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1" r:id="rId6"/>
    <p:sldId id="262" r:id="rId7"/>
    <p:sldId id="260" r:id="rId8"/>
    <p:sldId id="259" r:id="rId9"/>
    <p:sldId id="258" r:id="rId1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7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Heckhalle</a:t>
            </a:r>
            <a:br>
              <a:rPr lang="de-DE" dirty="0" smtClean="0"/>
            </a:br>
            <a:r>
              <a:rPr lang="de-DE" dirty="0" smtClean="0"/>
              <a:t>Aufbauplanung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12. August 2020</a:t>
            </a:r>
          </a:p>
          <a:p>
            <a:r>
              <a:rPr lang="de-DE" sz="1600" dirty="0" smtClean="0"/>
              <a:t>Neu: zukünftige Flächennutzung 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61860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dirty="0" smtClean="0"/>
              <a:t>Heckhalle HL - Gesamtansicht</a:t>
            </a:r>
            <a:r>
              <a:rPr lang="de-DE" dirty="0"/>
              <a:t/>
            </a:r>
            <a:br>
              <a:rPr lang="de-DE" dirty="0"/>
            </a:br>
            <a:r>
              <a:rPr lang="de-DE" sz="2200" dirty="0"/>
              <a:t>https://web-docs.gsi.de/~ga_www/GSI_Bau_WEB/gsi_e10.html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3" y="1295400"/>
            <a:ext cx="9094304" cy="554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943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51580"/>
            <a:ext cx="4952998" cy="5375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 rot="5400000">
            <a:off x="-102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Labor</a:t>
            </a:r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-9310" y="7938"/>
            <a:ext cx="91533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dirty="0" smtClean="0"/>
              <a:t>Heckhalle HL 1.001  -  BEA Bereich</a:t>
            </a:r>
          </a:p>
          <a:p>
            <a:r>
              <a:rPr lang="de-DE" sz="2000" dirty="0" smtClean="0"/>
              <a:t>Maßstab: grob 1:200 (10 m = 5 cm)</a:t>
            </a:r>
            <a:endParaRPr lang="de-DE" sz="2200" dirty="0"/>
          </a:p>
        </p:txBody>
      </p:sp>
      <p:sp>
        <p:nvSpPr>
          <p:cNvPr id="8" name="Rechteck 7"/>
          <p:cNvSpPr/>
          <p:nvPr/>
        </p:nvSpPr>
        <p:spPr>
          <a:xfrm rot="5400000">
            <a:off x="4398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C23a</a:t>
            </a:r>
            <a:endParaRPr lang="de-DE" b="1" dirty="0"/>
          </a:p>
        </p:txBody>
      </p:sp>
      <p:sp>
        <p:nvSpPr>
          <p:cNvPr id="9" name="L-Form 8"/>
          <p:cNvSpPr/>
          <p:nvPr/>
        </p:nvSpPr>
        <p:spPr>
          <a:xfrm rot="10800000">
            <a:off x="1528800" y="62932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160800" y="6254775"/>
            <a:ext cx="10668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1216800" y="60960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160800" y="6612763"/>
            <a:ext cx="1368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137354" y="6394327"/>
            <a:ext cx="9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3002775" y="61182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/>
        </p:nvCxnSpPr>
        <p:spPr>
          <a:xfrm>
            <a:off x="4000350" y="2743200"/>
            <a:ext cx="0" cy="17598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000800" y="4949400"/>
            <a:ext cx="0" cy="13134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 rot="16200000">
            <a:off x="3872853" y="3780270"/>
            <a:ext cx="645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Zaun</a:t>
            </a:r>
            <a:endParaRPr lang="de-DE" dirty="0"/>
          </a:p>
        </p:txBody>
      </p:sp>
      <p:sp>
        <p:nvSpPr>
          <p:cNvPr id="30" name="L-Form 29"/>
          <p:cNvSpPr/>
          <p:nvPr/>
        </p:nvSpPr>
        <p:spPr>
          <a:xfrm>
            <a:off x="3114601" y="25489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2" name="Gerade Verbindung 31"/>
          <p:cNvCxnSpPr/>
          <p:nvPr/>
        </p:nvCxnSpPr>
        <p:spPr>
          <a:xfrm>
            <a:off x="2294775" y="62932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1717950" y="27289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>
            <a:off x="1828800" y="25489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 flipV="1">
            <a:off x="1828800" y="2548976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H="1">
            <a:off x="2442787" y="62932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 flipV="1">
            <a:off x="2442787" y="6311351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L-Form 45"/>
          <p:cNvSpPr/>
          <p:nvPr/>
        </p:nvSpPr>
        <p:spPr>
          <a:xfrm rot="10800000">
            <a:off x="889800" y="5606100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5" name="Rechteck 2054"/>
          <p:cNvSpPr/>
          <p:nvPr/>
        </p:nvSpPr>
        <p:spPr>
          <a:xfrm>
            <a:off x="457200" y="4462800"/>
            <a:ext cx="612600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6" name="Textfeld 2055"/>
          <p:cNvSpPr txBox="1"/>
          <p:nvPr/>
        </p:nvSpPr>
        <p:spPr>
          <a:xfrm>
            <a:off x="471765" y="655320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7.6 m</a:t>
            </a:r>
            <a:endParaRPr lang="de-DE" sz="1400" dirty="0"/>
          </a:p>
        </p:txBody>
      </p:sp>
      <p:sp>
        <p:nvSpPr>
          <p:cNvPr id="49" name="Textfeld 48"/>
          <p:cNvSpPr txBox="1"/>
          <p:nvPr/>
        </p:nvSpPr>
        <p:spPr>
          <a:xfrm>
            <a:off x="633915" y="6245423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4.8 m</a:t>
            </a:r>
            <a:endParaRPr lang="de-DE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1828800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9.3 m</a:t>
            </a:r>
            <a:endParaRPr lang="de-DE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3289837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5.0 m</a:t>
            </a:r>
            <a:endParaRPr lang="de-DE" sz="1400" dirty="0"/>
          </a:p>
        </p:txBody>
      </p:sp>
      <p:sp>
        <p:nvSpPr>
          <p:cNvPr id="52" name="Rechteck 51"/>
          <p:cNvSpPr/>
          <p:nvPr/>
        </p:nvSpPr>
        <p:spPr>
          <a:xfrm>
            <a:off x="2770800" y="5556000"/>
            <a:ext cx="1144349" cy="54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sz="1200" dirty="0" smtClean="0"/>
              <a:t>Werkzeug &amp;</a:t>
            </a:r>
          </a:p>
          <a:p>
            <a:pPr algn="ctr"/>
            <a:r>
              <a:rPr lang="de-DE" sz="1200" dirty="0" smtClean="0"/>
              <a:t>Material</a:t>
            </a:r>
          </a:p>
        </p:txBody>
      </p:sp>
      <p:sp>
        <p:nvSpPr>
          <p:cNvPr id="2057" name="Rechteck 2056"/>
          <p:cNvSpPr/>
          <p:nvPr/>
        </p:nvSpPr>
        <p:spPr>
          <a:xfrm>
            <a:off x="3069601" y="2752725"/>
            <a:ext cx="270000" cy="19138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244200" y="2548976"/>
            <a:ext cx="288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39250" y="2352675"/>
            <a:ext cx="36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hteck 54"/>
          <p:cNvSpPr/>
          <p:nvPr/>
        </p:nvSpPr>
        <p:spPr>
          <a:xfrm>
            <a:off x="1483800" y="2971800"/>
            <a:ext cx="270000" cy="3304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sp>
        <p:nvSpPr>
          <p:cNvPr id="56" name="Rechteck 55"/>
          <p:cNvSpPr/>
          <p:nvPr/>
        </p:nvSpPr>
        <p:spPr>
          <a:xfrm>
            <a:off x="1708802" y="4525581"/>
            <a:ext cx="2291548" cy="4238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Fluchtweg</a:t>
            </a:r>
            <a:endParaRPr lang="de-DE" dirty="0"/>
          </a:p>
        </p:txBody>
      </p:sp>
      <p:sp>
        <p:nvSpPr>
          <p:cNvPr id="57" name="L-Form 56"/>
          <p:cNvSpPr/>
          <p:nvPr/>
        </p:nvSpPr>
        <p:spPr>
          <a:xfrm rot="16200000">
            <a:off x="2590800" y="5726537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/>
          <p:cNvSpPr txBox="1"/>
          <p:nvPr/>
        </p:nvSpPr>
        <p:spPr>
          <a:xfrm>
            <a:off x="1069800" y="228600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16 m</a:t>
            </a:r>
            <a:endParaRPr lang="de-DE" sz="1400" dirty="0"/>
          </a:p>
        </p:txBody>
      </p:sp>
      <p:sp>
        <p:nvSpPr>
          <p:cNvPr id="59" name="Textfeld 58"/>
          <p:cNvSpPr txBox="1"/>
          <p:nvPr/>
        </p:nvSpPr>
        <p:spPr>
          <a:xfrm>
            <a:off x="1786711" y="2117374"/>
            <a:ext cx="639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~20 m</a:t>
            </a:r>
            <a:endParaRPr lang="de-DE" sz="1400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1339800" y="6311351"/>
            <a:ext cx="1674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rot="5400000">
            <a:off x="2530501" y="3643200"/>
            <a:ext cx="18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 rot="16200000">
            <a:off x="3231614" y="3526423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10 m</a:t>
            </a:r>
            <a:endParaRPr lang="de-DE" sz="1400" dirty="0"/>
          </a:p>
        </p:txBody>
      </p:sp>
      <p:sp>
        <p:nvSpPr>
          <p:cNvPr id="64" name="Rechteck 63"/>
          <p:cNvSpPr/>
          <p:nvPr/>
        </p:nvSpPr>
        <p:spPr>
          <a:xfrm>
            <a:off x="223800" y="2762516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Montage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Antriebe/</a:t>
            </a:r>
            <a:r>
              <a:rPr lang="de-DE" sz="1200" b="1" dirty="0" err="1" smtClean="0">
                <a:solidFill>
                  <a:schemeClr val="tx1"/>
                </a:solidFill>
              </a:rPr>
              <a:t>Det</a:t>
            </a:r>
            <a:r>
              <a:rPr lang="de-DE" sz="12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Rechteck 64"/>
          <p:cNvSpPr/>
          <p:nvPr/>
        </p:nvSpPr>
        <p:spPr>
          <a:xfrm>
            <a:off x="2133600" y="2762516"/>
            <a:ext cx="914400" cy="5140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CR </a:t>
            </a:r>
            <a:r>
              <a:rPr lang="de-DE" sz="1200" b="1" dirty="0" err="1" smtClean="0">
                <a:solidFill>
                  <a:schemeClr val="tx1"/>
                </a:solidFill>
              </a:rPr>
              <a:t>Stoch</a:t>
            </a:r>
            <a:r>
              <a:rPr lang="de-DE" sz="1200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Kühlung</a:t>
            </a:r>
          </a:p>
        </p:txBody>
      </p:sp>
      <p:sp>
        <p:nvSpPr>
          <p:cNvPr id="68" name="Rechteck 67"/>
          <p:cNvSpPr/>
          <p:nvPr/>
        </p:nvSpPr>
        <p:spPr>
          <a:xfrm>
            <a:off x="1752600" y="6019800"/>
            <a:ext cx="1018200" cy="2285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</a:t>
            </a:r>
          </a:p>
        </p:txBody>
      </p:sp>
      <p:sp>
        <p:nvSpPr>
          <p:cNvPr id="69" name="Rechteck 68"/>
          <p:cNvSpPr/>
          <p:nvPr/>
        </p:nvSpPr>
        <p:spPr>
          <a:xfrm rot="5400000">
            <a:off x="2876249" y="3414092"/>
            <a:ext cx="1697625" cy="439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Abgezäuntes Lager</a:t>
            </a:r>
          </a:p>
        </p:txBody>
      </p:sp>
      <p:sp>
        <p:nvSpPr>
          <p:cNvPr id="70" name="Rechteck 69"/>
          <p:cNvSpPr/>
          <p:nvPr/>
        </p:nvSpPr>
        <p:spPr>
          <a:xfrm>
            <a:off x="2814047" y="5103341"/>
            <a:ext cx="1077507" cy="4411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Abgezäuntes Lager</a:t>
            </a:r>
          </a:p>
        </p:txBody>
      </p:sp>
      <p:sp>
        <p:nvSpPr>
          <p:cNvPr id="75" name="Rechteck 74"/>
          <p:cNvSpPr/>
          <p:nvPr/>
        </p:nvSpPr>
        <p:spPr>
          <a:xfrm rot="5400000">
            <a:off x="3789274" y="5794609"/>
            <a:ext cx="337689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hteck 75"/>
          <p:cNvSpPr/>
          <p:nvPr/>
        </p:nvSpPr>
        <p:spPr>
          <a:xfrm>
            <a:off x="198480" y="5583001"/>
            <a:ext cx="736768" cy="6960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Regale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Lager</a:t>
            </a:r>
          </a:p>
        </p:txBody>
      </p:sp>
      <p:grpSp>
        <p:nvGrpSpPr>
          <p:cNvPr id="2063" name="Gruppieren 2062"/>
          <p:cNvGrpSpPr/>
          <p:nvPr/>
        </p:nvGrpSpPr>
        <p:grpSpPr>
          <a:xfrm>
            <a:off x="239250" y="3544840"/>
            <a:ext cx="450000" cy="916285"/>
            <a:chOff x="6477000" y="3474000"/>
            <a:chExt cx="450000" cy="916285"/>
          </a:xfrm>
          <a:solidFill>
            <a:srgbClr val="66FF33"/>
          </a:solidFill>
        </p:grpSpPr>
        <p:sp>
          <p:nvSpPr>
            <p:cNvPr id="2059" name="Rechteck 2058"/>
            <p:cNvSpPr/>
            <p:nvPr/>
          </p:nvSpPr>
          <p:spPr>
            <a:xfrm rot="16200000">
              <a:off x="6342000" y="3850285"/>
              <a:ext cx="720000" cy="180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Kran</a:t>
              </a:r>
              <a:endParaRPr lang="de-DE" dirty="0"/>
            </a:p>
          </p:txBody>
        </p:sp>
        <p:sp>
          <p:nvSpPr>
            <p:cNvPr id="72" name="Rechteck 71"/>
            <p:cNvSpPr/>
            <p:nvPr/>
          </p:nvSpPr>
          <p:spPr>
            <a:xfrm>
              <a:off x="6477000" y="4302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Rechteck 76"/>
            <p:cNvSpPr/>
            <p:nvPr/>
          </p:nvSpPr>
          <p:spPr>
            <a:xfrm>
              <a:off x="6477000" y="3474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1" name="Rechteck 60"/>
          <p:cNvSpPr/>
          <p:nvPr/>
        </p:nvSpPr>
        <p:spPr>
          <a:xfrm>
            <a:off x="228600" y="39228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 Vermessung </a:t>
            </a:r>
            <a:r>
              <a:rPr lang="de-DE" sz="1200" b="1" dirty="0" err="1" smtClean="0">
                <a:solidFill>
                  <a:schemeClr val="tx1"/>
                </a:solidFill>
              </a:rPr>
              <a:t>Justage</a:t>
            </a:r>
            <a:r>
              <a:rPr lang="de-DE" sz="1200" b="1" dirty="0" smtClean="0">
                <a:solidFill>
                  <a:schemeClr val="tx1"/>
                </a:solidFill>
              </a:rPr>
              <a:t> (7x3 </a:t>
            </a:r>
            <a:r>
              <a:rPr lang="de-DE" sz="1200" b="1" dirty="0">
                <a:solidFill>
                  <a:schemeClr val="tx1"/>
                </a:solidFill>
              </a:rPr>
              <a:t>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215625" y="33531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Vakuum Test-</a:t>
            </a:r>
          </a:p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stand (7x3 m</a:t>
            </a:r>
            <a:r>
              <a:rPr lang="de-DE" sz="1200" b="1" baseline="30000" dirty="0" smtClean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064" name="Textfeld 2063"/>
          <p:cNvSpPr txBox="1"/>
          <p:nvPr/>
        </p:nvSpPr>
        <p:spPr>
          <a:xfrm>
            <a:off x="5396914" y="1373910"/>
            <a:ext cx="35364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Korrektur der Raumeinteilung nach </a:t>
            </a:r>
          </a:p>
          <a:p>
            <a:r>
              <a:rPr lang="de-DE" dirty="0" smtClean="0"/>
              <a:t>Ausstattung der Halle</a:t>
            </a:r>
          </a:p>
          <a:p>
            <a:endParaRPr lang="de-DE" dirty="0"/>
          </a:p>
          <a:p>
            <a:r>
              <a:rPr lang="de-DE" dirty="0" smtClean="0"/>
              <a:t>Aktualisierung: 12. August 2020</a:t>
            </a:r>
            <a:endParaRPr lang="de-DE" dirty="0"/>
          </a:p>
        </p:txBody>
      </p:sp>
      <p:sp>
        <p:nvSpPr>
          <p:cNvPr id="60" name="Rechteck 59"/>
          <p:cNvSpPr/>
          <p:nvPr/>
        </p:nvSpPr>
        <p:spPr>
          <a:xfrm rot="16200000">
            <a:off x="786221" y="4874583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Regallager</a:t>
            </a:r>
          </a:p>
        </p:txBody>
      </p:sp>
      <p:sp>
        <p:nvSpPr>
          <p:cNvPr id="2" name="Rechteck 1"/>
          <p:cNvSpPr/>
          <p:nvPr/>
        </p:nvSpPr>
        <p:spPr>
          <a:xfrm>
            <a:off x="2133600" y="3390900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 3</a:t>
            </a:r>
            <a:endParaRPr lang="de-DE" sz="1100" dirty="0"/>
          </a:p>
        </p:txBody>
      </p:sp>
      <p:sp>
        <p:nvSpPr>
          <p:cNvPr id="66" name="Rechteck 65"/>
          <p:cNvSpPr/>
          <p:nvPr/>
        </p:nvSpPr>
        <p:spPr>
          <a:xfrm rot="5400000">
            <a:off x="114299" y="2876550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 1</a:t>
            </a:r>
            <a:endParaRPr lang="de-DE" sz="1100" dirty="0"/>
          </a:p>
        </p:txBody>
      </p:sp>
      <p:sp>
        <p:nvSpPr>
          <p:cNvPr id="80" name="Rechteck 79"/>
          <p:cNvSpPr/>
          <p:nvPr/>
        </p:nvSpPr>
        <p:spPr>
          <a:xfrm rot="5400000">
            <a:off x="201292" y="4689164"/>
            <a:ext cx="466816" cy="19050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err="1" smtClean="0"/>
              <a:t>Tei+IT</a:t>
            </a:r>
            <a:endParaRPr lang="de-DE" sz="1100" dirty="0"/>
          </a:p>
        </p:txBody>
      </p:sp>
      <p:sp>
        <p:nvSpPr>
          <p:cNvPr id="82" name="Rechteck 81"/>
          <p:cNvSpPr/>
          <p:nvPr/>
        </p:nvSpPr>
        <p:spPr>
          <a:xfrm>
            <a:off x="6034043" y="4229959"/>
            <a:ext cx="466816" cy="19050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err="1" smtClean="0"/>
              <a:t>Tei+IT</a:t>
            </a:r>
            <a:endParaRPr lang="de-DE" sz="1100" dirty="0"/>
          </a:p>
        </p:txBody>
      </p:sp>
      <p:sp>
        <p:nvSpPr>
          <p:cNvPr id="83" name="Rechteck 82"/>
          <p:cNvSpPr/>
          <p:nvPr/>
        </p:nvSpPr>
        <p:spPr>
          <a:xfrm>
            <a:off x="6034043" y="4513506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</a:t>
            </a:r>
            <a:endParaRPr lang="de-DE" sz="1100" dirty="0"/>
          </a:p>
        </p:txBody>
      </p:sp>
      <p:sp>
        <p:nvSpPr>
          <p:cNvPr id="5" name="Textfeld 4"/>
          <p:cNvSpPr txBox="1"/>
          <p:nvPr/>
        </p:nvSpPr>
        <p:spPr>
          <a:xfrm>
            <a:off x="6705600" y="4171320"/>
            <a:ext cx="1580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Telefon + Netzwerk</a:t>
            </a:r>
            <a:endParaRPr lang="de-DE" sz="1400" dirty="0"/>
          </a:p>
        </p:txBody>
      </p:sp>
      <p:sp>
        <p:nvSpPr>
          <p:cNvPr id="84" name="Textfeld 83"/>
          <p:cNvSpPr txBox="1"/>
          <p:nvPr/>
        </p:nvSpPr>
        <p:spPr>
          <a:xfrm>
            <a:off x="6728490" y="4454867"/>
            <a:ext cx="22901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CEE Kombi</a:t>
            </a:r>
          </a:p>
          <a:p>
            <a:r>
              <a:rPr lang="de-DE" sz="1400" dirty="0" smtClean="0"/>
              <a:t>2x 16A / 400 V</a:t>
            </a:r>
          </a:p>
          <a:p>
            <a:r>
              <a:rPr lang="de-DE" sz="1400" dirty="0" smtClean="0"/>
              <a:t>4x 230 V, </a:t>
            </a:r>
            <a:r>
              <a:rPr lang="de-DE" sz="1400" dirty="0"/>
              <a:t>e</a:t>
            </a:r>
            <a:r>
              <a:rPr lang="de-DE" sz="1400" dirty="0" smtClean="0"/>
              <a:t>inzeln abgesichert</a:t>
            </a:r>
            <a:endParaRPr lang="de-DE" sz="1400" dirty="0"/>
          </a:p>
        </p:txBody>
      </p:sp>
      <p:cxnSp>
        <p:nvCxnSpPr>
          <p:cNvPr id="10" name="Gerade Verbindung 9"/>
          <p:cNvCxnSpPr/>
          <p:nvPr/>
        </p:nvCxnSpPr>
        <p:spPr>
          <a:xfrm>
            <a:off x="342068" y="4514543"/>
            <a:ext cx="862732" cy="1103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84"/>
          <p:cNvCxnSpPr/>
          <p:nvPr/>
        </p:nvCxnSpPr>
        <p:spPr>
          <a:xfrm flipH="1">
            <a:off x="304800" y="4482767"/>
            <a:ext cx="13911" cy="109419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/>
          <p:nvPr/>
        </p:nvCxnSpPr>
        <p:spPr>
          <a:xfrm>
            <a:off x="5867400" y="5399162"/>
            <a:ext cx="862732" cy="1103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feld 86"/>
          <p:cNvSpPr txBox="1"/>
          <p:nvPr/>
        </p:nvSpPr>
        <p:spPr>
          <a:xfrm>
            <a:off x="6747540" y="5257047"/>
            <a:ext cx="2256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Container: Kanal Steckdosen</a:t>
            </a:r>
            <a:endParaRPr lang="de-DE" sz="1400" dirty="0"/>
          </a:p>
        </p:txBody>
      </p:sp>
      <p:sp>
        <p:nvSpPr>
          <p:cNvPr id="88" name="Textfeld 87"/>
          <p:cNvSpPr txBox="1"/>
          <p:nvPr/>
        </p:nvSpPr>
        <p:spPr>
          <a:xfrm>
            <a:off x="6705600" y="3820609"/>
            <a:ext cx="2170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Anschluss/Unterverteilung</a:t>
            </a:r>
            <a:endParaRPr lang="de-DE" sz="1400" dirty="0"/>
          </a:p>
        </p:txBody>
      </p:sp>
      <p:sp>
        <p:nvSpPr>
          <p:cNvPr id="89" name="Rechteck 88"/>
          <p:cNvSpPr/>
          <p:nvPr/>
        </p:nvSpPr>
        <p:spPr>
          <a:xfrm>
            <a:off x="6024519" y="3893100"/>
            <a:ext cx="408825" cy="1905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NSUV</a:t>
            </a:r>
            <a:endParaRPr lang="de-DE" sz="1100" dirty="0"/>
          </a:p>
        </p:txBody>
      </p:sp>
      <p:sp>
        <p:nvSpPr>
          <p:cNvPr id="90" name="Rechteck 89"/>
          <p:cNvSpPr/>
          <p:nvPr/>
        </p:nvSpPr>
        <p:spPr>
          <a:xfrm>
            <a:off x="2566387" y="6120851"/>
            <a:ext cx="408825" cy="1905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NSUV</a:t>
            </a:r>
            <a:endParaRPr lang="de-DE" sz="1100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3342974" y="2728976"/>
            <a:ext cx="9827" cy="178556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77"/>
          <p:cNvCxnSpPr/>
          <p:nvPr/>
        </p:nvCxnSpPr>
        <p:spPr>
          <a:xfrm flipH="1">
            <a:off x="3352801" y="4482767"/>
            <a:ext cx="605318" cy="1142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Gleichschenkliges Dreieck 20"/>
          <p:cNvSpPr/>
          <p:nvPr/>
        </p:nvSpPr>
        <p:spPr>
          <a:xfrm>
            <a:off x="3433052" y="4325208"/>
            <a:ext cx="295838" cy="16033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1" name="Gerade Verbindung 90"/>
          <p:cNvCxnSpPr/>
          <p:nvPr/>
        </p:nvCxnSpPr>
        <p:spPr>
          <a:xfrm flipV="1">
            <a:off x="2770800" y="4961005"/>
            <a:ext cx="0" cy="59499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hteck 91"/>
          <p:cNvSpPr/>
          <p:nvPr/>
        </p:nvSpPr>
        <p:spPr>
          <a:xfrm>
            <a:off x="1756022" y="4949400"/>
            <a:ext cx="758577" cy="23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</a:t>
            </a:r>
          </a:p>
        </p:txBody>
      </p:sp>
      <p:cxnSp>
        <p:nvCxnSpPr>
          <p:cNvPr id="93" name="Gerade Verbindung 92"/>
          <p:cNvCxnSpPr/>
          <p:nvPr/>
        </p:nvCxnSpPr>
        <p:spPr>
          <a:xfrm flipH="1">
            <a:off x="3505200" y="5021195"/>
            <a:ext cx="463248" cy="8005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80"/>
          <p:cNvCxnSpPr/>
          <p:nvPr/>
        </p:nvCxnSpPr>
        <p:spPr>
          <a:xfrm flipH="1">
            <a:off x="2680800" y="4949400"/>
            <a:ext cx="128437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 flipH="1">
            <a:off x="2956879" y="5021195"/>
            <a:ext cx="463248" cy="8005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feld 94"/>
          <p:cNvSpPr txBox="1"/>
          <p:nvPr/>
        </p:nvSpPr>
        <p:spPr>
          <a:xfrm>
            <a:off x="4203574" y="5400350"/>
            <a:ext cx="1193340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Schiebetür</a:t>
            </a:r>
            <a:endParaRPr lang="de-DE" dirty="0"/>
          </a:p>
        </p:txBody>
      </p:sp>
      <p:cxnSp>
        <p:nvCxnSpPr>
          <p:cNvPr id="2054" name="Gerade Verbindung mit Pfeil 2053"/>
          <p:cNvCxnSpPr/>
          <p:nvPr/>
        </p:nvCxnSpPr>
        <p:spPr>
          <a:xfrm flipH="1" flipV="1">
            <a:off x="3915450" y="5042265"/>
            <a:ext cx="427950" cy="36793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hteck 95"/>
          <p:cNvSpPr/>
          <p:nvPr/>
        </p:nvSpPr>
        <p:spPr>
          <a:xfrm rot="5400000">
            <a:off x="2289511" y="5178089"/>
            <a:ext cx="682378" cy="23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</a:t>
            </a:r>
          </a:p>
        </p:txBody>
      </p:sp>
      <p:sp>
        <p:nvSpPr>
          <p:cNvPr id="97" name="Rechteck 96"/>
          <p:cNvSpPr/>
          <p:nvPr/>
        </p:nvSpPr>
        <p:spPr>
          <a:xfrm rot="5400000">
            <a:off x="1167713" y="3709087"/>
            <a:ext cx="1398373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</a:t>
            </a:r>
          </a:p>
        </p:txBody>
      </p:sp>
      <p:sp>
        <p:nvSpPr>
          <p:cNvPr id="98" name="Rechteck 97"/>
          <p:cNvSpPr/>
          <p:nvPr/>
        </p:nvSpPr>
        <p:spPr>
          <a:xfrm rot="5400000">
            <a:off x="2312513" y="3783489"/>
            <a:ext cx="1245973" cy="23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</a:t>
            </a:r>
          </a:p>
        </p:txBody>
      </p:sp>
      <p:sp>
        <p:nvSpPr>
          <p:cNvPr id="100" name="Rechteck 99"/>
          <p:cNvSpPr/>
          <p:nvPr/>
        </p:nvSpPr>
        <p:spPr>
          <a:xfrm rot="5400000">
            <a:off x="1777313" y="3480489"/>
            <a:ext cx="1245973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Material-</a:t>
            </a:r>
          </a:p>
          <a:p>
            <a:pPr algn="ctr"/>
            <a:r>
              <a:rPr lang="de-DE" sz="1200" b="1" dirty="0" err="1" smtClean="0">
                <a:solidFill>
                  <a:schemeClr val="tx1"/>
                </a:solidFill>
              </a:rPr>
              <a:t>lager</a:t>
            </a:r>
            <a:endParaRPr lang="de-DE" sz="1200" b="1" dirty="0" smtClean="0">
              <a:solidFill>
                <a:schemeClr val="tx1"/>
              </a:solidFill>
            </a:endParaRPr>
          </a:p>
        </p:txBody>
      </p:sp>
      <p:sp>
        <p:nvSpPr>
          <p:cNvPr id="99" name="Rechteck 98"/>
          <p:cNvSpPr/>
          <p:nvPr/>
        </p:nvSpPr>
        <p:spPr>
          <a:xfrm>
            <a:off x="1752600" y="2762516"/>
            <a:ext cx="762000" cy="5140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CR </a:t>
            </a:r>
            <a:r>
              <a:rPr lang="de-DE" sz="1200" b="1" dirty="0" err="1" smtClean="0">
                <a:solidFill>
                  <a:schemeClr val="tx1"/>
                </a:solidFill>
              </a:rPr>
              <a:t>Stoch</a:t>
            </a:r>
            <a:r>
              <a:rPr lang="de-DE" sz="1200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Kühlung</a:t>
            </a:r>
          </a:p>
        </p:txBody>
      </p:sp>
      <p:sp>
        <p:nvSpPr>
          <p:cNvPr id="101" name="Rechteck 100"/>
          <p:cNvSpPr/>
          <p:nvPr/>
        </p:nvSpPr>
        <p:spPr>
          <a:xfrm>
            <a:off x="2514600" y="2762516"/>
            <a:ext cx="533400" cy="5140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Racks</a:t>
            </a:r>
          </a:p>
        </p:txBody>
      </p:sp>
      <p:sp>
        <p:nvSpPr>
          <p:cNvPr id="62" name="Rechteck 61"/>
          <p:cNvSpPr/>
          <p:nvPr/>
        </p:nvSpPr>
        <p:spPr>
          <a:xfrm>
            <a:off x="2133600" y="2667000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 2</a:t>
            </a:r>
            <a:endParaRPr lang="de-DE" sz="1100" dirty="0"/>
          </a:p>
        </p:txBody>
      </p:sp>
      <p:sp>
        <p:nvSpPr>
          <p:cNvPr id="74" name="Rechteck 73"/>
          <p:cNvSpPr/>
          <p:nvPr/>
        </p:nvSpPr>
        <p:spPr>
          <a:xfrm>
            <a:off x="1390642" y="2733517"/>
            <a:ext cx="466816" cy="19050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err="1" smtClean="0"/>
              <a:t>Tei+IT</a:t>
            </a:r>
            <a:endParaRPr lang="de-DE" sz="1100" dirty="0"/>
          </a:p>
        </p:txBody>
      </p:sp>
      <p:sp>
        <p:nvSpPr>
          <p:cNvPr id="3" name="Textfeld 2"/>
          <p:cNvSpPr txBox="1"/>
          <p:nvPr/>
        </p:nvSpPr>
        <p:spPr>
          <a:xfrm>
            <a:off x="2819400" y="1752600"/>
            <a:ext cx="1107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err="1" smtClean="0"/>
              <a:t>Notausgang</a:t>
            </a:r>
            <a:r>
              <a:rPr lang="en-GB" sz="1400" b="1" dirty="0" smtClean="0"/>
              <a:t> </a:t>
            </a:r>
          </a:p>
          <a:p>
            <a:r>
              <a:rPr lang="en-GB" sz="1400" b="1" dirty="0" err="1" smtClean="0"/>
              <a:t>Rückseite</a:t>
            </a:r>
            <a:endParaRPr lang="en-GB" sz="1400" b="1" dirty="0"/>
          </a:p>
        </p:txBody>
      </p:sp>
      <p:sp>
        <p:nvSpPr>
          <p:cNvPr id="102" name="Textfeld 101"/>
          <p:cNvSpPr txBox="1"/>
          <p:nvPr/>
        </p:nvSpPr>
        <p:spPr>
          <a:xfrm>
            <a:off x="2971800" y="1905000"/>
            <a:ext cx="1107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err="1" smtClean="0"/>
              <a:t>Notausgang</a:t>
            </a:r>
            <a:r>
              <a:rPr lang="en-GB" sz="1400" b="1" dirty="0" smtClean="0"/>
              <a:t> </a:t>
            </a:r>
          </a:p>
          <a:p>
            <a:r>
              <a:rPr lang="en-GB" sz="1400" b="1" dirty="0" err="1" smtClean="0"/>
              <a:t>Rückseite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67701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51580"/>
            <a:ext cx="4952998" cy="5375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 rot="5400000">
            <a:off x="-102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Labor</a:t>
            </a:r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-9310" y="7938"/>
            <a:ext cx="91533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dirty="0" smtClean="0"/>
              <a:t>Heckhalle HL 1.001  -  BEA Bereich</a:t>
            </a:r>
          </a:p>
          <a:p>
            <a:r>
              <a:rPr lang="de-DE" sz="2000" dirty="0" smtClean="0"/>
              <a:t>Maßstab: grob 1:200 (10 m = 5 cm)</a:t>
            </a:r>
            <a:endParaRPr lang="de-DE" sz="2200" dirty="0"/>
          </a:p>
        </p:txBody>
      </p:sp>
      <p:sp>
        <p:nvSpPr>
          <p:cNvPr id="8" name="Rechteck 7"/>
          <p:cNvSpPr/>
          <p:nvPr/>
        </p:nvSpPr>
        <p:spPr>
          <a:xfrm rot="5400000">
            <a:off x="4398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C23a</a:t>
            </a:r>
            <a:endParaRPr lang="de-DE" b="1" dirty="0"/>
          </a:p>
        </p:txBody>
      </p:sp>
      <p:sp>
        <p:nvSpPr>
          <p:cNvPr id="9" name="L-Form 8"/>
          <p:cNvSpPr/>
          <p:nvPr/>
        </p:nvSpPr>
        <p:spPr>
          <a:xfrm rot="10800000">
            <a:off x="1528800" y="62932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1216800" y="60960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160800" y="6612763"/>
            <a:ext cx="1368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137354" y="6394327"/>
            <a:ext cx="9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3002775" y="61182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/>
        </p:nvCxnSpPr>
        <p:spPr>
          <a:xfrm>
            <a:off x="4000350" y="2743200"/>
            <a:ext cx="0" cy="17598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000800" y="4949400"/>
            <a:ext cx="0" cy="13134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 rot="16200000">
            <a:off x="3872853" y="3780270"/>
            <a:ext cx="645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Zaun</a:t>
            </a:r>
            <a:endParaRPr lang="de-DE" dirty="0"/>
          </a:p>
        </p:txBody>
      </p:sp>
      <p:sp>
        <p:nvSpPr>
          <p:cNvPr id="30" name="L-Form 29"/>
          <p:cNvSpPr/>
          <p:nvPr/>
        </p:nvSpPr>
        <p:spPr>
          <a:xfrm>
            <a:off x="3114601" y="25489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2" name="Gerade Verbindung 31"/>
          <p:cNvCxnSpPr/>
          <p:nvPr/>
        </p:nvCxnSpPr>
        <p:spPr>
          <a:xfrm>
            <a:off x="2294775" y="62932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1717950" y="27289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>
            <a:off x="1828800" y="25489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 flipV="1">
            <a:off x="1828800" y="2548976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H="1">
            <a:off x="2442787" y="62932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 flipV="1">
            <a:off x="2442787" y="6311351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5" name="Rechteck 2054"/>
          <p:cNvSpPr/>
          <p:nvPr/>
        </p:nvSpPr>
        <p:spPr>
          <a:xfrm>
            <a:off x="457200" y="4462800"/>
            <a:ext cx="612600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6" name="Textfeld 2055"/>
          <p:cNvSpPr txBox="1"/>
          <p:nvPr/>
        </p:nvSpPr>
        <p:spPr>
          <a:xfrm>
            <a:off x="471765" y="655320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7.6 m</a:t>
            </a:r>
            <a:endParaRPr lang="de-DE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1828800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9.3 m</a:t>
            </a:r>
            <a:endParaRPr lang="de-DE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3289837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5.0 m</a:t>
            </a:r>
            <a:endParaRPr lang="de-DE" sz="1400" dirty="0"/>
          </a:p>
        </p:txBody>
      </p:sp>
      <p:sp>
        <p:nvSpPr>
          <p:cNvPr id="52" name="Rechteck 51"/>
          <p:cNvSpPr/>
          <p:nvPr/>
        </p:nvSpPr>
        <p:spPr>
          <a:xfrm>
            <a:off x="2770800" y="5556000"/>
            <a:ext cx="1144349" cy="54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sz="1200" dirty="0" smtClean="0"/>
              <a:t>Werkzeug &amp;</a:t>
            </a:r>
          </a:p>
          <a:p>
            <a:pPr algn="ctr"/>
            <a:r>
              <a:rPr lang="de-DE" sz="1200" dirty="0" smtClean="0"/>
              <a:t>Material</a:t>
            </a:r>
          </a:p>
        </p:txBody>
      </p:sp>
      <p:sp>
        <p:nvSpPr>
          <p:cNvPr id="2057" name="Rechteck 2056"/>
          <p:cNvSpPr/>
          <p:nvPr/>
        </p:nvSpPr>
        <p:spPr>
          <a:xfrm>
            <a:off x="3069601" y="2752725"/>
            <a:ext cx="270000" cy="19138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244200" y="2548976"/>
            <a:ext cx="288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39250" y="2352675"/>
            <a:ext cx="36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hteck 54"/>
          <p:cNvSpPr/>
          <p:nvPr/>
        </p:nvSpPr>
        <p:spPr>
          <a:xfrm>
            <a:off x="1483800" y="2971800"/>
            <a:ext cx="270000" cy="3304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sp>
        <p:nvSpPr>
          <p:cNvPr id="56" name="Rechteck 55"/>
          <p:cNvSpPr/>
          <p:nvPr/>
        </p:nvSpPr>
        <p:spPr>
          <a:xfrm>
            <a:off x="1708802" y="4525581"/>
            <a:ext cx="2291548" cy="4238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Fluchtweg</a:t>
            </a:r>
            <a:endParaRPr lang="de-DE" dirty="0"/>
          </a:p>
        </p:txBody>
      </p:sp>
      <p:sp>
        <p:nvSpPr>
          <p:cNvPr id="57" name="L-Form 56"/>
          <p:cNvSpPr/>
          <p:nvPr/>
        </p:nvSpPr>
        <p:spPr>
          <a:xfrm rot="16200000">
            <a:off x="2590800" y="5726537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/>
          <p:cNvSpPr txBox="1"/>
          <p:nvPr/>
        </p:nvSpPr>
        <p:spPr>
          <a:xfrm>
            <a:off x="1069800" y="228600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16 m</a:t>
            </a:r>
            <a:endParaRPr lang="de-DE" sz="1400" dirty="0"/>
          </a:p>
        </p:txBody>
      </p:sp>
      <p:sp>
        <p:nvSpPr>
          <p:cNvPr id="59" name="Textfeld 58"/>
          <p:cNvSpPr txBox="1"/>
          <p:nvPr/>
        </p:nvSpPr>
        <p:spPr>
          <a:xfrm>
            <a:off x="1786711" y="2117374"/>
            <a:ext cx="639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~20 m</a:t>
            </a:r>
            <a:endParaRPr lang="de-DE" sz="1400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1339800" y="6311351"/>
            <a:ext cx="1674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rot="5400000">
            <a:off x="2530501" y="3643200"/>
            <a:ext cx="18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 rot="16200000">
            <a:off x="3282910" y="3557201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10 m</a:t>
            </a:r>
            <a:endParaRPr lang="de-DE" sz="1000" dirty="0"/>
          </a:p>
        </p:txBody>
      </p:sp>
      <p:sp>
        <p:nvSpPr>
          <p:cNvPr id="64" name="Rechteck 63"/>
          <p:cNvSpPr/>
          <p:nvPr/>
        </p:nvSpPr>
        <p:spPr>
          <a:xfrm>
            <a:off x="223800" y="2762516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Montage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Antriebe/</a:t>
            </a:r>
            <a:r>
              <a:rPr lang="de-DE" sz="1200" b="1" dirty="0" err="1" smtClean="0">
                <a:solidFill>
                  <a:schemeClr val="tx1"/>
                </a:solidFill>
              </a:rPr>
              <a:t>Det</a:t>
            </a:r>
            <a:r>
              <a:rPr lang="de-DE" sz="12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Rechteck 64"/>
          <p:cNvSpPr/>
          <p:nvPr/>
        </p:nvSpPr>
        <p:spPr>
          <a:xfrm>
            <a:off x="1752600" y="2762516"/>
            <a:ext cx="762000" cy="5140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CR </a:t>
            </a:r>
            <a:r>
              <a:rPr lang="de-DE" sz="1200" b="1" dirty="0" err="1" smtClean="0">
                <a:solidFill>
                  <a:schemeClr val="tx1"/>
                </a:solidFill>
              </a:rPr>
              <a:t>Stoch</a:t>
            </a:r>
            <a:r>
              <a:rPr lang="de-DE" sz="1200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Kühlung</a:t>
            </a:r>
          </a:p>
        </p:txBody>
      </p:sp>
      <p:sp>
        <p:nvSpPr>
          <p:cNvPr id="68" name="Rechteck 67"/>
          <p:cNvSpPr/>
          <p:nvPr/>
        </p:nvSpPr>
        <p:spPr>
          <a:xfrm>
            <a:off x="1752600" y="6019800"/>
            <a:ext cx="838200" cy="22859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 2</a:t>
            </a:r>
          </a:p>
        </p:txBody>
      </p:sp>
      <p:sp>
        <p:nvSpPr>
          <p:cNvPr id="69" name="Rechteck 68"/>
          <p:cNvSpPr/>
          <p:nvPr/>
        </p:nvSpPr>
        <p:spPr>
          <a:xfrm rot="5400000">
            <a:off x="2952450" y="3414092"/>
            <a:ext cx="1697625" cy="439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Abgezäunte Stellfläche</a:t>
            </a:r>
          </a:p>
        </p:txBody>
      </p:sp>
      <p:sp>
        <p:nvSpPr>
          <p:cNvPr id="70" name="Rechteck 69"/>
          <p:cNvSpPr/>
          <p:nvPr/>
        </p:nvSpPr>
        <p:spPr>
          <a:xfrm>
            <a:off x="2814047" y="5103341"/>
            <a:ext cx="1077507" cy="4411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Abgezäunte Stellfläche</a:t>
            </a:r>
          </a:p>
        </p:txBody>
      </p:sp>
      <p:sp>
        <p:nvSpPr>
          <p:cNvPr id="75" name="Rechteck 74"/>
          <p:cNvSpPr/>
          <p:nvPr/>
        </p:nvSpPr>
        <p:spPr>
          <a:xfrm rot="5400000">
            <a:off x="3789274" y="5794609"/>
            <a:ext cx="337689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hteck 75"/>
          <p:cNvSpPr/>
          <p:nvPr/>
        </p:nvSpPr>
        <p:spPr>
          <a:xfrm>
            <a:off x="304800" y="5583001"/>
            <a:ext cx="914400" cy="28439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 3 </a:t>
            </a:r>
          </a:p>
        </p:txBody>
      </p:sp>
      <p:grpSp>
        <p:nvGrpSpPr>
          <p:cNvPr id="2063" name="Gruppieren 2062"/>
          <p:cNvGrpSpPr/>
          <p:nvPr/>
        </p:nvGrpSpPr>
        <p:grpSpPr>
          <a:xfrm>
            <a:off x="239250" y="3544840"/>
            <a:ext cx="450000" cy="916285"/>
            <a:chOff x="6477000" y="3474000"/>
            <a:chExt cx="450000" cy="916285"/>
          </a:xfrm>
          <a:solidFill>
            <a:srgbClr val="66FF33"/>
          </a:solidFill>
        </p:grpSpPr>
        <p:sp>
          <p:nvSpPr>
            <p:cNvPr id="2059" name="Rechteck 2058"/>
            <p:cNvSpPr/>
            <p:nvPr/>
          </p:nvSpPr>
          <p:spPr>
            <a:xfrm rot="16200000">
              <a:off x="6342000" y="3850285"/>
              <a:ext cx="720000" cy="180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Kran</a:t>
              </a:r>
              <a:endParaRPr lang="de-DE" dirty="0"/>
            </a:p>
          </p:txBody>
        </p:sp>
        <p:sp>
          <p:nvSpPr>
            <p:cNvPr id="72" name="Rechteck 71"/>
            <p:cNvSpPr/>
            <p:nvPr/>
          </p:nvSpPr>
          <p:spPr>
            <a:xfrm>
              <a:off x="6477000" y="4302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Rechteck 76"/>
            <p:cNvSpPr/>
            <p:nvPr/>
          </p:nvSpPr>
          <p:spPr>
            <a:xfrm>
              <a:off x="6477000" y="3474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1" name="Rechteck 60"/>
          <p:cNvSpPr/>
          <p:nvPr/>
        </p:nvSpPr>
        <p:spPr>
          <a:xfrm>
            <a:off x="228600" y="39228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 Vermessung </a:t>
            </a:r>
            <a:r>
              <a:rPr lang="de-DE" sz="1200" b="1" dirty="0" err="1" smtClean="0">
                <a:solidFill>
                  <a:schemeClr val="tx1"/>
                </a:solidFill>
              </a:rPr>
              <a:t>Justage</a:t>
            </a:r>
            <a:r>
              <a:rPr lang="de-DE" sz="1200" b="1" dirty="0" smtClean="0">
                <a:solidFill>
                  <a:schemeClr val="tx1"/>
                </a:solidFill>
              </a:rPr>
              <a:t> (7x3 </a:t>
            </a:r>
            <a:r>
              <a:rPr lang="de-DE" sz="1200" b="1" dirty="0">
                <a:solidFill>
                  <a:schemeClr val="tx1"/>
                </a:solidFill>
              </a:rPr>
              <a:t>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215625" y="33531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Vakuum Test-</a:t>
            </a:r>
          </a:p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stand (7x3 m</a:t>
            </a:r>
            <a:r>
              <a:rPr lang="de-DE" sz="1200" b="1" baseline="30000" dirty="0" smtClean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064" name="Textfeld 2063"/>
          <p:cNvSpPr txBox="1"/>
          <p:nvPr/>
        </p:nvSpPr>
        <p:spPr>
          <a:xfrm>
            <a:off x="5396914" y="1373910"/>
            <a:ext cx="35364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Korrektur der Raumeinteilung nach </a:t>
            </a:r>
          </a:p>
          <a:p>
            <a:r>
              <a:rPr lang="de-DE" dirty="0" smtClean="0"/>
              <a:t>Ausstattung der Halle</a:t>
            </a:r>
          </a:p>
          <a:p>
            <a:endParaRPr lang="de-DE" dirty="0"/>
          </a:p>
          <a:p>
            <a:r>
              <a:rPr lang="de-DE" dirty="0" smtClean="0"/>
              <a:t>Aktualisierung: 12. August 2020</a:t>
            </a:r>
            <a:endParaRPr lang="de-DE" dirty="0"/>
          </a:p>
        </p:txBody>
      </p:sp>
      <p:sp>
        <p:nvSpPr>
          <p:cNvPr id="60" name="Rechteck 59"/>
          <p:cNvSpPr/>
          <p:nvPr/>
        </p:nvSpPr>
        <p:spPr>
          <a:xfrm rot="16200000">
            <a:off x="786221" y="4874583"/>
            <a:ext cx="1114163" cy="2905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 4</a:t>
            </a:r>
          </a:p>
        </p:txBody>
      </p:sp>
      <p:cxnSp>
        <p:nvCxnSpPr>
          <p:cNvPr id="10" name="Gerade Verbindung 9"/>
          <p:cNvCxnSpPr/>
          <p:nvPr/>
        </p:nvCxnSpPr>
        <p:spPr>
          <a:xfrm>
            <a:off x="342068" y="4514543"/>
            <a:ext cx="862732" cy="1103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84"/>
          <p:cNvCxnSpPr/>
          <p:nvPr/>
        </p:nvCxnSpPr>
        <p:spPr>
          <a:xfrm flipH="1">
            <a:off x="304800" y="4482767"/>
            <a:ext cx="13911" cy="109419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feld 87"/>
          <p:cNvSpPr txBox="1"/>
          <p:nvPr/>
        </p:nvSpPr>
        <p:spPr>
          <a:xfrm>
            <a:off x="6705600" y="3820609"/>
            <a:ext cx="2170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Anschluss/Unterverteilung</a:t>
            </a:r>
            <a:endParaRPr lang="de-DE" sz="1400" dirty="0"/>
          </a:p>
        </p:txBody>
      </p:sp>
      <p:sp>
        <p:nvSpPr>
          <p:cNvPr id="89" name="Rechteck 88"/>
          <p:cNvSpPr/>
          <p:nvPr/>
        </p:nvSpPr>
        <p:spPr>
          <a:xfrm>
            <a:off x="6024519" y="3893100"/>
            <a:ext cx="408825" cy="1905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NSUV</a:t>
            </a:r>
            <a:endParaRPr lang="de-DE" sz="1100" dirty="0"/>
          </a:p>
        </p:txBody>
      </p:sp>
      <p:sp>
        <p:nvSpPr>
          <p:cNvPr id="90" name="Rechteck 89"/>
          <p:cNvSpPr/>
          <p:nvPr/>
        </p:nvSpPr>
        <p:spPr>
          <a:xfrm>
            <a:off x="2566387" y="6120851"/>
            <a:ext cx="408825" cy="1905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NSUV</a:t>
            </a:r>
            <a:endParaRPr lang="de-DE" sz="1100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3342974" y="2728976"/>
            <a:ext cx="9827" cy="178556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77"/>
          <p:cNvCxnSpPr/>
          <p:nvPr/>
        </p:nvCxnSpPr>
        <p:spPr>
          <a:xfrm flipH="1">
            <a:off x="3352801" y="4482767"/>
            <a:ext cx="605318" cy="1142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Gleichschenkliges Dreieck 20"/>
          <p:cNvSpPr/>
          <p:nvPr/>
        </p:nvSpPr>
        <p:spPr>
          <a:xfrm>
            <a:off x="3433052" y="4325208"/>
            <a:ext cx="295838" cy="16033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1" name="Gerade Verbindung 90"/>
          <p:cNvCxnSpPr/>
          <p:nvPr/>
        </p:nvCxnSpPr>
        <p:spPr>
          <a:xfrm flipV="1">
            <a:off x="2770800" y="4961005"/>
            <a:ext cx="0" cy="59499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hteck 91"/>
          <p:cNvSpPr/>
          <p:nvPr/>
        </p:nvSpPr>
        <p:spPr>
          <a:xfrm>
            <a:off x="1756022" y="4949400"/>
            <a:ext cx="758577" cy="232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 5</a:t>
            </a:r>
          </a:p>
        </p:txBody>
      </p:sp>
      <p:cxnSp>
        <p:nvCxnSpPr>
          <p:cNvPr id="93" name="Gerade Verbindung 92"/>
          <p:cNvCxnSpPr/>
          <p:nvPr/>
        </p:nvCxnSpPr>
        <p:spPr>
          <a:xfrm flipH="1">
            <a:off x="3505200" y="5021195"/>
            <a:ext cx="463248" cy="8005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80"/>
          <p:cNvCxnSpPr/>
          <p:nvPr/>
        </p:nvCxnSpPr>
        <p:spPr>
          <a:xfrm flipH="1">
            <a:off x="2680800" y="4949400"/>
            <a:ext cx="128437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 flipH="1">
            <a:off x="2956879" y="5021195"/>
            <a:ext cx="463248" cy="8005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feld 94"/>
          <p:cNvSpPr txBox="1"/>
          <p:nvPr/>
        </p:nvSpPr>
        <p:spPr>
          <a:xfrm>
            <a:off x="4203574" y="5400350"/>
            <a:ext cx="1193340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Schiebetür</a:t>
            </a:r>
            <a:endParaRPr lang="de-DE" dirty="0"/>
          </a:p>
        </p:txBody>
      </p:sp>
      <p:cxnSp>
        <p:nvCxnSpPr>
          <p:cNvPr id="2054" name="Gerade Verbindung mit Pfeil 2053"/>
          <p:cNvCxnSpPr/>
          <p:nvPr/>
        </p:nvCxnSpPr>
        <p:spPr>
          <a:xfrm flipH="1" flipV="1">
            <a:off x="3915450" y="5042265"/>
            <a:ext cx="427950" cy="36793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hteck 95"/>
          <p:cNvSpPr/>
          <p:nvPr/>
        </p:nvSpPr>
        <p:spPr>
          <a:xfrm rot="5400000">
            <a:off x="2289511" y="5178089"/>
            <a:ext cx="682378" cy="232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 6</a:t>
            </a:r>
          </a:p>
        </p:txBody>
      </p:sp>
      <p:sp>
        <p:nvSpPr>
          <p:cNvPr id="97" name="Rechteck 96"/>
          <p:cNvSpPr/>
          <p:nvPr/>
        </p:nvSpPr>
        <p:spPr>
          <a:xfrm rot="5400000">
            <a:off x="1243914" y="3785288"/>
            <a:ext cx="1245972" cy="228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 7</a:t>
            </a:r>
          </a:p>
        </p:txBody>
      </p:sp>
      <p:sp>
        <p:nvSpPr>
          <p:cNvPr id="98" name="Rechteck 97"/>
          <p:cNvSpPr/>
          <p:nvPr/>
        </p:nvSpPr>
        <p:spPr>
          <a:xfrm rot="5400000">
            <a:off x="2312513" y="3783489"/>
            <a:ext cx="1245973" cy="232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 8</a:t>
            </a:r>
          </a:p>
        </p:txBody>
      </p:sp>
      <p:sp>
        <p:nvSpPr>
          <p:cNvPr id="100" name="Rechteck 99"/>
          <p:cNvSpPr/>
          <p:nvPr/>
        </p:nvSpPr>
        <p:spPr>
          <a:xfrm rot="5400000">
            <a:off x="1777313" y="3480489"/>
            <a:ext cx="1245973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Material-</a:t>
            </a:r>
          </a:p>
          <a:p>
            <a:pPr algn="ctr"/>
            <a:r>
              <a:rPr lang="de-DE" sz="1200" b="1" dirty="0" err="1" smtClean="0">
                <a:solidFill>
                  <a:schemeClr val="tx1"/>
                </a:solidFill>
              </a:rPr>
              <a:t>lager</a:t>
            </a:r>
            <a:endParaRPr lang="de-DE" sz="1200" b="1" dirty="0" smtClean="0">
              <a:solidFill>
                <a:schemeClr val="tx1"/>
              </a:solidFill>
            </a:endParaRPr>
          </a:p>
        </p:txBody>
      </p:sp>
      <p:sp>
        <p:nvSpPr>
          <p:cNvPr id="99" name="Rechteck 98"/>
          <p:cNvSpPr/>
          <p:nvPr/>
        </p:nvSpPr>
        <p:spPr>
          <a:xfrm>
            <a:off x="304800" y="6019800"/>
            <a:ext cx="944520" cy="28439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 1 </a:t>
            </a:r>
          </a:p>
        </p:txBody>
      </p:sp>
      <p:sp>
        <p:nvSpPr>
          <p:cNvPr id="79" name="Rechteck 78"/>
          <p:cNvSpPr/>
          <p:nvPr/>
        </p:nvSpPr>
        <p:spPr>
          <a:xfrm>
            <a:off x="2514600" y="2762516"/>
            <a:ext cx="533400" cy="5140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Racks</a:t>
            </a:r>
          </a:p>
        </p:txBody>
      </p:sp>
      <p:sp>
        <p:nvSpPr>
          <p:cNvPr id="80" name="Textfeld 79"/>
          <p:cNvSpPr txBox="1"/>
          <p:nvPr/>
        </p:nvSpPr>
        <p:spPr>
          <a:xfrm>
            <a:off x="2819400" y="1752600"/>
            <a:ext cx="1107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err="1" smtClean="0"/>
              <a:t>Notausgang</a:t>
            </a:r>
            <a:r>
              <a:rPr lang="en-GB" sz="1400" b="1" dirty="0" smtClean="0"/>
              <a:t> </a:t>
            </a:r>
          </a:p>
          <a:p>
            <a:r>
              <a:rPr lang="en-GB" sz="1400" b="1" dirty="0" err="1" smtClean="0"/>
              <a:t>Rückseite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76272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 rot="5400000">
            <a:off x="1073399" y="3136426"/>
            <a:ext cx="4320001" cy="180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C23a</a:t>
            </a:r>
            <a:endParaRPr lang="de-DE" b="1" dirty="0"/>
          </a:p>
        </p:txBody>
      </p:sp>
      <p:sp>
        <p:nvSpPr>
          <p:cNvPr id="13" name="Rechteck 12"/>
          <p:cNvSpPr/>
          <p:nvPr/>
        </p:nvSpPr>
        <p:spPr>
          <a:xfrm rot="5400000">
            <a:off x="-726601" y="3136428"/>
            <a:ext cx="4320001" cy="180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C23a</a:t>
            </a:r>
            <a:endParaRPr lang="de-DE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4953000" y="2133600"/>
            <a:ext cx="3451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Grobe Maße des Doppelcontainers</a:t>
            </a:r>
          </a:p>
          <a:p>
            <a:r>
              <a:rPr lang="de-DE" dirty="0" smtClean="0"/>
              <a:t>6 m x 4.8 m</a:t>
            </a:r>
            <a:endParaRPr lang="de-DE" dirty="0"/>
          </a:p>
        </p:txBody>
      </p:sp>
      <p:sp>
        <p:nvSpPr>
          <p:cNvPr id="18" name="Rechteck 17"/>
          <p:cNvSpPr/>
          <p:nvPr/>
        </p:nvSpPr>
        <p:spPr>
          <a:xfrm>
            <a:off x="533400" y="4267200"/>
            <a:ext cx="762001" cy="8360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Fräse</a:t>
            </a:r>
          </a:p>
          <a:p>
            <a:pPr algn="ctr"/>
            <a:r>
              <a:rPr lang="de-DE" dirty="0"/>
              <a:t>1</a:t>
            </a:r>
            <a:endParaRPr lang="de-DE" dirty="0" smtClean="0"/>
          </a:p>
        </p:txBody>
      </p:sp>
      <p:sp>
        <p:nvSpPr>
          <p:cNvPr id="19" name="Rechteck 18"/>
          <p:cNvSpPr/>
          <p:nvPr/>
        </p:nvSpPr>
        <p:spPr>
          <a:xfrm rot="16200000">
            <a:off x="-350259" y="2795171"/>
            <a:ext cx="2373649" cy="57040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Arbeitsplätze</a:t>
            </a:r>
          </a:p>
        </p:txBody>
      </p:sp>
      <p:sp>
        <p:nvSpPr>
          <p:cNvPr id="20" name="Rechteck 19"/>
          <p:cNvSpPr/>
          <p:nvPr/>
        </p:nvSpPr>
        <p:spPr>
          <a:xfrm>
            <a:off x="1219200" y="1893551"/>
            <a:ext cx="2057400" cy="3924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Arbeitsplätze</a:t>
            </a:r>
          </a:p>
        </p:txBody>
      </p:sp>
      <p:sp>
        <p:nvSpPr>
          <p:cNvPr id="21" name="Rechteck 20"/>
          <p:cNvSpPr/>
          <p:nvPr/>
        </p:nvSpPr>
        <p:spPr>
          <a:xfrm>
            <a:off x="523874" y="1600199"/>
            <a:ext cx="3609526" cy="2457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Fenster</a:t>
            </a:r>
          </a:p>
        </p:txBody>
      </p:sp>
      <p:sp>
        <p:nvSpPr>
          <p:cNvPr id="22" name="Rechteck 21"/>
          <p:cNvSpPr/>
          <p:nvPr/>
        </p:nvSpPr>
        <p:spPr>
          <a:xfrm>
            <a:off x="3233399" y="6196429"/>
            <a:ext cx="704399" cy="2457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Tür</a:t>
            </a:r>
          </a:p>
        </p:txBody>
      </p:sp>
      <p:cxnSp>
        <p:nvCxnSpPr>
          <p:cNvPr id="24" name="Gerade Verbindung 23"/>
          <p:cNvCxnSpPr/>
          <p:nvPr/>
        </p:nvCxnSpPr>
        <p:spPr>
          <a:xfrm>
            <a:off x="4343400" y="4756427"/>
            <a:ext cx="0" cy="1440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4572000" y="5360403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 m</a:t>
            </a:r>
            <a:endParaRPr lang="de-DE" dirty="0"/>
          </a:p>
        </p:txBody>
      </p:sp>
      <p:sp>
        <p:nvSpPr>
          <p:cNvPr id="26" name="Rechteck 25"/>
          <p:cNvSpPr/>
          <p:nvPr/>
        </p:nvSpPr>
        <p:spPr>
          <a:xfrm>
            <a:off x="1600200" y="5715000"/>
            <a:ext cx="1524001" cy="46292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Schränke</a:t>
            </a:r>
            <a:endParaRPr lang="de-DE" dirty="0"/>
          </a:p>
        </p:txBody>
      </p:sp>
      <p:sp>
        <p:nvSpPr>
          <p:cNvPr id="27" name="Rechteck 26"/>
          <p:cNvSpPr/>
          <p:nvPr/>
        </p:nvSpPr>
        <p:spPr>
          <a:xfrm rot="16200000">
            <a:off x="3010987" y="4380410"/>
            <a:ext cx="1750427" cy="45720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Regale</a:t>
            </a:r>
            <a:endParaRPr lang="de-DE" dirty="0"/>
          </a:p>
        </p:txBody>
      </p:sp>
      <p:sp>
        <p:nvSpPr>
          <p:cNvPr id="28" name="Rechteck 27"/>
          <p:cNvSpPr/>
          <p:nvPr/>
        </p:nvSpPr>
        <p:spPr>
          <a:xfrm rot="16200000">
            <a:off x="2974661" y="2587937"/>
            <a:ext cx="1828801" cy="46292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Regale</a:t>
            </a:r>
            <a:endParaRPr lang="de-DE" dirty="0"/>
          </a:p>
        </p:txBody>
      </p:sp>
      <p:sp>
        <p:nvSpPr>
          <p:cNvPr id="29" name="Rechteck 28"/>
          <p:cNvSpPr/>
          <p:nvPr/>
        </p:nvSpPr>
        <p:spPr>
          <a:xfrm>
            <a:off x="533400" y="5715000"/>
            <a:ext cx="1066800" cy="45720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Regal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6989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51580"/>
            <a:ext cx="4952998" cy="5375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 rot="5400000">
            <a:off x="-102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Labor</a:t>
            </a:r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-9310" y="7938"/>
            <a:ext cx="91533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dirty="0" smtClean="0"/>
              <a:t>Heckhalle HL 1.001  -  CSBI Bereich</a:t>
            </a:r>
          </a:p>
          <a:p>
            <a:r>
              <a:rPr lang="de-DE" sz="2000" dirty="0" smtClean="0"/>
              <a:t>Maßstab: grob 1:200 (10 m = 5 cm)</a:t>
            </a:r>
            <a:endParaRPr lang="de-DE" sz="2200" dirty="0"/>
          </a:p>
        </p:txBody>
      </p:sp>
      <p:sp>
        <p:nvSpPr>
          <p:cNvPr id="8" name="Rechteck 7"/>
          <p:cNvSpPr/>
          <p:nvPr/>
        </p:nvSpPr>
        <p:spPr>
          <a:xfrm rot="5400000">
            <a:off x="4398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C23a</a:t>
            </a:r>
            <a:endParaRPr lang="de-DE" b="1" dirty="0"/>
          </a:p>
        </p:txBody>
      </p:sp>
      <p:sp>
        <p:nvSpPr>
          <p:cNvPr id="9" name="L-Form 8"/>
          <p:cNvSpPr/>
          <p:nvPr/>
        </p:nvSpPr>
        <p:spPr>
          <a:xfrm rot="10800000">
            <a:off x="1528800" y="62932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160800" y="6254775"/>
            <a:ext cx="10668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1216800" y="60960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160800" y="6612763"/>
            <a:ext cx="1368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137354" y="6394327"/>
            <a:ext cx="9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3002775" y="61182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/>
        </p:nvCxnSpPr>
        <p:spPr>
          <a:xfrm>
            <a:off x="4000350" y="2743200"/>
            <a:ext cx="0" cy="17598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000800" y="4949400"/>
            <a:ext cx="0" cy="13134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 rot="16200000">
            <a:off x="3872853" y="3780270"/>
            <a:ext cx="645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Zaun</a:t>
            </a:r>
            <a:endParaRPr lang="de-DE" dirty="0"/>
          </a:p>
        </p:txBody>
      </p:sp>
      <p:sp>
        <p:nvSpPr>
          <p:cNvPr id="30" name="L-Form 29"/>
          <p:cNvSpPr/>
          <p:nvPr/>
        </p:nvSpPr>
        <p:spPr>
          <a:xfrm>
            <a:off x="3114601" y="25489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2" name="Gerade Verbindung 31"/>
          <p:cNvCxnSpPr/>
          <p:nvPr/>
        </p:nvCxnSpPr>
        <p:spPr>
          <a:xfrm>
            <a:off x="2294775" y="62932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1717950" y="27289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>
            <a:off x="1828800" y="25489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 flipV="1">
            <a:off x="1828800" y="2548976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H="1">
            <a:off x="2442787" y="62932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 flipV="1">
            <a:off x="2442787" y="6311351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L-Form 45"/>
          <p:cNvSpPr/>
          <p:nvPr/>
        </p:nvSpPr>
        <p:spPr>
          <a:xfrm rot="10800000">
            <a:off x="889800" y="5606100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5" name="Rechteck 2054"/>
          <p:cNvSpPr/>
          <p:nvPr/>
        </p:nvSpPr>
        <p:spPr>
          <a:xfrm>
            <a:off x="457200" y="4462800"/>
            <a:ext cx="612600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6" name="Textfeld 2055"/>
          <p:cNvSpPr txBox="1"/>
          <p:nvPr/>
        </p:nvSpPr>
        <p:spPr>
          <a:xfrm>
            <a:off x="471765" y="655320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7.6 m</a:t>
            </a:r>
            <a:endParaRPr lang="de-DE" sz="1400" dirty="0"/>
          </a:p>
        </p:txBody>
      </p:sp>
      <p:sp>
        <p:nvSpPr>
          <p:cNvPr id="49" name="Textfeld 48"/>
          <p:cNvSpPr txBox="1"/>
          <p:nvPr/>
        </p:nvSpPr>
        <p:spPr>
          <a:xfrm>
            <a:off x="633915" y="6245423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4.8 m</a:t>
            </a:r>
            <a:endParaRPr lang="de-DE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1828800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9.3 m</a:t>
            </a:r>
            <a:endParaRPr lang="de-DE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3289837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5.0 m</a:t>
            </a:r>
            <a:endParaRPr lang="de-DE" sz="1400" dirty="0"/>
          </a:p>
        </p:txBody>
      </p:sp>
      <p:sp>
        <p:nvSpPr>
          <p:cNvPr id="52" name="Rechteck 51"/>
          <p:cNvSpPr/>
          <p:nvPr/>
        </p:nvSpPr>
        <p:spPr>
          <a:xfrm>
            <a:off x="2770800" y="5556000"/>
            <a:ext cx="1144349" cy="54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sz="1200" dirty="0" smtClean="0"/>
              <a:t>Werkzeug &amp;</a:t>
            </a:r>
          </a:p>
          <a:p>
            <a:pPr algn="ctr"/>
            <a:r>
              <a:rPr lang="de-DE" sz="1200" dirty="0" smtClean="0"/>
              <a:t>Material</a:t>
            </a:r>
          </a:p>
        </p:txBody>
      </p:sp>
      <p:sp>
        <p:nvSpPr>
          <p:cNvPr id="2057" name="Rechteck 2056"/>
          <p:cNvSpPr/>
          <p:nvPr/>
        </p:nvSpPr>
        <p:spPr>
          <a:xfrm>
            <a:off x="3069601" y="2752725"/>
            <a:ext cx="270000" cy="19138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244200" y="2548976"/>
            <a:ext cx="288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39250" y="2352675"/>
            <a:ext cx="36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hteck 54"/>
          <p:cNvSpPr/>
          <p:nvPr/>
        </p:nvSpPr>
        <p:spPr>
          <a:xfrm>
            <a:off x="1483800" y="2971800"/>
            <a:ext cx="270000" cy="3304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sp>
        <p:nvSpPr>
          <p:cNvPr id="56" name="Rechteck 55"/>
          <p:cNvSpPr/>
          <p:nvPr/>
        </p:nvSpPr>
        <p:spPr>
          <a:xfrm>
            <a:off x="1708802" y="4525581"/>
            <a:ext cx="2291548" cy="4238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Fluchtweg</a:t>
            </a:r>
            <a:endParaRPr lang="de-DE" dirty="0"/>
          </a:p>
        </p:txBody>
      </p:sp>
      <p:sp>
        <p:nvSpPr>
          <p:cNvPr id="57" name="L-Form 56"/>
          <p:cNvSpPr/>
          <p:nvPr/>
        </p:nvSpPr>
        <p:spPr>
          <a:xfrm rot="16200000">
            <a:off x="2590800" y="5726537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/>
          <p:cNvSpPr txBox="1"/>
          <p:nvPr/>
        </p:nvSpPr>
        <p:spPr>
          <a:xfrm>
            <a:off x="1069800" y="228600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16 m</a:t>
            </a:r>
            <a:endParaRPr lang="de-DE" sz="1400" dirty="0"/>
          </a:p>
        </p:txBody>
      </p:sp>
      <p:sp>
        <p:nvSpPr>
          <p:cNvPr id="59" name="Textfeld 58"/>
          <p:cNvSpPr txBox="1"/>
          <p:nvPr/>
        </p:nvSpPr>
        <p:spPr>
          <a:xfrm>
            <a:off x="1786711" y="2117374"/>
            <a:ext cx="639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~20 m</a:t>
            </a:r>
            <a:endParaRPr lang="de-DE" sz="1400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1339800" y="6311351"/>
            <a:ext cx="1674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rot="5400000">
            <a:off x="2530501" y="3643200"/>
            <a:ext cx="18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 rot="16200000">
            <a:off x="3231614" y="3526423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10 m</a:t>
            </a:r>
            <a:endParaRPr lang="de-DE" sz="1400" dirty="0"/>
          </a:p>
        </p:txBody>
      </p:sp>
      <p:sp>
        <p:nvSpPr>
          <p:cNvPr id="64" name="Rechteck 63"/>
          <p:cNvSpPr/>
          <p:nvPr/>
        </p:nvSpPr>
        <p:spPr>
          <a:xfrm>
            <a:off x="223800" y="2762516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Montage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Antriebe/</a:t>
            </a:r>
            <a:r>
              <a:rPr lang="de-DE" sz="1200" b="1" dirty="0" err="1" smtClean="0">
                <a:solidFill>
                  <a:schemeClr val="tx1"/>
                </a:solidFill>
              </a:rPr>
              <a:t>Det</a:t>
            </a:r>
            <a:r>
              <a:rPr lang="de-DE" sz="12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Rechteck 64"/>
          <p:cNvSpPr/>
          <p:nvPr/>
        </p:nvSpPr>
        <p:spPr>
          <a:xfrm>
            <a:off x="1753800" y="2762516"/>
            <a:ext cx="1260000" cy="18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Arbeitsbank</a:t>
            </a:r>
          </a:p>
        </p:txBody>
      </p:sp>
      <p:sp>
        <p:nvSpPr>
          <p:cNvPr id="68" name="Rechteck 67"/>
          <p:cNvSpPr/>
          <p:nvPr/>
        </p:nvSpPr>
        <p:spPr>
          <a:xfrm>
            <a:off x="1752600" y="6019800"/>
            <a:ext cx="1018200" cy="2285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</a:t>
            </a:r>
          </a:p>
        </p:txBody>
      </p:sp>
      <p:sp>
        <p:nvSpPr>
          <p:cNvPr id="69" name="Rechteck 68"/>
          <p:cNvSpPr/>
          <p:nvPr/>
        </p:nvSpPr>
        <p:spPr>
          <a:xfrm rot="5400000">
            <a:off x="2876249" y="3414092"/>
            <a:ext cx="1697625" cy="439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Abgezäuntes Lager</a:t>
            </a:r>
          </a:p>
        </p:txBody>
      </p:sp>
      <p:sp>
        <p:nvSpPr>
          <p:cNvPr id="70" name="Rechteck 69"/>
          <p:cNvSpPr/>
          <p:nvPr/>
        </p:nvSpPr>
        <p:spPr>
          <a:xfrm>
            <a:off x="2814047" y="5103341"/>
            <a:ext cx="1077507" cy="4411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Abgezäuntes Lager</a:t>
            </a:r>
          </a:p>
        </p:txBody>
      </p:sp>
      <p:sp>
        <p:nvSpPr>
          <p:cNvPr id="75" name="Rechteck 74"/>
          <p:cNvSpPr/>
          <p:nvPr/>
        </p:nvSpPr>
        <p:spPr>
          <a:xfrm rot="5400000">
            <a:off x="3789274" y="5794609"/>
            <a:ext cx="337689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hteck 75"/>
          <p:cNvSpPr/>
          <p:nvPr/>
        </p:nvSpPr>
        <p:spPr>
          <a:xfrm>
            <a:off x="198480" y="5583001"/>
            <a:ext cx="736768" cy="6960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Lager / BPM Teststand</a:t>
            </a:r>
          </a:p>
        </p:txBody>
      </p:sp>
      <p:grpSp>
        <p:nvGrpSpPr>
          <p:cNvPr id="2063" name="Gruppieren 2062"/>
          <p:cNvGrpSpPr/>
          <p:nvPr/>
        </p:nvGrpSpPr>
        <p:grpSpPr>
          <a:xfrm>
            <a:off x="239250" y="3544840"/>
            <a:ext cx="450000" cy="916285"/>
            <a:chOff x="6477000" y="3474000"/>
            <a:chExt cx="450000" cy="916285"/>
          </a:xfrm>
          <a:solidFill>
            <a:srgbClr val="66FF33"/>
          </a:solidFill>
        </p:grpSpPr>
        <p:sp>
          <p:nvSpPr>
            <p:cNvPr id="2059" name="Rechteck 2058"/>
            <p:cNvSpPr/>
            <p:nvPr/>
          </p:nvSpPr>
          <p:spPr>
            <a:xfrm rot="16200000">
              <a:off x="6342000" y="3850285"/>
              <a:ext cx="720000" cy="180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Kran</a:t>
              </a:r>
              <a:endParaRPr lang="de-DE" dirty="0"/>
            </a:p>
          </p:txBody>
        </p:sp>
        <p:sp>
          <p:nvSpPr>
            <p:cNvPr id="72" name="Rechteck 71"/>
            <p:cNvSpPr/>
            <p:nvPr/>
          </p:nvSpPr>
          <p:spPr>
            <a:xfrm>
              <a:off x="6477000" y="4302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Rechteck 76"/>
            <p:cNvSpPr/>
            <p:nvPr/>
          </p:nvSpPr>
          <p:spPr>
            <a:xfrm>
              <a:off x="6477000" y="3474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1" name="Rechteck 60"/>
          <p:cNvSpPr/>
          <p:nvPr/>
        </p:nvSpPr>
        <p:spPr>
          <a:xfrm>
            <a:off x="228600" y="39228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 Vermessung </a:t>
            </a:r>
            <a:r>
              <a:rPr lang="de-DE" sz="1200" b="1" dirty="0" err="1" smtClean="0">
                <a:solidFill>
                  <a:schemeClr val="tx1"/>
                </a:solidFill>
              </a:rPr>
              <a:t>Justage</a:t>
            </a:r>
            <a:r>
              <a:rPr lang="de-DE" sz="1200" b="1" dirty="0" smtClean="0">
                <a:solidFill>
                  <a:schemeClr val="tx1"/>
                </a:solidFill>
              </a:rPr>
              <a:t> (7x3 </a:t>
            </a:r>
            <a:r>
              <a:rPr lang="de-DE" sz="1200" b="1" dirty="0">
                <a:solidFill>
                  <a:schemeClr val="tx1"/>
                </a:solidFill>
              </a:rPr>
              <a:t>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215625" y="33531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Vakuum Test-</a:t>
            </a:r>
          </a:p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stand (7x3 m</a:t>
            </a:r>
            <a:r>
              <a:rPr lang="de-DE" sz="1200" b="1" baseline="30000" dirty="0" smtClean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064" name="Textfeld 2063"/>
          <p:cNvSpPr txBox="1"/>
          <p:nvPr/>
        </p:nvSpPr>
        <p:spPr>
          <a:xfrm>
            <a:off x="5396914" y="1373910"/>
            <a:ext cx="35364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Korrektur der Raumeinteilung nach </a:t>
            </a:r>
          </a:p>
          <a:p>
            <a:r>
              <a:rPr lang="de-DE" dirty="0" smtClean="0"/>
              <a:t>Ausstattung der Halle</a:t>
            </a:r>
          </a:p>
          <a:p>
            <a:endParaRPr lang="de-DE" dirty="0"/>
          </a:p>
          <a:p>
            <a:r>
              <a:rPr lang="de-DE" dirty="0" smtClean="0"/>
              <a:t>Aktualisierung: 27. Jan. 2019</a:t>
            </a:r>
            <a:endParaRPr lang="de-DE" dirty="0"/>
          </a:p>
        </p:txBody>
      </p:sp>
      <p:sp>
        <p:nvSpPr>
          <p:cNvPr id="60" name="Rechteck 59"/>
          <p:cNvSpPr/>
          <p:nvPr/>
        </p:nvSpPr>
        <p:spPr>
          <a:xfrm rot="16200000">
            <a:off x="786221" y="4874583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Regallager</a:t>
            </a:r>
          </a:p>
        </p:txBody>
      </p:sp>
      <p:sp>
        <p:nvSpPr>
          <p:cNvPr id="2" name="Rechteck 1"/>
          <p:cNvSpPr/>
          <p:nvPr/>
        </p:nvSpPr>
        <p:spPr>
          <a:xfrm rot="5400000">
            <a:off x="2253038" y="3434137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 3</a:t>
            </a:r>
            <a:endParaRPr lang="de-DE" sz="1100" dirty="0"/>
          </a:p>
        </p:txBody>
      </p:sp>
      <p:sp>
        <p:nvSpPr>
          <p:cNvPr id="62" name="Rechteck 61"/>
          <p:cNvSpPr/>
          <p:nvPr/>
        </p:nvSpPr>
        <p:spPr>
          <a:xfrm>
            <a:off x="2170950" y="2762516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 2</a:t>
            </a:r>
            <a:endParaRPr lang="de-DE" sz="1100" dirty="0"/>
          </a:p>
        </p:txBody>
      </p:sp>
      <p:sp>
        <p:nvSpPr>
          <p:cNvPr id="66" name="Rechteck 65"/>
          <p:cNvSpPr/>
          <p:nvPr/>
        </p:nvSpPr>
        <p:spPr>
          <a:xfrm rot="5400000">
            <a:off x="114299" y="2876550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 1</a:t>
            </a:r>
            <a:endParaRPr lang="de-DE" sz="1100" dirty="0"/>
          </a:p>
        </p:txBody>
      </p:sp>
      <p:sp>
        <p:nvSpPr>
          <p:cNvPr id="74" name="Rechteck 73"/>
          <p:cNvSpPr/>
          <p:nvPr/>
        </p:nvSpPr>
        <p:spPr>
          <a:xfrm>
            <a:off x="1390642" y="2733517"/>
            <a:ext cx="466816" cy="19050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err="1" smtClean="0"/>
              <a:t>Tei+IT</a:t>
            </a:r>
            <a:endParaRPr lang="de-DE" sz="1100" dirty="0"/>
          </a:p>
        </p:txBody>
      </p:sp>
      <p:sp>
        <p:nvSpPr>
          <p:cNvPr id="80" name="Rechteck 79"/>
          <p:cNvSpPr/>
          <p:nvPr/>
        </p:nvSpPr>
        <p:spPr>
          <a:xfrm rot="5400000">
            <a:off x="201292" y="4689164"/>
            <a:ext cx="466816" cy="19050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err="1" smtClean="0"/>
              <a:t>Tei+IT</a:t>
            </a:r>
            <a:endParaRPr lang="de-DE" sz="1100" dirty="0"/>
          </a:p>
        </p:txBody>
      </p:sp>
      <p:sp>
        <p:nvSpPr>
          <p:cNvPr id="82" name="Rechteck 81"/>
          <p:cNvSpPr/>
          <p:nvPr/>
        </p:nvSpPr>
        <p:spPr>
          <a:xfrm>
            <a:off x="6034043" y="4229959"/>
            <a:ext cx="466816" cy="19050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err="1" smtClean="0"/>
              <a:t>Tei+IT</a:t>
            </a:r>
            <a:endParaRPr lang="de-DE" sz="1100" dirty="0"/>
          </a:p>
        </p:txBody>
      </p:sp>
      <p:sp>
        <p:nvSpPr>
          <p:cNvPr id="83" name="Rechteck 82"/>
          <p:cNvSpPr/>
          <p:nvPr/>
        </p:nvSpPr>
        <p:spPr>
          <a:xfrm>
            <a:off x="6034043" y="4513506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</a:t>
            </a:r>
            <a:endParaRPr lang="de-DE" sz="1100" dirty="0"/>
          </a:p>
        </p:txBody>
      </p:sp>
      <p:sp>
        <p:nvSpPr>
          <p:cNvPr id="5" name="Textfeld 4"/>
          <p:cNvSpPr txBox="1"/>
          <p:nvPr/>
        </p:nvSpPr>
        <p:spPr>
          <a:xfrm>
            <a:off x="6705600" y="4171320"/>
            <a:ext cx="1580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Telefon + Netzwerk</a:t>
            </a:r>
            <a:endParaRPr lang="de-DE" sz="1400" dirty="0"/>
          </a:p>
        </p:txBody>
      </p:sp>
      <p:sp>
        <p:nvSpPr>
          <p:cNvPr id="84" name="Textfeld 83"/>
          <p:cNvSpPr txBox="1"/>
          <p:nvPr/>
        </p:nvSpPr>
        <p:spPr>
          <a:xfrm>
            <a:off x="6728490" y="4454867"/>
            <a:ext cx="22901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CEE Kombi</a:t>
            </a:r>
          </a:p>
          <a:p>
            <a:r>
              <a:rPr lang="de-DE" sz="1400" dirty="0" smtClean="0"/>
              <a:t>2x 16A / 400 V</a:t>
            </a:r>
          </a:p>
          <a:p>
            <a:r>
              <a:rPr lang="de-DE" sz="1400" dirty="0" smtClean="0"/>
              <a:t>4x 230 V, </a:t>
            </a:r>
            <a:r>
              <a:rPr lang="de-DE" sz="1400" dirty="0"/>
              <a:t>e</a:t>
            </a:r>
            <a:r>
              <a:rPr lang="de-DE" sz="1400" dirty="0" smtClean="0"/>
              <a:t>inzeln abgesichert</a:t>
            </a:r>
            <a:endParaRPr lang="de-DE" sz="1400" dirty="0"/>
          </a:p>
        </p:txBody>
      </p:sp>
      <p:cxnSp>
        <p:nvCxnSpPr>
          <p:cNvPr id="10" name="Gerade Verbindung 9"/>
          <p:cNvCxnSpPr/>
          <p:nvPr/>
        </p:nvCxnSpPr>
        <p:spPr>
          <a:xfrm>
            <a:off x="342068" y="4514543"/>
            <a:ext cx="862732" cy="1103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84"/>
          <p:cNvCxnSpPr/>
          <p:nvPr/>
        </p:nvCxnSpPr>
        <p:spPr>
          <a:xfrm flipH="1">
            <a:off x="304800" y="4482767"/>
            <a:ext cx="13911" cy="109419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/>
          <p:nvPr/>
        </p:nvCxnSpPr>
        <p:spPr>
          <a:xfrm>
            <a:off x="5867400" y="5399162"/>
            <a:ext cx="862732" cy="1103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feld 86"/>
          <p:cNvSpPr txBox="1"/>
          <p:nvPr/>
        </p:nvSpPr>
        <p:spPr>
          <a:xfrm>
            <a:off x="6747540" y="5257047"/>
            <a:ext cx="2256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Container: Kanal Steckdosen</a:t>
            </a:r>
            <a:endParaRPr lang="de-DE" sz="1400" dirty="0"/>
          </a:p>
        </p:txBody>
      </p:sp>
      <p:sp>
        <p:nvSpPr>
          <p:cNvPr id="88" name="Textfeld 87"/>
          <p:cNvSpPr txBox="1"/>
          <p:nvPr/>
        </p:nvSpPr>
        <p:spPr>
          <a:xfrm>
            <a:off x="6705600" y="3820609"/>
            <a:ext cx="2170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Anschluss/Unterverteilung</a:t>
            </a:r>
            <a:endParaRPr lang="de-DE" sz="1400" dirty="0"/>
          </a:p>
        </p:txBody>
      </p:sp>
      <p:sp>
        <p:nvSpPr>
          <p:cNvPr id="89" name="Rechteck 88"/>
          <p:cNvSpPr/>
          <p:nvPr/>
        </p:nvSpPr>
        <p:spPr>
          <a:xfrm>
            <a:off x="6024519" y="3893100"/>
            <a:ext cx="408825" cy="1905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NSUV</a:t>
            </a:r>
            <a:endParaRPr lang="de-DE" sz="1100" dirty="0"/>
          </a:p>
        </p:txBody>
      </p:sp>
      <p:sp>
        <p:nvSpPr>
          <p:cNvPr id="90" name="Rechteck 89"/>
          <p:cNvSpPr/>
          <p:nvPr/>
        </p:nvSpPr>
        <p:spPr>
          <a:xfrm>
            <a:off x="2566387" y="6120851"/>
            <a:ext cx="408825" cy="1905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NSUV</a:t>
            </a:r>
            <a:endParaRPr lang="de-DE" sz="1100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3342974" y="2728976"/>
            <a:ext cx="9827" cy="178556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77"/>
          <p:cNvCxnSpPr/>
          <p:nvPr/>
        </p:nvCxnSpPr>
        <p:spPr>
          <a:xfrm flipH="1">
            <a:off x="3352801" y="4482767"/>
            <a:ext cx="605318" cy="1142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Gleichschenkliges Dreieck 20"/>
          <p:cNvSpPr/>
          <p:nvPr/>
        </p:nvSpPr>
        <p:spPr>
          <a:xfrm>
            <a:off x="3433052" y="4325208"/>
            <a:ext cx="295838" cy="16033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1" name="Gerade Verbindung 90"/>
          <p:cNvCxnSpPr/>
          <p:nvPr/>
        </p:nvCxnSpPr>
        <p:spPr>
          <a:xfrm flipV="1">
            <a:off x="2770800" y="4961005"/>
            <a:ext cx="0" cy="59499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hteck 91"/>
          <p:cNvSpPr/>
          <p:nvPr/>
        </p:nvSpPr>
        <p:spPr>
          <a:xfrm>
            <a:off x="1756022" y="4949400"/>
            <a:ext cx="758577" cy="23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</a:t>
            </a:r>
          </a:p>
        </p:txBody>
      </p:sp>
      <p:cxnSp>
        <p:nvCxnSpPr>
          <p:cNvPr id="93" name="Gerade Verbindung 92"/>
          <p:cNvCxnSpPr/>
          <p:nvPr/>
        </p:nvCxnSpPr>
        <p:spPr>
          <a:xfrm flipH="1">
            <a:off x="3505200" y="5021195"/>
            <a:ext cx="463248" cy="8005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80"/>
          <p:cNvCxnSpPr/>
          <p:nvPr/>
        </p:nvCxnSpPr>
        <p:spPr>
          <a:xfrm flipH="1">
            <a:off x="2680800" y="4949400"/>
            <a:ext cx="128437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 flipH="1">
            <a:off x="2956879" y="5021195"/>
            <a:ext cx="463248" cy="8005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feld 94"/>
          <p:cNvSpPr txBox="1"/>
          <p:nvPr/>
        </p:nvSpPr>
        <p:spPr>
          <a:xfrm>
            <a:off x="4203574" y="5400350"/>
            <a:ext cx="1193340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Schiebetür</a:t>
            </a:r>
            <a:endParaRPr lang="de-DE" dirty="0"/>
          </a:p>
        </p:txBody>
      </p:sp>
      <p:cxnSp>
        <p:nvCxnSpPr>
          <p:cNvPr id="2054" name="Gerade Verbindung mit Pfeil 2053"/>
          <p:cNvCxnSpPr/>
          <p:nvPr/>
        </p:nvCxnSpPr>
        <p:spPr>
          <a:xfrm flipH="1" flipV="1">
            <a:off x="3915450" y="5042265"/>
            <a:ext cx="427950" cy="36793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hteck 95"/>
          <p:cNvSpPr/>
          <p:nvPr/>
        </p:nvSpPr>
        <p:spPr>
          <a:xfrm rot="5400000">
            <a:off x="2289511" y="5178089"/>
            <a:ext cx="682378" cy="23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</a:t>
            </a:r>
          </a:p>
        </p:txBody>
      </p:sp>
      <p:sp>
        <p:nvSpPr>
          <p:cNvPr id="97" name="Rechteck 96"/>
          <p:cNvSpPr/>
          <p:nvPr/>
        </p:nvSpPr>
        <p:spPr>
          <a:xfrm rot="5400000">
            <a:off x="1167713" y="3709087"/>
            <a:ext cx="1398373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</a:t>
            </a:r>
          </a:p>
        </p:txBody>
      </p:sp>
      <p:sp>
        <p:nvSpPr>
          <p:cNvPr id="98" name="Rechteck 97"/>
          <p:cNvSpPr/>
          <p:nvPr/>
        </p:nvSpPr>
        <p:spPr>
          <a:xfrm rot="5400000">
            <a:off x="2236313" y="3707288"/>
            <a:ext cx="1398373" cy="23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</a:t>
            </a:r>
          </a:p>
        </p:txBody>
      </p:sp>
      <p:cxnSp>
        <p:nvCxnSpPr>
          <p:cNvPr id="99" name="Gerade Verbindung mit Pfeil 98"/>
          <p:cNvCxnSpPr/>
          <p:nvPr/>
        </p:nvCxnSpPr>
        <p:spPr>
          <a:xfrm>
            <a:off x="1752600" y="3048000"/>
            <a:ext cx="12954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6007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1447800"/>
            <a:ext cx="4952998" cy="5375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 rot="5400000">
            <a:off x="-102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Labor</a:t>
            </a:r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-9310" y="7938"/>
            <a:ext cx="91533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dirty="0" smtClean="0"/>
              <a:t>Heckhalle HL 1.001  -  CSBI Bereich</a:t>
            </a:r>
          </a:p>
          <a:p>
            <a:r>
              <a:rPr lang="de-DE" sz="2000" dirty="0" smtClean="0"/>
              <a:t>Maßstab: grob 1:200 (10 m = 5 cm)</a:t>
            </a:r>
            <a:endParaRPr lang="de-DE" sz="2200" dirty="0"/>
          </a:p>
        </p:txBody>
      </p:sp>
      <p:sp>
        <p:nvSpPr>
          <p:cNvPr id="8" name="Rechteck 7"/>
          <p:cNvSpPr/>
          <p:nvPr/>
        </p:nvSpPr>
        <p:spPr>
          <a:xfrm rot="5400000">
            <a:off x="4398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C23a</a:t>
            </a:r>
            <a:endParaRPr lang="de-DE" b="1" dirty="0"/>
          </a:p>
        </p:txBody>
      </p:sp>
      <p:sp>
        <p:nvSpPr>
          <p:cNvPr id="9" name="L-Form 8"/>
          <p:cNvSpPr/>
          <p:nvPr/>
        </p:nvSpPr>
        <p:spPr>
          <a:xfrm rot="10800000">
            <a:off x="1528800" y="62932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160800" y="6254775"/>
            <a:ext cx="10668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1216800" y="60960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160800" y="6612763"/>
            <a:ext cx="1368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137354" y="6394327"/>
            <a:ext cx="9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3002775" y="61182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/>
        </p:nvCxnSpPr>
        <p:spPr>
          <a:xfrm>
            <a:off x="4000350" y="2743200"/>
            <a:ext cx="0" cy="17598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000800" y="4949400"/>
            <a:ext cx="0" cy="13134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 rot="16200000">
            <a:off x="3872853" y="3780270"/>
            <a:ext cx="645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Zaun</a:t>
            </a:r>
            <a:endParaRPr lang="de-DE" dirty="0"/>
          </a:p>
        </p:txBody>
      </p:sp>
      <p:sp>
        <p:nvSpPr>
          <p:cNvPr id="30" name="L-Form 29"/>
          <p:cNvSpPr/>
          <p:nvPr/>
        </p:nvSpPr>
        <p:spPr>
          <a:xfrm>
            <a:off x="3114601" y="25489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2" name="Gerade Verbindung 31"/>
          <p:cNvCxnSpPr/>
          <p:nvPr/>
        </p:nvCxnSpPr>
        <p:spPr>
          <a:xfrm>
            <a:off x="2294775" y="62932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1717950" y="27289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>
            <a:off x="1828800" y="25489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 flipV="1">
            <a:off x="1828800" y="2548976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H="1">
            <a:off x="2442787" y="62932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 flipV="1">
            <a:off x="2442787" y="6311351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L-Form 45"/>
          <p:cNvSpPr/>
          <p:nvPr/>
        </p:nvSpPr>
        <p:spPr>
          <a:xfrm rot="10800000">
            <a:off x="889800" y="5606100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5" name="Rechteck 2054"/>
          <p:cNvSpPr/>
          <p:nvPr/>
        </p:nvSpPr>
        <p:spPr>
          <a:xfrm>
            <a:off x="457200" y="4462800"/>
            <a:ext cx="612600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6" name="Textfeld 2055"/>
          <p:cNvSpPr txBox="1"/>
          <p:nvPr/>
        </p:nvSpPr>
        <p:spPr>
          <a:xfrm>
            <a:off x="471765" y="655320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7.6 m</a:t>
            </a:r>
            <a:endParaRPr lang="de-DE" sz="1400" dirty="0"/>
          </a:p>
        </p:txBody>
      </p:sp>
      <p:sp>
        <p:nvSpPr>
          <p:cNvPr id="49" name="Textfeld 48"/>
          <p:cNvSpPr txBox="1"/>
          <p:nvPr/>
        </p:nvSpPr>
        <p:spPr>
          <a:xfrm>
            <a:off x="633915" y="6245423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4.8 m</a:t>
            </a:r>
            <a:endParaRPr lang="de-DE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1828800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9.3 m</a:t>
            </a:r>
            <a:endParaRPr lang="de-DE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3289837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5.0 m</a:t>
            </a:r>
            <a:endParaRPr lang="de-DE" sz="1400" dirty="0"/>
          </a:p>
        </p:txBody>
      </p:sp>
      <p:sp>
        <p:nvSpPr>
          <p:cNvPr id="52" name="Rechteck 51"/>
          <p:cNvSpPr/>
          <p:nvPr/>
        </p:nvSpPr>
        <p:spPr>
          <a:xfrm>
            <a:off x="2770800" y="5556000"/>
            <a:ext cx="1144349" cy="54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sz="1200" dirty="0" smtClean="0"/>
              <a:t>Werkzeug &amp;</a:t>
            </a:r>
          </a:p>
          <a:p>
            <a:pPr algn="ctr"/>
            <a:r>
              <a:rPr lang="de-DE" sz="1200" dirty="0" smtClean="0"/>
              <a:t>Material</a:t>
            </a:r>
          </a:p>
        </p:txBody>
      </p:sp>
      <p:sp>
        <p:nvSpPr>
          <p:cNvPr id="2057" name="Rechteck 2056"/>
          <p:cNvSpPr/>
          <p:nvPr/>
        </p:nvSpPr>
        <p:spPr>
          <a:xfrm>
            <a:off x="3069601" y="2752725"/>
            <a:ext cx="270000" cy="19138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244200" y="2548976"/>
            <a:ext cx="288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39250" y="2352675"/>
            <a:ext cx="36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hteck 54"/>
          <p:cNvSpPr/>
          <p:nvPr/>
        </p:nvSpPr>
        <p:spPr>
          <a:xfrm>
            <a:off x="1483800" y="2971800"/>
            <a:ext cx="270000" cy="3304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sp>
        <p:nvSpPr>
          <p:cNvPr id="56" name="Rechteck 55"/>
          <p:cNvSpPr/>
          <p:nvPr/>
        </p:nvSpPr>
        <p:spPr>
          <a:xfrm>
            <a:off x="1708802" y="4525581"/>
            <a:ext cx="2291548" cy="4238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Fluchtweg</a:t>
            </a:r>
            <a:endParaRPr lang="de-DE" dirty="0"/>
          </a:p>
        </p:txBody>
      </p:sp>
      <p:sp>
        <p:nvSpPr>
          <p:cNvPr id="57" name="L-Form 56"/>
          <p:cNvSpPr/>
          <p:nvPr/>
        </p:nvSpPr>
        <p:spPr>
          <a:xfrm rot="16200000">
            <a:off x="2590800" y="5726537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/>
          <p:cNvSpPr txBox="1"/>
          <p:nvPr/>
        </p:nvSpPr>
        <p:spPr>
          <a:xfrm>
            <a:off x="1069800" y="228600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16 m</a:t>
            </a:r>
            <a:endParaRPr lang="de-DE" sz="1400" dirty="0"/>
          </a:p>
        </p:txBody>
      </p:sp>
      <p:sp>
        <p:nvSpPr>
          <p:cNvPr id="59" name="Textfeld 58"/>
          <p:cNvSpPr txBox="1"/>
          <p:nvPr/>
        </p:nvSpPr>
        <p:spPr>
          <a:xfrm>
            <a:off x="1786711" y="2117374"/>
            <a:ext cx="639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~20 m</a:t>
            </a:r>
            <a:endParaRPr lang="de-DE" sz="1400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1339800" y="6311351"/>
            <a:ext cx="1674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rot="5400000">
            <a:off x="2530501" y="3643200"/>
            <a:ext cx="18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 rot="16200000">
            <a:off x="3231614" y="3526423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10 m</a:t>
            </a:r>
            <a:endParaRPr lang="de-DE" sz="1400" dirty="0"/>
          </a:p>
        </p:txBody>
      </p:sp>
      <p:sp>
        <p:nvSpPr>
          <p:cNvPr id="64" name="Rechteck 63"/>
          <p:cNvSpPr/>
          <p:nvPr/>
        </p:nvSpPr>
        <p:spPr>
          <a:xfrm>
            <a:off x="223800" y="2762516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Montage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Antriebe/</a:t>
            </a:r>
            <a:r>
              <a:rPr lang="de-DE" sz="1200" b="1" dirty="0" err="1" smtClean="0">
                <a:solidFill>
                  <a:schemeClr val="tx1"/>
                </a:solidFill>
              </a:rPr>
              <a:t>Det</a:t>
            </a:r>
            <a:r>
              <a:rPr lang="de-DE" sz="12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Rechteck 64"/>
          <p:cNvSpPr/>
          <p:nvPr/>
        </p:nvSpPr>
        <p:spPr>
          <a:xfrm>
            <a:off x="1753800" y="2762516"/>
            <a:ext cx="1260000" cy="18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Arbeitsbank</a:t>
            </a:r>
          </a:p>
        </p:txBody>
      </p:sp>
      <p:sp>
        <p:nvSpPr>
          <p:cNvPr id="2058" name="Textfeld 2057"/>
          <p:cNvSpPr txBox="1"/>
          <p:nvPr/>
        </p:nvSpPr>
        <p:spPr>
          <a:xfrm>
            <a:off x="1768425" y="3643200"/>
            <a:ext cx="1288350" cy="738664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r>
              <a:rPr lang="de-DE" sz="1200" b="1" dirty="0" smtClean="0"/>
              <a:t>Zwischenlager</a:t>
            </a:r>
          </a:p>
          <a:p>
            <a:r>
              <a:rPr lang="de-DE" sz="1200" b="1" dirty="0"/>
              <a:t>b</a:t>
            </a:r>
            <a:r>
              <a:rPr lang="de-DE" sz="1200" b="1" dirty="0" smtClean="0"/>
              <a:t>estückte</a:t>
            </a:r>
          </a:p>
          <a:p>
            <a:r>
              <a:rPr lang="de-DE" sz="1200" b="1" dirty="0" smtClean="0"/>
              <a:t>Kammern / Antriebe, Mechanik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1783575" y="2971800"/>
            <a:ext cx="1219200" cy="646331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Montage/Test</a:t>
            </a:r>
          </a:p>
          <a:p>
            <a:r>
              <a:rPr lang="de-DE" sz="1200" b="1" dirty="0" smtClean="0"/>
              <a:t>CF400 Diagnose</a:t>
            </a:r>
          </a:p>
          <a:p>
            <a:endParaRPr lang="de-DE" sz="1200" dirty="0" smtClean="0"/>
          </a:p>
        </p:txBody>
      </p:sp>
      <p:sp>
        <p:nvSpPr>
          <p:cNvPr id="68" name="Rechteck 67"/>
          <p:cNvSpPr/>
          <p:nvPr/>
        </p:nvSpPr>
        <p:spPr>
          <a:xfrm>
            <a:off x="1708801" y="5927013"/>
            <a:ext cx="1061999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sp>
        <p:nvSpPr>
          <p:cNvPr id="69" name="Rechteck 68"/>
          <p:cNvSpPr/>
          <p:nvPr/>
        </p:nvSpPr>
        <p:spPr>
          <a:xfrm rot="5400000">
            <a:off x="2876249" y="3414092"/>
            <a:ext cx="1697625" cy="439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Lagerfläche</a:t>
            </a:r>
          </a:p>
        </p:txBody>
      </p:sp>
      <p:sp>
        <p:nvSpPr>
          <p:cNvPr id="70" name="Rechteck 69"/>
          <p:cNvSpPr/>
          <p:nvPr/>
        </p:nvSpPr>
        <p:spPr>
          <a:xfrm>
            <a:off x="2814047" y="5253864"/>
            <a:ext cx="1077507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sp>
        <p:nvSpPr>
          <p:cNvPr id="75" name="Rechteck 74"/>
          <p:cNvSpPr/>
          <p:nvPr/>
        </p:nvSpPr>
        <p:spPr>
          <a:xfrm rot="5400000">
            <a:off x="3789274" y="5794609"/>
            <a:ext cx="337689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hteck 75"/>
          <p:cNvSpPr/>
          <p:nvPr/>
        </p:nvSpPr>
        <p:spPr>
          <a:xfrm>
            <a:off x="198480" y="5583001"/>
            <a:ext cx="736768" cy="6960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BPM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Teststand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Grabstein</a:t>
            </a:r>
          </a:p>
        </p:txBody>
      </p:sp>
      <p:grpSp>
        <p:nvGrpSpPr>
          <p:cNvPr id="2063" name="Gruppieren 2062"/>
          <p:cNvGrpSpPr/>
          <p:nvPr/>
        </p:nvGrpSpPr>
        <p:grpSpPr>
          <a:xfrm>
            <a:off x="239250" y="3544840"/>
            <a:ext cx="450000" cy="916285"/>
            <a:chOff x="6477000" y="3474000"/>
            <a:chExt cx="450000" cy="916285"/>
          </a:xfrm>
          <a:solidFill>
            <a:srgbClr val="66FF33"/>
          </a:solidFill>
        </p:grpSpPr>
        <p:sp>
          <p:nvSpPr>
            <p:cNvPr id="2059" name="Rechteck 2058"/>
            <p:cNvSpPr/>
            <p:nvPr/>
          </p:nvSpPr>
          <p:spPr>
            <a:xfrm rot="16200000">
              <a:off x="6342000" y="3850285"/>
              <a:ext cx="720000" cy="180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Kran</a:t>
              </a:r>
              <a:endParaRPr lang="de-DE" dirty="0"/>
            </a:p>
          </p:txBody>
        </p:sp>
        <p:sp>
          <p:nvSpPr>
            <p:cNvPr id="72" name="Rechteck 71"/>
            <p:cNvSpPr/>
            <p:nvPr/>
          </p:nvSpPr>
          <p:spPr>
            <a:xfrm>
              <a:off x="6477000" y="4302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Rechteck 76"/>
            <p:cNvSpPr/>
            <p:nvPr/>
          </p:nvSpPr>
          <p:spPr>
            <a:xfrm>
              <a:off x="6477000" y="3474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1" name="Rechteck 60"/>
          <p:cNvSpPr/>
          <p:nvPr/>
        </p:nvSpPr>
        <p:spPr>
          <a:xfrm>
            <a:off x="228600" y="39228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Vakuum Test- stand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215625" y="33531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Vermessung</a:t>
            </a:r>
          </a:p>
          <a:p>
            <a:pPr algn="r"/>
            <a:r>
              <a:rPr lang="de-DE" sz="1200" b="1" dirty="0" err="1" smtClean="0">
                <a:solidFill>
                  <a:schemeClr val="tx1"/>
                </a:solidFill>
              </a:rPr>
              <a:t>Justage</a:t>
            </a:r>
            <a:r>
              <a:rPr lang="de-DE" sz="1200" b="1" dirty="0" smtClean="0">
                <a:solidFill>
                  <a:schemeClr val="tx1"/>
                </a:solidFill>
              </a:rPr>
              <a:t> (7x3 m</a:t>
            </a:r>
            <a:r>
              <a:rPr lang="de-DE" sz="1200" b="1" baseline="30000" dirty="0" smtClean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064" name="Textfeld 2063"/>
          <p:cNvSpPr txBox="1"/>
          <p:nvPr/>
        </p:nvSpPr>
        <p:spPr>
          <a:xfrm>
            <a:off x="5396914" y="1373910"/>
            <a:ext cx="307488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</a:t>
            </a:r>
            <a:r>
              <a:rPr lang="de-DE" dirty="0" smtClean="0"/>
              <a:t>lanung der Flächen </a:t>
            </a:r>
          </a:p>
          <a:p>
            <a:r>
              <a:rPr lang="de-DE" dirty="0" smtClean="0"/>
              <a:t>nach Besuch Heckhalle am </a:t>
            </a:r>
          </a:p>
          <a:p>
            <a:r>
              <a:rPr lang="de-DE" dirty="0" smtClean="0"/>
              <a:t>März 2017 (</a:t>
            </a:r>
            <a:r>
              <a:rPr lang="de-DE" dirty="0" err="1" smtClean="0"/>
              <a:t>RoFi</a:t>
            </a:r>
            <a:r>
              <a:rPr lang="de-DE" dirty="0" smtClean="0"/>
              <a:t>, AR, </a:t>
            </a:r>
          </a:p>
          <a:p>
            <a:r>
              <a:rPr lang="de-DE" dirty="0" err="1" smtClean="0"/>
              <a:t>Brühne</a:t>
            </a:r>
            <a:r>
              <a:rPr lang="de-DE" dirty="0" smtClean="0"/>
              <a:t>, Friedrich)</a:t>
            </a:r>
          </a:p>
          <a:p>
            <a:r>
              <a:rPr lang="de-DE" dirty="0" smtClean="0"/>
              <a:t>Abtrennung von Lagerflächen </a:t>
            </a:r>
          </a:p>
          <a:p>
            <a:r>
              <a:rPr lang="de-DE" dirty="0" smtClean="0"/>
              <a:t>durch Gitterzäune (rote Linien)</a:t>
            </a:r>
          </a:p>
          <a:p>
            <a:endParaRPr lang="de-DE" dirty="0"/>
          </a:p>
          <a:p>
            <a:r>
              <a:rPr lang="de-DE" dirty="0" smtClean="0"/>
              <a:t>Aktualisierung: 8. Feb. 2018</a:t>
            </a:r>
            <a:endParaRPr lang="de-DE" dirty="0"/>
          </a:p>
        </p:txBody>
      </p:sp>
      <p:sp>
        <p:nvSpPr>
          <p:cNvPr id="60" name="Rechteck 59"/>
          <p:cNvSpPr/>
          <p:nvPr/>
        </p:nvSpPr>
        <p:spPr>
          <a:xfrm rot="16200000">
            <a:off x="786221" y="4874583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Regallager</a:t>
            </a:r>
          </a:p>
        </p:txBody>
      </p:sp>
      <p:sp>
        <p:nvSpPr>
          <p:cNvPr id="2" name="Rechteck 1"/>
          <p:cNvSpPr/>
          <p:nvPr/>
        </p:nvSpPr>
        <p:spPr>
          <a:xfrm rot="5400000">
            <a:off x="2790825" y="3495675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 3</a:t>
            </a:r>
            <a:endParaRPr lang="de-DE" sz="1100" dirty="0"/>
          </a:p>
        </p:txBody>
      </p:sp>
      <p:sp>
        <p:nvSpPr>
          <p:cNvPr id="62" name="Rechteck 61"/>
          <p:cNvSpPr/>
          <p:nvPr/>
        </p:nvSpPr>
        <p:spPr>
          <a:xfrm>
            <a:off x="2170950" y="2762516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 2</a:t>
            </a:r>
            <a:endParaRPr lang="de-DE" sz="1100" dirty="0"/>
          </a:p>
        </p:txBody>
      </p:sp>
      <p:sp>
        <p:nvSpPr>
          <p:cNvPr id="66" name="Rechteck 65"/>
          <p:cNvSpPr/>
          <p:nvPr/>
        </p:nvSpPr>
        <p:spPr>
          <a:xfrm rot="5400000">
            <a:off x="114299" y="2876550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 1</a:t>
            </a:r>
            <a:endParaRPr lang="de-DE" sz="1100" dirty="0"/>
          </a:p>
        </p:txBody>
      </p:sp>
      <p:sp>
        <p:nvSpPr>
          <p:cNvPr id="74" name="Rechteck 73"/>
          <p:cNvSpPr/>
          <p:nvPr/>
        </p:nvSpPr>
        <p:spPr>
          <a:xfrm>
            <a:off x="1390642" y="2733517"/>
            <a:ext cx="466816" cy="19050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err="1" smtClean="0"/>
              <a:t>Tei+IT</a:t>
            </a:r>
            <a:endParaRPr lang="de-DE" sz="1100" dirty="0"/>
          </a:p>
        </p:txBody>
      </p:sp>
      <p:sp>
        <p:nvSpPr>
          <p:cNvPr id="80" name="Rechteck 79"/>
          <p:cNvSpPr/>
          <p:nvPr/>
        </p:nvSpPr>
        <p:spPr>
          <a:xfrm rot="5400000">
            <a:off x="201292" y="4689164"/>
            <a:ext cx="466816" cy="19050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err="1" smtClean="0"/>
              <a:t>Tei+IT</a:t>
            </a:r>
            <a:endParaRPr lang="de-DE" sz="1100" dirty="0"/>
          </a:p>
        </p:txBody>
      </p:sp>
      <p:sp>
        <p:nvSpPr>
          <p:cNvPr id="82" name="Rechteck 81"/>
          <p:cNvSpPr/>
          <p:nvPr/>
        </p:nvSpPr>
        <p:spPr>
          <a:xfrm>
            <a:off x="6034043" y="4229959"/>
            <a:ext cx="466816" cy="19050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err="1" smtClean="0"/>
              <a:t>Tei+IT</a:t>
            </a:r>
            <a:endParaRPr lang="de-DE" sz="1100" dirty="0"/>
          </a:p>
        </p:txBody>
      </p:sp>
      <p:sp>
        <p:nvSpPr>
          <p:cNvPr id="83" name="Rechteck 82"/>
          <p:cNvSpPr/>
          <p:nvPr/>
        </p:nvSpPr>
        <p:spPr>
          <a:xfrm>
            <a:off x="6034043" y="4513506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</a:t>
            </a:r>
            <a:endParaRPr lang="de-DE" sz="1100" dirty="0"/>
          </a:p>
        </p:txBody>
      </p:sp>
      <p:sp>
        <p:nvSpPr>
          <p:cNvPr id="5" name="Textfeld 4"/>
          <p:cNvSpPr txBox="1"/>
          <p:nvPr/>
        </p:nvSpPr>
        <p:spPr>
          <a:xfrm>
            <a:off x="6705600" y="4171320"/>
            <a:ext cx="1580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Telefon + Netzwerk</a:t>
            </a:r>
            <a:endParaRPr lang="de-DE" sz="1400" dirty="0"/>
          </a:p>
        </p:txBody>
      </p:sp>
      <p:sp>
        <p:nvSpPr>
          <p:cNvPr id="84" name="Textfeld 83"/>
          <p:cNvSpPr txBox="1"/>
          <p:nvPr/>
        </p:nvSpPr>
        <p:spPr>
          <a:xfrm>
            <a:off x="6728490" y="4454867"/>
            <a:ext cx="22901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CEE Kombi</a:t>
            </a:r>
          </a:p>
          <a:p>
            <a:r>
              <a:rPr lang="de-DE" sz="1400" dirty="0" smtClean="0"/>
              <a:t>2x 16A / 400 V</a:t>
            </a:r>
          </a:p>
          <a:p>
            <a:r>
              <a:rPr lang="de-DE" sz="1400" dirty="0" smtClean="0"/>
              <a:t>4x 230 V, </a:t>
            </a:r>
            <a:r>
              <a:rPr lang="de-DE" sz="1400" dirty="0"/>
              <a:t>e</a:t>
            </a:r>
            <a:r>
              <a:rPr lang="de-DE" sz="1400" dirty="0" smtClean="0"/>
              <a:t>inzeln abgesichert</a:t>
            </a:r>
            <a:endParaRPr lang="de-DE" sz="1400" dirty="0"/>
          </a:p>
        </p:txBody>
      </p:sp>
      <p:cxnSp>
        <p:nvCxnSpPr>
          <p:cNvPr id="10" name="Gerade Verbindung 9"/>
          <p:cNvCxnSpPr/>
          <p:nvPr/>
        </p:nvCxnSpPr>
        <p:spPr>
          <a:xfrm>
            <a:off x="342068" y="4514543"/>
            <a:ext cx="862732" cy="1103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84"/>
          <p:cNvCxnSpPr/>
          <p:nvPr/>
        </p:nvCxnSpPr>
        <p:spPr>
          <a:xfrm flipH="1">
            <a:off x="304800" y="4482767"/>
            <a:ext cx="13911" cy="109419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/>
          <p:nvPr/>
        </p:nvCxnSpPr>
        <p:spPr>
          <a:xfrm>
            <a:off x="5867400" y="5399162"/>
            <a:ext cx="862732" cy="1103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feld 86"/>
          <p:cNvSpPr txBox="1"/>
          <p:nvPr/>
        </p:nvSpPr>
        <p:spPr>
          <a:xfrm>
            <a:off x="6747540" y="5257047"/>
            <a:ext cx="2256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Container: Kanal Steckdosen</a:t>
            </a:r>
            <a:endParaRPr lang="de-DE" sz="1400" dirty="0"/>
          </a:p>
        </p:txBody>
      </p:sp>
      <p:sp>
        <p:nvSpPr>
          <p:cNvPr id="88" name="Textfeld 87"/>
          <p:cNvSpPr txBox="1"/>
          <p:nvPr/>
        </p:nvSpPr>
        <p:spPr>
          <a:xfrm>
            <a:off x="6705600" y="3820609"/>
            <a:ext cx="2170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Anschluss/Unterverteilung</a:t>
            </a:r>
            <a:endParaRPr lang="de-DE" sz="1400" dirty="0"/>
          </a:p>
        </p:txBody>
      </p:sp>
      <p:sp>
        <p:nvSpPr>
          <p:cNvPr id="89" name="Rechteck 88"/>
          <p:cNvSpPr/>
          <p:nvPr/>
        </p:nvSpPr>
        <p:spPr>
          <a:xfrm>
            <a:off x="6024519" y="3893100"/>
            <a:ext cx="408825" cy="1905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NSUV</a:t>
            </a:r>
            <a:endParaRPr lang="de-DE" sz="1100" dirty="0"/>
          </a:p>
        </p:txBody>
      </p:sp>
      <p:sp>
        <p:nvSpPr>
          <p:cNvPr id="90" name="Rechteck 89"/>
          <p:cNvSpPr/>
          <p:nvPr/>
        </p:nvSpPr>
        <p:spPr>
          <a:xfrm>
            <a:off x="2566387" y="6120851"/>
            <a:ext cx="408825" cy="1905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NSUV</a:t>
            </a:r>
            <a:endParaRPr lang="de-DE" sz="1100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3342974" y="2728976"/>
            <a:ext cx="9827" cy="178556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77"/>
          <p:cNvCxnSpPr/>
          <p:nvPr/>
        </p:nvCxnSpPr>
        <p:spPr>
          <a:xfrm flipH="1">
            <a:off x="3352801" y="4482767"/>
            <a:ext cx="605318" cy="1142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Gleichschenkliges Dreieck 20"/>
          <p:cNvSpPr/>
          <p:nvPr/>
        </p:nvSpPr>
        <p:spPr>
          <a:xfrm>
            <a:off x="3433052" y="4325208"/>
            <a:ext cx="295838" cy="16033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1" name="Gerade Verbindung 90"/>
          <p:cNvCxnSpPr/>
          <p:nvPr/>
        </p:nvCxnSpPr>
        <p:spPr>
          <a:xfrm flipV="1">
            <a:off x="2770800" y="4961005"/>
            <a:ext cx="0" cy="59499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hteck 91"/>
          <p:cNvSpPr/>
          <p:nvPr/>
        </p:nvSpPr>
        <p:spPr>
          <a:xfrm>
            <a:off x="1756022" y="4949400"/>
            <a:ext cx="1077507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cxnSp>
        <p:nvCxnSpPr>
          <p:cNvPr id="93" name="Gerade Verbindung 92"/>
          <p:cNvCxnSpPr/>
          <p:nvPr/>
        </p:nvCxnSpPr>
        <p:spPr>
          <a:xfrm flipH="1">
            <a:off x="3505200" y="5021195"/>
            <a:ext cx="463248" cy="8005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80"/>
          <p:cNvCxnSpPr/>
          <p:nvPr/>
        </p:nvCxnSpPr>
        <p:spPr>
          <a:xfrm flipH="1">
            <a:off x="2680800" y="4949400"/>
            <a:ext cx="128437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 flipH="1">
            <a:off x="2956879" y="5021195"/>
            <a:ext cx="463248" cy="8005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feld 94"/>
          <p:cNvSpPr txBox="1"/>
          <p:nvPr/>
        </p:nvSpPr>
        <p:spPr>
          <a:xfrm>
            <a:off x="4203574" y="5400350"/>
            <a:ext cx="1193340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Schiebetür</a:t>
            </a:r>
            <a:endParaRPr lang="de-DE" dirty="0"/>
          </a:p>
        </p:txBody>
      </p:sp>
      <p:cxnSp>
        <p:nvCxnSpPr>
          <p:cNvPr id="2054" name="Gerade Verbindung mit Pfeil 2053"/>
          <p:cNvCxnSpPr/>
          <p:nvPr/>
        </p:nvCxnSpPr>
        <p:spPr>
          <a:xfrm flipH="1" flipV="1">
            <a:off x="3915450" y="5042265"/>
            <a:ext cx="427950" cy="36793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8440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1447800"/>
            <a:ext cx="4952998" cy="5375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 rot="5400000">
            <a:off x="-102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Labor</a:t>
            </a:r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-9310" y="7938"/>
            <a:ext cx="91533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dirty="0" smtClean="0"/>
              <a:t>Heckhalle HL 1.001  -  CSBI Bereich</a:t>
            </a:r>
          </a:p>
          <a:p>
            <a:r>
              <a:rPr lang="de-DE" sz="2000" dirty="0" smtClean="0"/>
              <a:t>Maßstab: grob 1:200 (10 m = 5 cm)</a:t>
            </a:r>
            <a:endParaRPr lang="de-DE" sz="2200" dirty="0"/>
          </a:p>
        </p:txBody>
      </p:sp>
      <p:sp>
        <p:nvSpPr>
          <p:cNvPr id="8" name="Rechteck 7"/>
          <p:cNvSpPr/>
          <p:nvPr/>
        </p:nvSpPr>
        <p:spPr>
          <a:xfrm rot="5400000">
            <a:off x="4398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C23a</a:t>
            </a:r>
            <a:endParaRPr lang="de-DE" b="1" dirty="0"/>
          </a:p>
        </p:txBody>
      </p:sp>
      <p:sp>
        <p:nvSpPr>
          <p:cNvPr id="9" name="L-Form 8"/>
          <p:cNvSpPr/>
          <p:nvPr/>
        </p:nvSpPr>
        <p:spPr>
          <a:xfrm rot="10800000">
            <a:off x="1528800" y="62932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160800" y="6254775"/>
            <a:ext cx="10668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1216800" y="60960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160800" y="6612763"/>
            <a:ext cx="1368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137354" y="6394327"/>
            <a:ext cx="9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3002775" y="61182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/>
        </p:nvCxnSpPr>
        <p:spPr>
          <a:xfrm>
            <a:off x="4000350" y="2743200"/>
            <a:ext cx="0" cy="17598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000800" y="4949400"/>
            <a:ext cx="0" cy="13134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 rot="16200000">
            <a:off x="3872853" y="3780270"/>
            <a:ext cx="645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Zaun</a:t>
            </a:r>
            <a:endParaRPr lang="de-DE" dirty="0"/>
          </a:p>
        </p:txBody>
      </p:sp>
      <p:sp>
        <p:nvSpPr>
          <p:cNvPr id="30" name="L-Form 29"/>
          <p:cNvSpPr/>
          <p:nvPr/>
        </p:nvSpPr>
        <p:spPr>
          <a:xfrm>
            <a:off x="3114601" y="25489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2" name="Gerade Verbindung 31"/>
          <p:cNvCxnSpPr/>
          <p:nvPr/>
        </p:nvCxnSpPr>
        <p:spPr>
          <a:xfrm>
            <a:off x="2294775" y="62932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1717950" y="27289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>
            <a:off x="1828800" y="25489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 flipV="1">
            <a:off x="1828800" y="2548976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H="1">
            <a:off x="2442787" y="62932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 flipV="1">
            <a:off x="2442787" y="6311351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L-Form 45"/>
          <p:cNvSpPr/>
          <p:nvPr/>
        </p:nvSpPr>
        <p:spPr>
          <a:xfrm rot="10800000">
            <a:off x="889800" y="5606100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5" name="Rechteck 2054"/>
          <p:cNvSpPr/>
          <p:nvPr/>
        </p:nvSpPr>
        <p:spPr>
          <a:xfrm>
            <a:off x="457200" y="4462800"/>
            <a:ext cx="612600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6" name="Textfeld 2055"/>
          <p:cNvSpPr txBox="1"/>
          <p:nvPr/>
        </p:nvSpPr>
        <p:spPr>
          <a:xfrm>
            <a:off x="471765" y="655320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7.6 m</a:t>
            </a:r>
            <a:endParaRPr lang="de-DE" sz="1400" dirty="0"/>
          </a:p>
        </p:txBody>
      </p:sp>
      <p:sp>
        <p:nvSpPr>
          <p:cNvPr id="49" name="Textfeld 48"/>
          <p:cNvSpPr txBox="1"/>
          <p:nvPr/>
        </p:nvSpPr>
        <p:spPr>
          <a:xfrm>
            <a:off x="633915" y="6245423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4.8 m</a:t>
            </a:r>
            <a:endParaRPr lang="de-DE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1828800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9.3 m</a:t>
            </a:r>
            <a:endParaRPr lang="de-DE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3289837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5.0 m</a:t>
            </a:r>
            <a:endParaRPr lang="de-DE" sz="1400" dirty="0"/>
          </a:p>
        </p:txBody>
      </p:sp>
      <p:sp>
        <p:nvSpPr>
          <p:cNvPr id="52" name="Rechteck 51"/>
          <p:cNvSpPr/>
          <p:nvPr/>
        </p:nvSpPr>
        <p:spPr>
          <a:xfrm>
            <a:off x="2971800" y="5556000"/>
            <a:ext cx="943349" cy="54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sz="1200" dirty="0" smtClean="0"/>
              <a:t>Werkzeug &amp;</a:t>
            </a:r>
          </a:p>
          <a:p>
            <a:pPr algn="ctr"/>
            <a:r>
              <a:rPr lang="de-DE" sz="1200" dirty="0" smtClean="0"/>
              <a:t>Material</a:t>
            </a:r>
          </a:p>
        </p:txBody>
      </p:sp>
      <p:sp>
        <p:nvSpPr>
          <p:cNvPr id="2057" name="Rechteck 2056"/>
          <p:cNvSpPr/>
          <p:nvPr/>
        </p:nvSpPr>
        <p:spPr>
          <a:xfrm>
            <a:off x="3069601" y="2752725"/>
            <a:ext cx="270000" cy="19138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244200" y="2548976"/>
            <a:ext cx="288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39250" y="2352675"/>
            <a:ext cx="36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hteck 54"/>
          <p:cNvSpPr/>
          <p:nvPr/>
        </p:nvSpPr>
        <p:spPr>
          <a:xfrm>
            <a:off x="1483800" y="2971800"/>
            <a:ext cx="270000" cy="3304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sp>
        <p:nvSpPr>
          <p:cNvPr id="56" name="Rechteck 55"/>
          <p:cNvSpPr/>
          <p:nvPr/>
        </p:nvSpPr>
        <p:spPr>
          <a:xfrm>
            <a:off x="1708802" y="4525581"/>
            <a:ext cx="2291548" cy="4238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Fluchtweg</a:t>
            </a:r>
            <a:endParaRPr lang="de-DE" dirty="0"/>
          </a:p>
        </p:txBody>
      </p:sp>
      <p:sp>
        <p:nvSpPr>
          <p:cNvPr id="57" name="L-Form 56"/>
          <p:cNvSpPr/>
          <p:nvPr/>
        </p:nvSpPr>
        <p:spPr>
          <a:xfrm rot="16200000">
            <a:off x="2791800" y="5726537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/>
          <p:cNvSpPr txBox="1"/>
          <p:nvPr/>
        </p:nvSpPr>
        <p:spPr>
          <a:xfrm>
            <a:off x="1069800" y="228600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16 m</a:t>
            </a:r>
            <a:endParaRPr lang="de-DE" sz="1400" dirty="0"/>
          </a:p>
        </p:txBody>
      </p:sp>
      <p:sp>
        <p:nvSpPr>
          <p:cNvPr id="59" name="Textfeld 58"/>
          <p:cNvSpPr txBox="1"/>
          <p:nvPr/>
        </p:nvSpPr>
        <p:spPr>
          <a:xfrm>
            <a:off x="1786711" y="2117374"/>
            <a:ext cx="639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~20 m</a:t>
            </a:r>
            <a:endParaRPr lang="de-DE" sz="1400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1339800" y="6311351"/>
            <a:ext cx="1674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rot="5400000">
            <a:off x="2452799" y="3643200"/>
            <a:ext cx="18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 rot="5400000">
            <a:off x="3155413" y="3526423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10 m</a:t>
            </a:r>
            <a:endParaRPr lang="de-DE" sz="1400" dirty="0"/>
          </a:p>
        </p:txBody>
      </p:sp>
      <p:sp>
        <p:nvSpPr>
          <p:cNvPr id="64" name="Rechteck 63"/>
          <p:cNvSpPr/>
          <p:nvPr/>
        </p:nvSpPr>
        <p:spPr>
          <a:xfrm>
            <a:off x="223800" y="2762516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Montage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Antriebe/</a:t>
            </a:r>
            <a:r>
              <a:rPr lang="de-DE" sz="1200" b="1" dirty="0" err="1" smtClean="0">
                <a:solidFill>
                  <a:schemeClr val="tx1"/>
                </a:solidFill>
              </a:rPr>
              <a:t>Det</a:t>
            </a:r>
            <a:r>
              <a:rPr lang="de-DE" sz="12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Rechteck 64"/>
          <p:cNvSpPr/>
          <p:nvPr/>
        </p:nvSpPr>
        <p:spPr>
          <a:xfrm>
            <a:off x="1753800" y="2762516"/>
            <a:ext cx="1260000" cy="18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Arbeitsbank</a:t>
            </a:r>
          </a:p>
        </p:txBody>
      </p:sp>
      <p:sp>
        <p:nvSpPr>
          <p:cNvPr id="2058" name="Textfeld 2057"/>
          <p:cNvSpPr txBox="1"/>
          <p:nvPr/>
        </p:nvSpPr>
        <p:spPr>
          <a:xfrm>
            <a:off x="1768425" y="3643200"/>
            <a:ext cx="1288350" cy="738664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r>
              <a:rPr lang="de-DE" sz="1200" b="1" dirty="0" smtClean="0"/>
              <a:t>Zwischenlager</a:t>
            </a:r>
          </a:p>
          <a:p>
            <a:r>
              <a:rPr lang="de-DE" sz="1200" b="1" dirty="0"/>
              <a:t>b</a:t>
            </a:r>
            <a:r>
              <a:rPr lang="de-DE" sz="1200" b="1" dirty="0" smtClean="0"/>
              <a:t>estückte</a:t>
            </a:r>
          </a:p>
          <a:p>
            <a:r>
              <a:rPr lang="de-DE" sz="1200" b="1" dirty="0" smtClean="0"/>
              <a:t>Kammern / Antriebe, Mechanik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1783575" y="2971800"/>
            <a:ext cx="1219200" cy="646331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Montage/Test</a:t>
            </a:r>
          </a:p>
          <a:p>
            <a:r>
              <a:rPr lang="de-DE" sz="1200" b="1" dirty="0" smtClean="0"/>
              <a:t>CF400 Diagnose</a:t>
            </a:r>
          </a:p>
          <a:p>
            <a:endParaRPr lang="de-DE" sz="1200" dirty="0" smtClean="0"/>
          </a:p>
        </p:txBody>
      </p:sp>
      <p:sp>
        <p:nvSpPr>
          <p:cNvPr id="68" name="Rechteck 67"/>
          <p:cNvSpPr/>
          <p:nvPr/>
        </p:nvSpPr>
        <p:spPr>
          <a:xfrm>
            <a:off x="1783575" y="5927013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sp>
        <p:nvSpPr>
          <p:cNvPr id="69" name="Rechteck 68"/>
          <p:cNvSpPr/>
          <p:nvPr/>
        </p:nvSpPr>
        <p:spPr>
          <a:xfrm rot="5400000">
            <a:off x="2804168" y="3342011"/>
            <a:ext cx="1697625" cy="5838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Gitterkäfig</a:t>
            </a:r>
          </a:p>
        </p:txBody>
      </p:sp>
      <p:sp>
        <p:nvSpPr>
          <p:cNvPr id="70" name="Rechteck 69"/>
          <p:cNvSpPr/>
          <p:nvPr/>
        </p:nvSpPr>
        <p:spPr>
          <a:xfrm>
            <a:off x="1767638" y="4961004"/>
            <a:ext cx="901422" cy="2967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 smtClean="0">
                <a:solidFill>
                  <a:schemeClr val="tx1"/>
                </a:solidFill>
              </a:rPr>
              <a:t>Regal</a:t>
            </a:r>
          </a:p>
        </p:txBody>
      </p:sp>
      <p:sp>
        <p:nvSpPr>
          <p:cNvPr id="75" name="Rechteck 74"/>
          <p:cNvSpPr/>
          <p:nvPr/>
        </p:nvSpPr>
        <p:spPr>
          <a:xfrm rot="5400000">
            <a:off x="3789274" y="5794609"/>
            <a:ext cx="337689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hteck 75"/>
          <p:cNvSpPr/>
          <p:nvPr/>
        </p:nvSpPr>
        <p:spPr>
          <a:xfrm>
            <a:off x="198480" y="5583001"/>
            <a:ext cx="736768" cy="6960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Lager od.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BPM Teststand</a:t>
            </a:r>
          </a:p>
        </p:txBody>
      </p:sp>
      <p:grpSp>
        <p:nvGrpSpPr>
          <p:cNvPr id="2063" name="Gruppieren 2062"/>
          <p:cNvGrpSpPr/>
          <p:nvPr/>
        </p:nvGrpSpPr>
        <p:grpSpPr>
          <a:xfrm>
            <a:off x="239250" y="3544840"/>
            <a:ext cx="450000" cy="916285"/>
            <a:chOff x="6477000" y="3474000"/>
            <a:chExt cx="450000" cy="916285"/>
          </a:xfrm>
          <a:solidFill>
            <a:srgbClr val="66FF33"/>
          </a:solidFill>
        </p:grpSpPr>
        <p:sp>
          <p:nvSpPr>
            <p:cNvPr id="2059" name="Rechteck 2058"/>
            <p:cNvSpPr/>
            <p:nvPr/>
          </p:nvSpPr>
          <p:spPr>
            <a:xfrm rot="16200000">
              <a:off x="6342000" y="3850285"/>
              <a:ext cx="720000" cy="180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Kran</a:t>
              </a:r>
              <a:endParaRPr lang="de-DE" dirty="0"/>
            </a:p>
          </p:txBody>
        </p:sp>
        <p:sp>
          <p:nvSpPr>
            <p:cNvPr id="72" name="Rechteck 71"/>
            <p:cNvSpPr/>
            <p:nvPr/>
          </p:nvSpPr>
          <p:spPr>
            <a:xfrm>
              <a:off x="6477000" y="4302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Rechteck 76"/>
            <p:cNvSpPr/>
            <p:nvPr/>
          </p:nvSpPr>
          <p:spPr>
            <a:xfrm>
              <a:off x="6477000" y="3474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1" name="Rechteck 60"/>
          <p:cNvSpPr/>
          <p:nvPr/>
        </p:nvSpPr>
        <p:spPr>
          <a:xfrm>
            <a:off x="228600" y="39228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Vakuum Test- stand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215625" y="33531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Vermessung</a:t>
            </a:r>
          </a:p>
          <a:p>
            <a:pPr algn="r"/>
            <a:r>
              <a:rPr lang="de-DE" sz="1200" b="1" dirty="0" err="1" smtClean="0">
                <a:solidFill>
                  <a:schemeClr val="tx1"/>
                </a:solidFill>
              </a:rPr>
              <a:t>Justage</a:t>
            </a:r>
            <a:r>
              <a:rPr lang="de-DE" sz="1200" b="1" dirty="0" smtClean="0">
                <a:solidFill>
                  <a:schemeClr val="tx1"/>
                </a:solidFill>
              </a:rPr>
              <a:t> (7x3 m</a:t>
            </a:r>
            <a:r>
              <a:rPr lang="de-DE" sz="1200" b="1" baseline="30000" dirty="0" smtClean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064" name="Textfeld 2063"/>
          <p:cNvSpPr txBox="1"/>
          <p:nvPr/>
        </p:nvSpPr>
        <p:spPr>
          <a:xfrm>
            <a:off x="5715000" y="1829395"/>
            <a:ext cx="300082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Umplanung der Flächen </a:t>
            </a:r>
          </a:p>
          <a:p>
            <a:r>
              <a:rPr lang="de-DE" dirty="0" smtClean="0"/>
              <a:t>nach Besuch Heckhalle am </a:t>
            </a:r>
          </a:p>
          <a:p>
            <a:r>
              <a:rPr lang="de-DE" dirty="0" smtClean="0"/>
              <a:t>21. Juni 2016(</a:t>
            </a:r>
            <a:r>
              <a:rPr lang="de-DE" dirty="0" err="1" smtClean="0"/>
              <a:t>RoFi</a:t>
            </a:r>
            <a:r>
              <a:rPr lang="de-DE" dirty="0" smtClean="0"/>
              <a:t>, CD, SF, AR)</a:t>
            </a:r>
          </a:p>
          <a:p>
            <a:endParaRPr lang="de-DE" dirty="0"/>
          </a:p>
          <a:p>
            <a:r>
              <a:rPr lang="de-DE" dirty="0" smtClean="0"/>
              <a:t>Aktualisierung: 18. Aug. 2016</a:t>
            </a:r>
            <a:endParaRPr lang="de-DE" dirty="0"/>
          </a:p>
        </p:txBody>
      </p:sp>
      <p:sp>
        <p:nvSpPr>
          <p:cNvPr id="60" name="Rechteck 59"/>
          <p:cNvSpPr/>
          <p:nvPr/>
        </p:nvSpPr>
        <p:spPr>
          <a:xfrm rot="16200000">
            <a:off x="786221" y="4874583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Regallager</a:t>
            </a:r>
          </a:p>
        </p:txBody>
      </p:sp>
      <p:sp>
        <p:nvSpPr>
          <p:cNvPr id="66" name="Rechteck 65"/>
          <p:cNvSpPr/>
          <p:nvPr/>
        </p:nvSpPr>
        <p:spPr>
          <a:xfrm>
            <a:off x="2971800" y="4955060"/>
            <a:ext cx="997409" cy="5936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Gitterkäfig</a:t>
            </a:r>
          </a:p>
        </p:txBody>
      </p:sp>
      <p:sp>
        <p:nvSpPr>
          <p:cNvPr id="71" name="Rechteck 70"/>
          <p:cNvSpPr/>
          <p:nvPr/>
        </p:nvSpPr>
        <p:spPr>
          <a:xfrm rot="5400000">
            <a:off x="2440886" y="5179114"/>
            <a:ext cx="749021" cy="2967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 smtClean="0">
                <a:solidFill>
                  <a:schemeClr val="tx1"/>
                </a:solidFill>
              </a:rPr>
              <a:t>Regal</a:t>
            </a:r>
          </a:p>
        </p:txBody>
      </p:sp>
    </p:spTree>
    <p:extLst>
      <p:ext uri="{BB962C8B-B14F-4D97-AF65-F5344CB8AC3E}">
        <p14:creationId xmlns:p14="http://schemas.microsoft.com/office/powerpoint/2010/main" val="844057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1447800"/>
            <a:ext cx="4952998" cy="5375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 rot="5400000">
            <a:off x="-102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Labor</a:t>
            </a:r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-9310" y="7938"/>
            <a:ext cx="91533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dirty="0" smtClean="0"/>
              <a:t>Heckhalle HL 1.001  -  CSBI Bereich</a:t>
            </a:r>
          </a:p>
          <a:p>
            <a:r>
              <a:rPr lang="de-DE" sz="2000" dirty="0" smtClean="0"/>
              <a:t>Maßstab: grob 1:200 (10 m = 5 cm)</a:t>
            </a:r>
            <a:endParaRPr lang="de-DE" sz="2200" dirty="0"/>
          </a:p>
        </p:txBody>
      </p:sp>
      <p:sp>
        <p:nvSpPr>
          <p:cNvPr id="8" name="Rechteck 7"/>
          <p:cNvSpPr/>
          <p:nvPr/>
        </p:nvSpPr>
        <p:spPr>
          <a:xfrm rot="5400000">
            <a:off x="4398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C23a</a:t>
            </a:r>
            <a:endParaRPr lang="de-DE" b="1" dirty="0"/>
          </a:p>
        </p:txBody>
      </p:sp>
      <p:sp>
        <p:nvSpPr>
          <p:cNvPr id="9" name="L-Form 8"/>
          <p:cNvSpPr/>
          <p:nvPr/>
        </p:nvSpPr>
        <p:spPr>
          <a:xfrm rot="10800000">
            <a:off x="1528800" y="62932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160800" y="6172200"/>
            <a:ext cx="10668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1216800" y="60960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160800" y="6612763"/>
            <a:ext cx="1368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137354" y="6394327"/>
            <a:ext cx="9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3002775" y="61182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/>
        </p:nvCxnSpPr>
        <p:spPr>
          <a:xfrm>
            <a:off x="4000350" y="2743200"/>
            <a:ext cx="0" cy="17598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000800" y="4949400"/>
            <a:ext cx="0" cy="13134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 rot="16200000">
            <a:off x="3872853" y="3780270"/>
            <a:ext cx="645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Zaun</a:t>
            </a:r>
            <a:endParaRPr lang="de-DE" dirty="0"/>
          </a:p>
        </p:txBody>
      </p:sp>
      <p:sp>
        <p:nvSpPr>
          <p:cNvPr id="30" name="L-Form 29"/>
          <p:cNvSpPr/>
          <p:nvPr/>
        </p:nvSpPr>
        <p:spPr>
          <a:xfrm>
            <a:off x="3114601" y="25489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2" name="Gerade Verbindung 31"/>
          <p:cNvCxnSpPr/>
          <p:nvPr/>
        </p:nvCxnSpPr>
        <p:spPr>
          <a:xfrm>
            <a:off x="2294775" y="62932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1717950" y="27289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>
            <a:off x="1828800" y="25489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 flipV="1">
            <a:off x="1828800" y="2548976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H="1">
            <a:off x="2442787" y="62932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 flipV="1">
            <a:off x="2442787" y="6311351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L-Form 45"/>
          <p:cNvSpPr/>
          <p:nvPr/>
        </p:nvSpPr>
        <p:spPr>
          <a:xfrm rot="10800000">
            <a:off x="889800" y="5606100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5" name="Rechteck 2054"/>
          <p:cNvSpPr/>
          <p:nvPr/>
        </p:nvSpPr>
        <p:spPr>
          <a:xfrm>
            <a:off x="457200" y="4462800"/>
            <a:ext cx="612600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6" name="Textfeld 2055"/>
          <p:cNvSpPr txBox="1"/>
          <p:nvPr/>
        </p:nvSpPr>
        <p:spPr>
          <a:xfrm>
            <a:off x="471765" y="655320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7.6 m</a:t>
            </a:r>
            <a:endParaRPr lang="de-DE" sz="1400" dirty="0"/>
          </a:p>
        </p:txBody>
      </p:sp>
      <p:sp>
        <p:nvSpPr>
          <p:cNvPr id="49" name="Textfeld 48"/>
          <p:cNvSpPr txBox="1"/>
          <p:nvPr/>
        </p:nvSpPr>
        <p:spPr>
          <a:xfrm>
            <a:off x="633915" y="5918423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4.8 m</a:t>
            </a:r>
            <a:endParaRPr lang="de-DE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1828800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9.3 m</a:t>
            </a:r>
            <a:endParaRPr lang="de-DE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3289837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5.0 m</a:t>
            </a:r>
            <a:endParaRPr lang="de-DE" sz="1400" dirty="0"/>
          </a:p>
        </p:txBody>
      </p:sp>
      <p:sp>
        <p:nvSpPr>
          <p:cNvPr id="52" name="Rechteck 51"/>
          <p:cNvSpPr/>
          <p:nvPr/>
        </p:nvSpPr>
        <p:spPr>
          <a:xfrm>
            <a:off x="2971800" y="5556000"/>
            <a:ext cx="943349" cy="54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sz="1200" dirty="0" smtClean="0"/>
              <a:t>Werkzeug-</a:t>
            </a:r>
          </a:p>
          <a:p>
            <a:pPr algn="ctr"/>
            <a:r>
              <a:rPr lang="de-DE" sz="1200" dirty="0" err="1" smtClean="0"/>
              <a:t>lager</a:t>
            </a:r>
            <a:r>
              <a:rPr lang="de-DE" sz="1200" dirty="0" smtClean="0"/>
              <a:t> </a:t>
            </a:r>
            <a:endParaRPr lang="de-DE" sz="1200" dirty="0"/>
          </a:p>
        </p:txBody>
      </p:sp>
      <p:sp>
        <p:nvSpPr>
          <p:cNvPr id="2057" name="Rechteck 2056"/>
          <p:cNvSpPr/>
          <p:nvPr/>
        </p:nvSpPr>
        <p:spPr>
          <a:xfrm>
            <a:off x="3069601" y="2752725"/>
            <a:ext cx="270000" cy="19138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244200" y="2548976"/>
            <a:ext cx="288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39250" y="2352675"/>
            <a:ext cx="36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hteck 54"/>
          <p:cNvSpPr/>
          <p:nvPr/>
        </p:nvSpPr>
        <p:spPr>
          <a:xfrm>
            <a:off x="1483800" y="2971800"/>
            <a:ext cx="270000" cy="3304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 smtClean="0"/>
              <a:t>Fluchweg</a:t>
            </a:r>
            <a:endParaRPr lang="de-DE" sz="1200" dirty="0"/>
          </a:p>
        </p:txBody>
      </p:sp>
      <p:sp>
        <p:nvSpPr>
          <p:cNvPr id="56" name="Rechteck 55"/>
          <p:cNvSpPr/>
          <p:nvPr/>
        </p:nvSpPr>
        <p:spPr>
          <a:xfrm>
            <a:off x="1708802" y="4525581"/>
            <a:ext cx="2291548" cy="4238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Fluchtweg</a:t>
            </a:r>
            <a:endParaRPr lang="de-DE" dirty="0"/>
          </a:p>
        </p:txBody>
      </p:sp>
      <p:sp>
        <p:nvSpPr>
          <p:cNvPr id="57" name="L-Form 56"/>
          <p:cNvSpPr/>
          <p:nvPr/>
        </p:nvSpPr>
        <p:spPr>
          <a:xfrm rot="16200000">
            <a:off x="2791800" y="5726537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/>
          <p:cNvSpPr txBox="1"/>
          <p:nvPr/>
        </p:nvSpPr>
        <p:spPr>
          <a:xfrm>
            <a:off x="1069800" y="228600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16 m</a:t>
            </a:r>
            <a:endParaRPr lang="de-DE" sz="1400" dirty="0"/>
          </a:p>
        </p:txBody>
      </p:sp>
      <p:sp>
        <p:nvSpPr>
          <p:cNvPr id="59" name="Textfeld 58"/>
          <p:cNvSpPr txBox="1"/>
          <p:nvPr/>
        </p:nvSpPr>
        <p:spPr>
          <a:xfrm>
            <a:off x="1786711" y="2117374"/>
            <a:ext cx="639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~20 m</a:t>
            </a:r>
            <a:endParaRPr lang="de-DE" sz="1400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1339800" y="6311351"/>
            <a:ext cx="1674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rot="5400000">
            <a:off x="2530501" y="3643200"/>
            <a:ext cx="18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 rot="16200000">
            <a:off x="3231614" y="3526423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10 m</a:t>
            </a:r>
            <a:endParaRPr lang="de-DE" sz="1400" dirty="0"/>
          </a:p>
        </p:txBody>
      </p:sp>
      <p:sp>
        <p:nvSpPr>
          <p:cNvPr id="64" name="Rechteck 63"/>
          <p:cNvSpPr/>
          <p:nvPr/>
        </p:nvSpPr>
        <p:spPr>
          <a:xfrm>
            <a:off x="223800" y="2762516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Montage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Antriebe/</a:t>
            </a:r>
            <a:r>
              <a:rPr lang="de-DE" sz="1200" b="1" dirty="0" err="1" smtClean="0">
                <a:solidFill>
                  <a:schemeClr val="tx1"/>
                </a:solidFill>
              </a:rPr>
              <a:t>Det</a:t>
            </a:r>
            <a:r>
              <a:rPr lang="de-DE" sz="12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Rechteck 64"/>
          <p:cNvSpPr/>
          <p:nvPr/>
        </p:nvSpPr>
        <p:spPr>
          <a:xfrm>
            <a:off x="1753800" y="2762516"/>
            <a:ext cx="1260000" cy="18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4x Tische</a:t>
            </a:r>
          </a:p>
        </p:txBody>
      </p:sp>
      <p:sp>
        <p:nvSpPr>
          <p:cNvPr id="2058" name="Textfeld 2057"/>
          <p:cNvSpPr txBox="1"/>
          <p:nvPr/>
        </p:nvSpPr>
        <p:spPr>
          <a:xfrm>
            <a:off x="1768425" y="3643200"/>
            <a:ext cx="1219200" cy="830997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Zwischenlager</a:t>
            </a:r>
          </a:p>
          <a:p>
            <a:r>
              <a:rPr lang="de-DE" sz="1200" b="1" dirty="0" smtClean="0"/>
              <a:t>Bestückte</a:t>
            </a:r>
          </a:p>
          <a:p>
            <a:r>
              <a:rPr lang="de-DE" sz="1200" b="1" dirty="0" smtClean="0"/>
              <a:t>Kammern</a:t>
            </a:r>
          </a:p>
          <a:p>
            <a:endParaRPr lang="de-DE" sz="1200" b="1" dirty="0"/>
          </a:p>
        </p:txBody>
      </p:sp>
      <p:sp>
        <p:nvSpPr>
          <p:cNvPr id="67" name="Textfeld 66"/>
          <p:cNvSpPr txBox="1"/>
          <p:nvPr/>
        </p:nvSpPr>
        <p:spPr>
          <a:xfrm>
            <a:off x="1783575" y="2971800"/>
            <a:ext cx="1219200" cy="646331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Arbeitsfläche</a:t>
            </a:r>
          </a:p>
          <a:p>
            <a:endParaRPr lang="de-DE" sz="1200" dirty="0" smtClean="0"/>
          </a:p>
          <a:p>
            <a:endParaRPr lang="de-DE" sz="1200" dirty="0" smtClean="0"/>
          </a:p>
        </p:txBody>
      </p:sp>
      <p:sp>
        <p:nvSpPr>
          <p:cNvPr id="68" name="Rechteck 67"/>
          <p:cNvSpPr/>
          <p:nvPr/>
        </p:nvSpPr>
        <p:spPr>
          <a:xfrm>
            <a:off x="1783575" y="5927013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sp>
        <p:nvSpPr>
          <p:cNvPr id="69" name="Rechteck 68"/>
          <p:cNvSpPr/>
          <p:nvPr/>
        </p:nvSpPr>
        <p:spPr>
          <a:xfrm rot="5400000">
            <a:off x="2950814" y="3488656"/>
            <a:ext cx="1697625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Regale</a:t>
            </a:r>
          </a:p>
        </p:txBody>
      </p:sp>
      <p:sp>
        <p:nvSpPr>
          <p:cNvPr id="70" name="Rechteck 69"/>
          <p:cNvSpPr/>
          <p:nvPr/>
        </p:nvSpPr>
        <p:spPr>
          <a:xfrm>
            <a:off x="1767637" y="4961005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sp>
        <p:nvSpPr>
          <p:cNvPr id="75" name="Rechteck 74"/>
          <p:cNvSpPr/>
          <p:nvPr/>
        </p:nvSpPr>
        <p:spPr>
          <a:xfrm rot="5400000">
            <a:off x="3789274" y="5794609"/>
            <a:ext cx="337689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hteck 75"/>
          <p:cNvSpPr/>
          <p:nvPr/>
        </p:nvSpPr>
        <p:spPr>
          <a:xfrm rot="5400000">
            <a:off x="95918" y="5806086"/>
            <a:ext cx="736768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Schränke</a:t>
            </a:r>
          </a:p>
        </p:txBody>
      </p:sp>
      <p:grpSp>
        <p:nvGrpSpPr>
          <p:cNvPr id="2063" name="Gruppieren 2062"/>
          <p:cNvGrpSpPr/>
          <p:nvPr/>
        </p:nvGrpSpPr>
        <p:grpSpPr>
          <a:xfrm>
            <a:off x="239250" y="3544840"/>
            <a:ext cx="450000" cy="916285"/>
            <a:chOff x="6477000" y="3474000"/>
            <a:chExt cx="450000" cy="916285"/>
          </a:xfrm>
          <a:solidFill>
            <a:srgbClr val="66FF33"/>
          </a:solidFill>
        </p:grpSpPr>
        <p:sp>
          <p:nvSpPr>
            <p:cNvPr id="2059" name="Rechteck 2058"/>
            <p:cNvSpPr/>
            <p:nvPr/>
          </p:nvSpPr>
          <p:spPr>
            <a:xfrm rot="16200000">
              <a:off x="6342000" y="3850285"/>
              <a:ext cx="720000" cy="180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Kran</a:t>
              </a:r>
              <a:endParaRPr lang="de-DE" dirty="0"/>
            </a:p>
          </p:txBody>
        </p:sp>
        <p:sp>
          <p:nvSpPr>
            <p:cNvPr id="72" name="Rechteck 71"/>
            <p:cNvSpPr/>
            <p:nvPr/>
          </p:nvSpPr>
          <p:spPr>
            <a:xfrm>
              <a:off x="6477000" y="4302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Rechteck 76"/>
            <p:cNvSpPr/>
            <p:nvPr/>
          </p:nvSpPr>
          <p:spPr>
            <a:xfrm>
              <a:off x="6477000" y="3474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1" name="Rechteck 60"/>
          <p:cNvSpPr/>
          <p:nvPr/>
        </p:nvSpPr>
        <p:spPr>
          <a:xfrm>
            <a:off x="228600" y="39228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Vakuum Test- stand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215625" y="33531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Vermessung</a:t>
            </a:r>
          </a:p>
          <a:p>
            <a:pPr algn="r"/>
            <a:r>
              <a:rPr lang="de-DE" sz="1200" b="1" dirty="0" err="1" smtClean="0">
                <a:solidFill>
                  <a:schemeClr val="tx1"/>
                </a:solidFill>
              </a:rPr>
              <a:t>Justage</a:t>
            </a:r>
            <a:r>
              <a:rPr lang="de-DE" sz="1200" b="1" dirty="0" smtClean="0">
                <a:solidFill>
                  <a:schemeClr val="tx1"/>
                </a:solidFill>
              </a:rPr>
              <a:t> (7x3 m</a:t>
            </a:r>
            <a:r>
              <a:rPr lang="de-DE" sz="1200" b="1" baseline="30000" dirty="0" smtClean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064" name="Textfeld 2063"/>
          <p:cNvSpPr txBox="1"/>
          <p:nvPr/>
        </p:nvSpPr>
        <p:spPr>
          <a:xfrm>
            <a:off x="5715000" y="1829395"/>
            <a:ext cx="30537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Umplanung der Flächen </a:t>
            </a:r>
          </a:p>
          <a:p>
            <a:r>
              <a:rPr lang="de-DE" dirty="0" smtClean="0"/>
              <a:t>nach Besuch Heckhalle am </a:t>
            </a:r>
          </a:p>
          <a:p>
            <a:r>
              <a:rPr lang="de-DE" dirty="0" smtClean="0"/>
              <a:t>21. Juni 2016 (</a:t>
            </a:r>
            <a:r>
              <a:rPr lang="de-DE" dirty="0" err="1" smtClean="0"/>
              <a:t>RoFi</a:t>
            </a:r>
            <a:r>
              <a:rPr lang="de-DE" dirty="0" smtClean="0"/>
              <a:t>, CD, SF, AR)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2551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763</Words>
  <Application>Microsoft Office PowerPoint</Application>
  <PresentationFormat>Bildschirmpräsentation (4:3)</PresentationFormat>
  <Paragraphs>321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Heckhalle Aufbauplanung</vt:lpstr>
      <vt:lpstr>Heckhalle HL - Gesamtansicht https://web-docs.gsi.de/~ga_www/GSI_Bau_WEB/gsi_e10.html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Reiter, Andreas Dr.</dc:creator>
  <cp:lastModifiedBy>localadmin_areiter</cp:lastModifiedBy>
  <cp:revision>81</cp:revision>
  <cp:lastPrinted>2016-06-22T10:39:06Z</cp:lastPrinted>
  <dcterms:created xsi:type="dcterms:W3CDTF">2006-08-16T00:00:00Z</dcterms:created>
  <dcterms:modified xsi:type="dcterms:W3CDTF">2020-08-17T12:16:03Z</dcterms:modified>
</cp:coreProperties>
</file>