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36" r:id="rId3"/>
    <p:sldMasterId id="2147483748" r:id="rId4"/>
  </p:sldMasterIdLst>
  <p:notesMasterIdLst>
    <p:notesMasterId r:id="rId38"/>
  </p:notesMasterIdLst>
  <p:sldIdLst>
    <p:sldId id="355" r:id="rId5"/>
    <p:sldId id="412" r:id="rId6"/>
    <p:sldId id="357" r:id="rId7"/>
    <p:sldId id="358" r:id="rId8"/>
    <p:sldId id="414" r:id="rId9"/>
    <p:sldId id="406" r:id="rId10"/>
    <p:sldId id="360" r:id="rId11"/>
    <p:sldId id="363" r:id="rId12"/>
    <p:sldId id="362" r:id="rId13"/>
    <p:sldId id="416" r:id="rId14"/>
    <p:sldId id="367" r:id="rId15"/>
    <p:sldId id="369" r:id="rId16"/>
    <p:sldId id="388" r:id="rId17"/>
    <p:sldId id="427" r:id="rId18"/>
    <p:sldId id="398" r:id="rId19"/>
    <p:sldId id="428" r:id="rId20"/>
    <p:sldId id="410" r:id="rId21"/>
    <p:sldId id="379" r:id="rId22"/>
    <p:sldId id="417" r:id="rId23"/>
    <p:sldId id="425" r:id="rId24"/>
    <p:sldId id="377" r:id="rId25"/>
    <p:sldId id="405" r:id="rId26"/>
    <p:sldId id="429" r:id="rId27"/>
    <p:sldId id="402" r:id="rId28"/>
    <p:sldId id="431" r:id="rId29"/>
    <p:sldId id="432" r:id="rId30"/>
    <p:sldId id="400" r:id="rId31"/>
    <p:sldId id="403" r:id="rId32"/>
    <p:sldId id="430" r:id="rId33"/>
    <p:sldId id="375" r:id="rId34"/>
    <p:sldId id="426" r:id="rId35"/>
    <p:sldId id="411" r:id="rId36"/>
    <p:sldId id="37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576" autoAdjust="0"/>
  </p:normalViewPr>
  <p:slideViewPr>
    <p:cSldViewPr>
      <p:cViewPr varScale="1">
        <p:scale>
          <a:sx n="69" d="100"/>
          <a:sy n="69" d="100"/>
        </p:scale>
        <p:origin x="-11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5DE4B-965F-4241-BFFE-3AEFF3897FD5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23AFF-34FC-4061-8EEF-21FCD98AE5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623AFF-34FC-4061-8EEF-21FCD98AE57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عنوان وأربعة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35BB9-E081-4315-AFF7-782E654C6FEC}" type="datetimeFigureOut">
              <a:rPr lang="en-US" smtClean="0"/>
              <a:pPr/>
              <a:t>3/18/2013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05F1-C93C-498C-9EE7-B45BF646426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28" name="Picture 16" descr="master-post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1113"/>
            <a:ext cx="9144000" cy="1041400"/>
          </a:xfrm>
          <a:prstGeom prst="rect">
            <a:avLst/>
          </a:prstGeom>
          <a:noFill/>
        </p:spPr>
      </p:pic>
      <p:pic>
        <p:nvPicPr>
          <p:cNvPr id="115729" name="Picture 17" descr="Goethe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438" y="115888"/>
            <a:ext cx="1547812" cy="614362"/>
          </a:xfrm>
          <a:prstGeom prst="rect">
            <a:avLst/>
          </a:prstGeom>
          <a:noFill/>
        </p:spPr>
      </p:pic>
      <p:pic>
        <p:nvPicPr>
          <p:cNvPr id="115730" name="Picture 18" descr="fauirlogo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243888" y="25400"/>
            <a:ext cx="900112" cy="73977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20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olie_quer_ohne Futur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37363"/>
          </a:xfrm>
          <a:prstGeom prst="rect">
            <a:avLst/>
          </a:prstGeom>
          <a:noFill/>
        </p:spPr>
      </p:pic>
      <p:sp>
        <p:nvSpPr>
          <p:cNvPr id="115719" name="Text Box 7"/>
          <p:cNvSpPr txBox="1">
            <a:spLocks noChangeArrowheads="1"/>
          </p:cNvSpPr>
          <p:nvPr userDrawn="1"/>
        </p:nvSpPr>
        <p:spPr bwMode="auto">
          <a:xfrm>
            <a:off x="28575" y="6553200"/>
            <a:ext cx="699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L. Groening</a:t>
            </a:r>
            <a:r>
              <a:rPr lang="en-US" sz="1200" b="1" i="1" smtClean="0">
                <a:solidFill>
                  <a:srgbClr val="000000"/>
                </a:solidFill>
                <a:latin typeface="Arial Unicode MS" pitchFamily="34" charset="-128"/>
              </a:rPr>
              <a:t>, FAIR Proton Linac Status,  </a:t>
            </a: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Meeting "Diagnostics"</a:t>
            </a:r>
            <a:r>
              <a:rPr lang="en-US" sz="1200" b="1" i="1" smtClean="0">
                <a:solidFill>
                  <a:srgbClr val="000000"/>
                </a:solidFill>
                <a:latin typeface="Arial Unicode MS" pitchFamily="34" charset="-128"/>
              </a:rPr>
              <a:t>, </a:t>
            </a: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Oct 29</a:t>
            </a:r>
            <a:r>
              <a:rPr lang="en-US" sz="1200" b="1" baseline="30000" smtClean="0">
                <a:solidFill>
                  <a:srgbClr val="000000"/>
                </a:solidFill>
                <a:latin typeface="Arial Unicode MS" pitchFamily="34" charset="-128"/>
              </a:rPr>
              <a:t>th</a:t>
            </a:r>
            <a:endParaRPr lang="en-US" sz="1200" b="1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olie_quer_ohne Futur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5588" cy="6837363"/>
          </a:xfrm>
          <a:prstGeom prst="rect">
            <a:avLst/>
          </a:prstGeom>
          <a:noFill/>
        </p:spPr>
      </p:pic>
      <p:sp>
        <p:nvSpPr>
          <p:cNvPr id="115719" name="Text Box 7"/>
          <p:cNvSpPr txBox="1">
            <a:spLocks noChangeArrowheads="1"/>
          </p:cNvSpPr>
          <p:nvPr userDrawn="1"/>
        </p:nvSpPr>
        <p:spPr bwMode="auto">
          <a:xfrm>
            <a:off x="28575" y="6553200"/>
            <a:ext cx="6991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L. Groening</a:t>
            </a:r>
            <a:r>
              <a:rPr lang="en-US" sz="1200" b="1" i="1" smtClean="0">
                <a:solidFill>
                  <a:srgbClr val="000000"/>
                </a:solidFill>
                <a:latin typeface="Arial Unicode MS" pitchFamily="34" charset="-128"/>
              </a:rPr>
              <a:t>, FAIR Proton Linac Status,  </a:t>
            </a: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Meeting "Diagnostics"</a:t>
            </a:r>
            <a:r>
              <a:rPr lang="en-US" sz="1200" b="1" i="1" smtClean="0">
                <a:solidFill>
                  <a:srgbClr val="000000"/>
                </a:solidFill>
                <a:latin typeface="Arial Unicode MS" pitchFamily="34" charset="-128"/>
              </a:rPr>
              <a:t>, </a:t>
            </a:r>
            <a:r>
              <a:rPr lang="en-US" sz="1200" b="1" smtClean="0">
                <a:solidFill>
                  <a:srgbClr val="000000"/>
                </a:solidFill>
                <a:latin typeface="Arial Unicode MS" pitchFamily="34" charset="-128"/>
              </a:rPr>
              <a:t>Oct 29</a:t>
            </a:r>
            <a:r>
              <a:rPr lang="en-US" sz="1200" b="1" baseline="30000" smtClean="0">
                <a:solidFill>
                  <a:srgbClr val="000000"/>
                </a:solidFill>
                <a:latin typeface="Arial Unicode MS" pitchFamily="34" charset="-128"/>
              </a:rPr>
              <a:t>th</a:t>
            </a:r>
            <a:endParaRPr lang="en-US" sz="1200" b="1" smtClean="0">
              <a:solidFill>
                <a:srgbClr val="000000"/>
              </a:solidFill>
              <a:latin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Blip>
          <a:blip r:embed="rId1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777777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emf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w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7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مستطيل 15"/>
          <p:cNvSpPr/>
          <p:nvPr/>
        </p:nvSpPr>
        <p:spPr>
          <a:xfrm>
            <a:off x="914400" y="1143000"/>
            <a:ext cx="7315200" cy="120032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 Design for the FAIR Proton LINAC BPMs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1143000" y="5486400"/>
            <a:ext cx="6934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entury" pitchFamily="18" charset="0"/>
              </a:rPr>
              <a:t>M. Almalki </a:t>
            </a:r>
          </a:p>
          <a:p>
            <a:pPr algn="ctr"/>
            <a:r>
              <a:rPr lang="en-US" sz="1600" b="1" dirty="0" smtClean="0">
                <a:latin typeface="Century" pitchFamily="18" charset="0"/>
              </a:rPr>
              <a:t>(Beam Diagnostic Group GSI &amp; </a:t>
            </a:r>
            <a:r>
              <a:rPr lang="en-US" sz="1600" b="1" dirty="0" smtClean="0">
                <a:solidFill>
                  <a:srgbClr val="000000"/>
                </a:solidFill>
                <a:latin typeface="Times New Roman"/>
                <a:ea typeface="MS Mincho"/>
              </a:rPr>
              <a:t>Goethe-Universität</a:t>
            </a:r>
            <a:r>
              <a:rPr lang="en-US" sz="1600" b="1" dirty="0" smtClean="0">
                <a:latin typeface="Century" pitchFamily="18" charset="0"/>
              </a:rPr>
              <a:t>) 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  <a:latin typeface="Century" pitchFamily="18" charset="0"/>
              </a:rPr>
              <a:t>Deutsche Physikalische Gesellschaft ( 04 – 08 March 2013 )</a:t>
            </a:r>
            <a:endParaRPr lang="en-US" sz="1600" b="1" dirty="0">
              <a:solidFill>
                <a:srgbClr val="C00000"/>
              </a:solidFill>
              <a:latin typeface="Century" pitchFamily="18" charset="0"/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914400" y="2967335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 smtClean="0"/>
              <a:t>M. Almalki</a:t>
            </a:r>
            <a:r>
              <a:rPr lang="en-GB" b="1" i="1" baseline="30000" dirty="0" smtClean="0"/>
              <a:t>1 </a:t>
            </a:r>
            <a:r>
              <a:rPr lang="en-GB" i="1" dirty="0" smtClean="0"/>
              <a:t>,P. Forck</a:t>
            </a:r>
            <a:r>
              <a:rPr lang="en-GB" i="1" baseline="30000" dirty="0" smtClean="0"/>
              <a:t>1</a:t>
            </a:r>
            <a:r>
              <a:rPr lang="en-GB" i="1" dirty="0" smtClean="0"/>
              <a:t>, G. Clemente</a:t>
            </a:r>
            <a:r>
              <a:rPr lang="en-GB" i="1" baseline="30000" dirty="0" smtClean="0"/>
              <a:t>1</a:t>
            </a:r>
            <a:r>
              <a:rPr lang="en-GB" i="1" dirty="0" smtClean="0"/>
              <a:t>, L. Groening</a:t>
            </a:r>
            <a:r>
              <a:rPr lang="en-GB" i="1" baseline="30000" dirty="0" smtClean="0"/>
              <a:t>1</a:t>
            </a:r>
            <a:r>
              <a:rPr lang="en-GB" i="1" dirty="0" smtClean="0"/>
              <a:t>, W. Kaufmann</a:t>
            </a:r>
            <a:r>
              <a:rPr lang="en-GB" i="1" baseline="30000" dirty="0" smtClean="0"/>
              <a:t>1</a:t>
            </a:r>
            <a:r>
              <a:rPr lang="en-GB" i="1" dirty="0" smtClean="0"/>
              <a:t>, P. Kowina</a:t>
            </a:r>
            <a:r>
              <a:rPr lang="en-GB" i="1" baseline="30000" dirty="0" smtClean="0"/>
              <a:t>1</a:t>
            </a:r>
            <a:r>
              <a:rPr lang="en-GB" i="1" dirty="0" smtClean="0"/>
              <a:t>, C.Simon</a:t>
            </a:r>
            <a:r>
              <a:rPr lang="en-GB" i="1" baseline="30000" dirty="0" smtClean="0"/>
              <a:t>2</a:t>
            </a:r>
            <a:r>
              <a:rPr lang="en-GB" i="1" dirty="0" smtClean="0"/>
              <a:t>, W. Ackermann</a:t>
            </a:r>
            <a:r>
              <a:rPr lang="en-GB" i="1" baseline="30000" dirty="0" smtClean="0"/>
              <a:t>3</a:t>
            </a:r>
            <a:endParaRPr lang="en-US" i="1" dirty="0"/>
          </a:p>
        </p:txBody>
      </p:sp>
      <p:sp>
        <p:nvSpPr>
          <p:cNvPr id="248834" name="Rectangle 2"/>
          <p:cNvSpPr>
            <a:spLocks noChangeArrowheads="1"/>
          </p:cNvSpPr>
          <p:nvPr/>
        </p:nvSpPr>
        <p:spPr bwMode="auto">
          <a:xfrm>
            <a:off x="914400" y="3733800"/>
            <a:ext cx="74851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GSI, Darmstadt, Germany; </a:t>
            </a:r>
            <a:r>
              <a:rPr kumimoji="0" lang="en-GB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CEA, Saclay, IRFU,</a:t>
            </a:r>
            <a:r>
              <a:rPr kumimoji="0" lang="en-GB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France ; </a:t>
            </a:r>
            <a:r>
              <a:rPr kumimoji="0" lang="en-GB" sz="1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en-GB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TU Darmstadt, TEMF, Germany </a:t>
            </a:r>
            <a:endParaRPr kumimoji="0" lang="en-GB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1-27</a:t>
            </a:r>
            <a:endParaRPr lang="en-US" sz="1400" dirty="0"/>
          </a:p>
        </p:txBody>
      </p:sp>
      <p:sp>
        <p:nvSpPr>
          <p:cNvPr id="15" name="مستطيل 14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5655" descr="p-linac-overview-bpm"/>
          <p:cNvPicPr>
            <a:picLocks noChangeAspect="1" noChangeArrowheads="1"/>
          </p:cNvPicPr>
          <p:nvPr/>
        </p:nvPicPr>
        <p:blipFill>
          <a:blip r:embed="rId3" cstate="print"/>
          <a:srcRect t="2174"/>
          <a:stretch>
            <a:fillRect/>
          </a:stretch>
        </p:blipFill>
        <p:spPr bwMode="auto">
          <a:xfrm>
            <a:off x="83022" y="4419600"/>
            <a:ext cx="8984778" cy="2057400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</p:pic>
      <p:sp>
        <p:nvSpPr>
          <p:cNvPr id="63" name="مستطيل 62"/>
          <p:cNvSpPr/>
          <p:nvPr/>
        </p:nvSpPr>
        <p:spPr>
          <a:xfrm>
            <a:off x="5309237" y="5345668"/>
            <a:ext cx="269176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48           60          70 MeV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4" name="مستطيل 63"/>
          <p:cNvSpPr/>
          <p:nvPr/>
        </p:nvSpPr>
        <p:spPr>
          <a:xfrm>
            <a:off x="2514600" y="5334000"/>
            <a:ext cx="222593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  3 MeV    24      36   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65" name="مستطيل 64"/>
          <p:cNvSpPr/>
          <p:nvPr/>
        </p:nvSpPr>
        <p:spPr>
          <a:xfrm>
            <a:off x="5181600" y="5638800"/>
            <a:ext cx="141577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CH4 to CH6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مستطيل 65"/>
          <p:cNvSpPr/>
          <p:nvPr/>
        </p:nvSpPr>
        <p:spPr>
          <a:xfrm>
            <a:off x="2514600" y="5638800"/>
            <a:ext cx="221086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CCH1 to CCH3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222306" y="5638800"/>
            <a:ext cx="240771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Source     LEPT   RFQ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9" name="مستطيل 68"/>
          <p:cNvSpPr/>
          <p:nvPr/>
        </p:nvSpPr>
        <p:spPr>
          <a:xfrm>
            <a:off x="1219200" y="5345668"/>
            <a:ext cx="87075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95 keV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7924800" y="5257800"/>
            <a:ext cx="99257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dump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مستطيل 71"/>
          <p:cNvSpPr/>
          <p:nvPr/>
        </p:nvSpPr>
        <p:spPr>
          <a:xfrm>
            <a:off x="7543800" y="4431268"/>
            <a:ext cx="101181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to SIS18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مستطيل 72"/>
          <p:cNvSpPr/>
          <p:nvPr/>
        </p:nvSpPr>
        <p:spPr>
          <a:xfrm flipV="1">
            <a:off x="2362200" y="5943600"/>
            <a:ext cx="2438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رابط كسهم مستقيم 73"/>
          <p:cNvCxnSpPr/>
          <p:nvPr/>
        </p:nvCxnSpPr>
        <p:spPr>
          <a:xfrm>
            <a:off x="510540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رابط كسهم مستقيم 74"/>
          <p:cNvCxnSpPr/>
          <p:nvPr/>
        </p:nvCxnSpPr>
        <p:spPr>
          <a:xfrm flipH="1">
            <a:off x="265176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مستطيل 75"/>
          <p:cNvSpPr/>
          <p:nvPr/>
        </p:nvSpPr>
        <p:spPr>
          <a:xfrm>
            <a:off x="4492732" y="6138446"/>
            <a:ext cx="612668" cy="3385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30 m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905000" y="13716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6" cstate="print"/>
          <a:srcRect b="20428"/>
          <a:stretch>
            <a:fillRect/>
          </a:stretch>
        </p:blipFill>
        <p:spPr bwMode="auto">
          <a:xfrm>
            <a:off x="152400" y="1981200"/>
            <a:ext cx="2895600" cy="1665514"/>
          </a:xfrm>
          <a:prstGeom prst="rect">
            <a:avLst/>
          </a:prstGeom>
          <a:noFill/>
          <a:ln w="9525" algn="ctr">
            <a:solidFill>
              <a:srgbClr val="FF3300"/>
            </a:solidFill>
            <a:miter lim="800000"/>
            <a:headEnd/>
            <a:tailEnd/>
          </a:ln>
          <a:effectLst/>
        </p:spPr>
      </p:pic>
      <p:sp>
        <p:nvSpPr>
          <p:cNvPr id="110" name="مستطيل 109"/>
          <p:cNvSpPr/>
          <p:nvPr/>
        </p:nvSpPr>
        <p:spPr>
          <a:xfrm>
            <a:off x="7543800" y="4507468"/>
            <a:ext cx="101181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to SIS18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1" name="Line 23"/>
          <p:cNvSpPr>
            <a:spLocks noChangeShapeType="1"/>
          </p:cNvSpPr>
          <p:nvPr/>
        </p:nvSpPr>
        <p:spPr bwMode="auto">
          <a:xfrm>
            <a:off x="152400" y="3657600"/>
            <a:ext cx="2514600" cy="1600200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Line 24"/>
          <p:cNvSpPr>
            <a:spLocks noChangeShapeType="1"/>
          </p:cNvSpPr>
          <p:nvPr/>
        </p:nvSpPr>
        <p:spPr bwMode="auto">
          <a:xfrm flipH="1" flipV="1">
            <a:off x="3048000" y="3657600"/>
            <a:ext cx="1371601" cy="1600200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سهم مخطط إلى اليمين 98"/>
          <p:cNvSpPr/>
          <p:nvPr/>
        </p:nvSpPr>
        <p:spPr>
          <a:xfrm rot="2601474">
            <a:off x="-1371020" y="1225775"/>
            <a:ext cx="919266" cy="589094"/>
          </a:xfrm>
          <a:prstGeom prst="stripedRightArrow">
            <a:avLst>
              <a:gd name="adj1" fmla="val 50000"/>
              <a:gd name="adj2" fmla="val 56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3" name="Picture 34"/>
          <p:cNvPicPr>
            <a:picLocks noChangeAspect="1" noChangeArrowheads="1"/>
          </p:cNvPicPr>
          <p:nvPr/>
        </p:nvPicPr>
        <p:blipFill>
          <a:blip r:embed="rId7" cstate="print"/>
          <a:srcRect r="36433"/>
          <a:stretch>
            <a:fillRect/>
          </a:stretch>
        </p:blipFill>
        <p:spPr bwMode="auto">
          <a:xfrm>
            <a:off x="6324600" y="1752600"/>
            <a:ext cx="2133600" cy="2743200"/>
          </a:xfrm>
          <a:prstGeom prst="rect">
            <a:avLst/>
          </a:prstGeom>
          <a:solidFill>
            <a:schemeClr val="bg1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sp>
        <p:nvSpPr>
          <p:cNvPr id="114" name="مستطيل 113"/>
          <p:cNvSpPr/>
          <p:nvPr/>
        </p:nvSpPr>
        <p:spPr>
          <a:xfrm>
            <a:off x="7772400" y="21336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BPM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Line 47"/>
          <p:cNvSpPr>
            <a:spLocks noChangeShapeType="1"/>
          </p:cNvSpPr>
          <p:nvPr/>
        </p:nvSpPr>
        <p:spPr bwMode="auto">
          <a:xfrm flipH="1">
            <a:off x="7543800" y="2438400"/>
            <a:ext cx="533400" cy="7620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مستطيل 115"/>
          <p:cNvSpPr/>
          <p:nvPr/>
        </p:nvSpPr>
        <p:spPr>
          <a:xfrm>
            <a:off x="7010400" y="1230868"/>
            <a:ext cx="220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Quadrupole triplet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" name="Freeform 43"/>
          <p:cNvSpPr>
            <a:spLocks/>
          </p:cNvSpPr>
          <p:nvPr/>
        </p:nvSpPr>
        <p:spPr bwMode="auto">
          <a:xfrm rot="259413">
            <a:off x="7182547" y="3058273"/>
            <a:ext cx="280955" cy="534477"/>
          </a:xfrm>
          <a:custGeom>
            <a:avLst/>
            <a:gdLst/>
            <a:ahLst/>
            <a:cxnLst>
              <a:cxn ang="0">
                <a:pos x="0" y="440"/>
              </a:cxn>
              <a:cxn ang="0">
                <a:pos x="0" y="197"/>
              </a:cxn>
              <a:cxn ang="0">
                <a:pos x="386" y="0"/>
              </a:cxn>
              <a:cxn ang="0">
                <a:pos x="386" y="217"/>
              </a:cxn>
            </a:cxnLst>
            <a:rect l="0" t="0" r="r" b="b"/>
            <a:pathLst>
              <a:path w="386" h="440">
                <a:moveTo>
                  <a:pt x="0" y="440"/>
                </a:moveTo>
                <a:lnTo>
                  <a:pt x="0" y="197"/>
                </a:lnTo>
                <a:lnTo>
                  <a:pt x="386" y="0"/>
                </a:lnTo>
                <a:lnTo>
                  <a:pt x="386" y="217"/>
                </a:ln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Line 46"/>
          <p:cNvSpPr>
            <a:spLocks noChangeShapeType="1"/>
          </p:cNvSpPr>
          <p:nvPr/>
        </p:nvSpPr>
        <p:spPr bwMode="auto">
          <a:xfrm flipH="1">
            <a:off x="7315200" y="1600200"/>
            <a:ext cx="677872" cy="1600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مستطيل 6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10-27</a:t>
            </a:r>
            <a:endParaRPr lang="en-US" sz="1400" dirty="0"/>
          </a:p>
        </p:txBody>
      </p:sp>
      <p:cxnSp>
        <p:nvCxnSpPr>
          <p:cNvPr id="52" name="رابط كسهم مستقيم 51"/>
          <p:cNvCxnSpPr/>
          <p:nvPr/>
        </p:nvCxnSpPr>
        <p:spPr>
          <a:xfrm flipH="1">
            <a:off x="7696200" y="3200400"/>
            <a:ext cx="18288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رابط كسهم مستقيم 61"/>
          <p:cNvCxnSpPr/>
          <p:nvPr/>
        </p:nvCxnSpPr>
        <p:spPr>
          <a:xfrm flipV="1">
            <a:off x="7391400" y="3429000"/>
            <a:ext cx="182880" cy="152400"/>
          </a:xfrm>
          <a:prstGeom prst="straightConnector1">
            <a:avLst/>
          </a:prstGeom>
          <a:ln w="2540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مربع نص 69"/>
          <p:cNvSpPr txBox="1"/>
          <p:nvPr/>
        </p:nvSpPr>
        <p:spPr>
          <a:xfrm>
            <a:off x="7772400" y="2971800"/>
            <a:ext cx="6335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48 mm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" name="Picture 2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1" y="2743200"/>
            <a:ext cx="2938770" cy="229006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86" name="Text Box 24"/>
          <p:cNvSpPr txBox="1">
            <a:spLocks noChangeArrowheads="1"/>
          </p:cNvSpPr>
          <p:nvPr/>
        </p:nvSpPr>
        <p:spPr bwMode="auto">
          <a:xfrm>
            <a:off x="3124201" y="3657600"/>
            <a:ext cx="11525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umping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 Box 25"/>
          <p:cNvSpPr txBox="1">
            <a:spLocks noChangeArrowheads="1"/>
          </p:cNvSpPr>
          <p:nvPr/>
        </p:nvSpPr>
        <p:spPr bwMode="auto">
          <a:xfrm>
            <a:off x="3810001" y="3137713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RF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-input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 Box 24"/>
          <p:cNvSpPr txBox="1">
            <a:spLocks noChangeArrowheads="1"/>
          </p:cNvSpPr>
          <p:nvPr/>
        </p:nvSpPr>
        <p:spPr bwMode="auto">
          <a:xfrm>
            <a:off x="2352676" y="4267200"/>
            <a:ext cx="11525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00 mm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 Box 24"/>
          <p:cNvSpPr txBox="1">
            <a:spLocks noChangeArrowheads="1"/>
          </p:cNvSpPr>
          <p:nvPr/>
        </p:nvSpPr>
        <p:spPr bwMode="auto">
          <a:xfrm>
            <a:off x="3962401" y="4523601"/>
            <a:ext cx="19396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Cavity Ø 428 mm 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 Box 24"/>
          <p:cNvSpPr txBox="1">
            <a:spLocks noChangeArrowheads="1"/>
          </p:cNvSpPr>
          <p:nvPr/>
        </p:nvSpPr>
        <p:spPr bwMode="auto">
          <a:xfrm>
            <a:off x="3962401" y="4752201"/>
            <a:ext cx="2133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Drift tube Ø 30 mm </a:t>
            </a:r>
            <a:endParaRPr lang="en-US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" name="Text Box 27"/>
          <p:cNvSpPr txBox="1">
            <a:spLocks noChangeArrowheads="1"/>
          </p:cNvSpPr>
          <p:nvPr/>
        </p:nvSpPr>
        <p:spPr bwMode="auto">
          <a:xfrm>
            <a:off x="3124201" y="2743200"/>
            <a:ext cx="30479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 cavity accelerating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4" name="رابط كسهم مستقيم 93"/>
          <p:cNvCxnSpPr/>
          <p:nvPr/>
        </p:nvCxnSpPr>
        <p:spPr>
          <a:xfrm>
            <a:off x="3124200" y="4191000"/>
            <a:ext cx="0" cy="533400"/>
          </a:xfrm>
          <a:prstGeom prst="straightConnector1">
            <a:avLst/>
          </a:prstGeom>
          <a:ln w="25400">
            <a:solidFill>
              <a:srgbClr val="0000FF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مستطيل 119"/>
          <p:cNvSpPr/>
          <p:nvPr/>
        </p:nvSpPr>
        <p:spPr>
          <a:xfrm>
            <a:off x="4105276" y="3429000"/>
            <a:ext cx="762000" cy="10668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2" name="رابط مستقيم 121"/>
          <p:cNvCxnSpPr/>
          <p:nvPr/>
        </p:nvCxnSpPr>
        <p:spPr>
          <a:xfrm flipV="1">
            <a:off x="4876800" y="1752600"/>
            <a:ext cx="1447800" cy="16764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رابط مستقيم 124"/>
          <p:cNvCxnSpPr/>
          <p:nvPr/>
        </p:nvCxnSpPr>
        <p:spPr>
          <a:xfrm flipH="1">
            <a:off x="4876800" y="4495800"/>
            <a:ext cx="1447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مستطيل 5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9" grpId="0" animBg="1"/>
      <p:bldP spid="114" grpId="0"/>
      <p:bldP spid="115" grpId="0" animBg="1"/>
      <p:bldP spid="116" grpId="0"/>
      <p:bldP spid="117" grpId="0" animBg="1"/>
      <p:bldP spid="118" grpId="0" animBg="1"/>
      <p:bldP spid="70" grpId="0"/>
      <p:bldP spid="86" grpId="0"/>
      <p:bldP spid="87" grpId="0"/>
      <p:bldP spid="88" grpId="0"/>
      <p:bldP spid="89" grpId="0"/>
      <p:bldP spid="90" grpId="0"/>
      <p:bldP spid="93" grpId="0"/>
      <p:bldP spid="1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مستطيل مستدير الزوايا 31"/>
          <p:cNvSpPr/>
          <p:nvPr/>
        </p:nvSpPr>
        <p:spPr>
          <a:xfrm>
            <a:off x="304800" y="2057400"/>
            <a:ext cx="4800600" cy="3352800"/>
          </a:xfrm>
          <a:prstGeom prst="roundRect">
            <a:avLst>
              <a:gd name="adj" fmla="val 4809"/>
            </a:avLst>
          </a:prstGeom>
          <a:solidFill>
            <a:srgbClr val="FFC00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905000" y="13716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" name="Picture 6054" descr="p-linac-overview-bpm-cone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8985" y="2057400"/>
            <a:ext cx="4600501" cy="3276600"/>
          </a:xfrm>
          <a:prstGeom prst="rect">
            <a:avLst/>
          </a:prstGeom>
          <a:noFill/>
        </p:spPr>
      </p:pic>
      <p:pic>
        <p:nvPicPr>
          <p:cNvPr id="18" name="Picture 5799" descr="DSC01536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1" y="2362200"/>
            <a:ext cx="1652447" cy="1600200"/>
          </a:xfrm>
          <a:prstGeom prst="rect">
            <a:avLst/>
          </a:prstGeom>
          <a:noFill/>
        </p:spPr>
      </p:pic>
      <p:grpSp>
        <p:nvGrpSpPr>
          <p:cNvPr id="21" name="Group 5862"/>
          <p:cNvGrpSpPr>
            <a:grpSpLocks/>
          </p:cNvGrpSpPr>
          <p:nvPr/>
        </p:nvGrpSpPr>
        <p:grpSpPr bwMode="auto">
          <a:xfrm>
            <a:off x="5638800" y="4114800"/>
            <a:ext cx="2057400" cy="1600200"/>
            <a:chOff x="8405" y="11127"/>
            <a:chExt cx="1736" cy="1684"/>
          </a:xfrm>
        </p:grpSpPr>
        <p:pic>
          <p:nvPicPr>
            <p:cNvPr id="22" name="Picture 580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00" r="27417"/>
            <a:stretch>
              <a:fillRect/>
            </a:stretch>
          </p:blipFill>
          <p:spPr bwMode="auto">
            <a:xfrm>
              <a:off x="8405" y="11244"/>
              <a:ext cx="1736" cy="156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3" name="Line 5802"/>
            <p:cNvSpPr>
              <a:spLocks noChangeShapeType="1"/>
            </p:cNvSpPr>
            <p:nvPr/>
          </p:nvSpPr>
          <p:spPr bwMode="auto">
            <a:xfrm flipV="1">
              <a:off x="9292" y="11127"/>
              <a:ext cx="0" cy="161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4" name="Freeform 5803"/>
            <p:cNvSpPr>
              <a:spLocks/>
            </p:cNvSpPr>
            <p:nvPr/>
          </p:nvSpPr>
          <p:spPr bwMode="auto">
            <a:xfrm>
              <a:off x="9097" y="12081"/>
              <a:ext cx="493" cy="87"/>
            </a:xfrm>
            <a:custGeom>
              <a:avLst/>
              <a:gdLst/>
              <a:ahLst/>
              <a:cxnLst>
                <a:cxn ang="0">
                  <a:pos x="932" y="0"/>
                </a:cxn>
                <a:cxn ang="0">
                  <a:pos x="685" y="118"/>
                </a:cxn>
                <a:cxn ang="0">
                  <a:pos x="567" y="118"/>
                </a:cxn>
                <a:cxn ang="0">
                  <a:pos x="237" y="82"/>
                </a:cxn>
                <a:cxn ang="0">
                  <a:pos x="0" y="182"/>
                </a:cxn>
              </a:cxnLst>
              <a:rect l="0" t="0" r="r" b="b"/>
              <a:pathLst>
                <a:path w="932" h="182">
                  <a:moveTo>
                    <a:pt x="932" y="0"/>
                  </a:moveTo>
                  <a:cubicBezTo>
                    <a:pt x="839" y="49"/>
                    <a:pt x="746" y="98"/>
                    <a:pt x="685" y="118"/>
                  </a:cubicBezTo>
                  <a:cubicBezTo>
                    <a:pt x="624" y="138"/>
                    <a:pt x="642" y="124"/>
                    <a:pt x="567" y="118"/>
                  </a:cubicBezTo>
                  <a:cubicBezTo>
                    <a:pt x="492" y="112"/>
                    <a:pt x="331" y="71"/>
                    <a:pt x="237" y="82"/>
                  </a:cubicBezTo>
                  <a:cubicBezTo>
                    <a:pt x="143" y="93"/>
                    <a:pt x="39" y="165"/>
                    <a:pt x="0" y="182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5" name="Line 5804"/>
            <p:cNvSpPr>
              <a:spLocks noChangeShapeType="1"/>
            </p:cNvSpPr>
            <p:nvPr/>
          </p:nvSpPr>
          <p:spPr bwMode="auto">
            <a:xfrm flipH="1">
              <a:off x="8635" y="12250"/>
              <a:ext cx="208" cy="7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6" name="Freeform 5805"/>
            <p:cNvSpPr>
              <a:spLocks/>
            </p:cNvSpPr>
            <p:nvPr/>
          </p:nvSpPr>
          <p:spPr bwMode="auto">
            <a:xfrm>
              <a:off x="9289" y="11588"/>
              <a:ext cx="344" cy="423"/>
            </a:xfrm>
            <a:custGeom>
              <a:avLst/>
              <a:gdLst/>
              <a:ahLst/>
              <a:cxnLst>
                <a:cxn ang="0">
                  <a:pos x="634" y="887"/>
                </a:cxn>
                <a:cxn ang="0">
                  <a:pos x="616" y="412"/>
                </a:cxn>
                <a:cxn ang="0">
                  <a:pos x="424" y="366"/>
                </a:cxn>
                <a:cxn ang="0">
                  <a:pos x="214" y="375"/>
                </a:cxn>
                <a:cxn ang="0">
                  <a:pos x="31" y="348"/>
                </a:cxn>
                <a:cxn ang="0">
                  <a:pos x="31" y="0"/>
                </a:cxn>
              </a:cxnLst>
              <a:rect l="0" t="0" r="r" b="b"/>
              <a:pathLst>
                <a:path w="651" h="887">
                  <a:moveTo>
                    <a:pt x="634" y="887"/>
                  </a:moveTo>
                  <a:cubicBezTo>
                    <a:pt x="642" y="693"/>
                    <a:pt x="651" y="499"/>
                    <a:pt x="616" y="412"/>
                  </a:cubicBezTo>
                  <a:cubicBezTo>
                    <a:pt x="581" y="325"/>
                    <a:pt x="491" y="372"/>
                    <a:pt x="424" y="366"/>
                  </a:cubicBezTo>
                  <a:cubicBezTo>
                    <a:pt x="357" y="360"/>
                    <a:pt x="279" y="378"/>
                    <a:pt x="214" y="375"/>
                  </a:cubicBezTo>
                  <a:cubicBezTo>
                    <a:pt x="149" y="372"/>
                    <a:pt x="62" y="411"/>
                    <a:pt x="31" y="348"/>
                  </a:cubicBezTo>
                  <a:cubicBezTo>
                    <a:pt x="0" y="285"/>
                    <a:pt x="15" y="142"/>
                    <a:pt x="31" y="0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7" name="Freeform 5806"/>
            <p:cNvSpPr>
              <a:spLocks/>
            </p:cNvSpPr>
            <p:nvPr/>
          </p:nvSpPr>
          <p:spPr bwMode="auto">
            <a:xfrm>
              <a:off x="9189" y="12129"/>
              <a:ext cx="445" cy="323"/>
            </a:xfrm>
            <a:custGeom>
              <a:avLst/>
              <a:gdLst/>
              <a:ahLst/>
              <a:cxnLst>
                <a:cxn ang="0">
                  <a:pos x="842" y="0"/>
                </a:cxn>
                <a:cxn ang="0">
                  <a:pos x="814" y="366"/>
                </a:cxn>
                <a:cxn ang="0">
                  <a:pos x="741" y="412"/>
                </a:cxn>
                <a:cxn ang="0">
                  <a:pos x="394" y="393"/>
                </a:cxn>
                <a:cxn ang="0">
                  <a:pos x="183" y="503"/>
                </a:cxn>
                <a:cxn ang="0">
                  <a:pos x="0" y="677"/>
                </a:cxn>
              </a:cxnLst>
              <a:rect l="0" t="0" r="r" b="b"/>
              <a:pathLst>
                <a:path w="842" h="677">
                  <a:moveTo>
                    <a:pt x="842" y="0"/>
                  </a:moveTo>
                  <a:cubicBezTo>
                    <a:pt x="836" y="148"/>
                    <a:pt x="831" y="297"/>
                    <a:pt x="814" y="366"/>
                  </a:cubicBezTo>
                  <a:cubicBezTo>
                    <a:pt x="797" y="435"/>
                    <a:pt x="811" y="407"/>
                    <a:pt x="741" y="412"/>
                  </a:cubicBezTo>
                  <a:cubicBezTo>
                    <a:pt x="671" y="417"/>
                    <a:pt x="487" y="378"/>
                    <a:pt x="394" y="393"/>
                  </a:cubicBezTo>
                  <a:cubicBezTo>
                    <a:pt x="301" y="408"/>
                    <a:pt x="249" y="456"/>
                    <a:pt x="183" y="503"/>
                  </a:cubicBezTo>
                  <a:cubicBezTo>
                    <a:pt x="117" y="550"/>
                    <a:pt x="35" y="647"/>
                    <a:pt x="0" y="677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8" name="Line 5807"/>
            <p:cNvSpPr>
              <a:spLocks noChangeShapeType="1"/>
            </p:cNvSpPr>
            <p:nvPr/>
          </p:nvSpPr>
          <p:spPr bwMode="auto">
            <a:xfrm flipH="1">
              <a:off x="8628" y="12621"/>
              <a:ext cx="193" cy="12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29" name="Freeform 5808"/>
            <p:cNvSpPr>
              <a:spLocks/>
            </p:cNvSpPr>
            <p:nvPr/>
          </p:nvSpPr>
          <p:spPr bwMode="auto">
            <a:xfrm>
              <a:off x="9687" y="12004"/>
              <a:ext cx="140" cy="47"/>
            </a:xfrm>
            <a:custGeom>
              <a:avLst/>
              <a:gdLst/>
              <a:ahLst/>
              <a:cxnLst>
                <a:cxn ang="0">
                  <a:pos x="0" y="98"/>
                </a:cxn>
                <a:cxn ang="0">
                  <a:pos x="247" y="15"/>
                </a:cxn>
                <a:cxn ang="0">
                  <a:pos x="110" y="6"/>
                </a:cxn>
              </a:cxnLst>
              <a:rect l="0" t="0" r="r" b="b"/>
              <a:pathLst>
                <a:path w="265" h="98">
                  <a:moveTo>
                    <a:pt x="0" y="98"/>
                  </a:moveTo>
                  <a:cubicBezTo>
                    <a:pt x="114" y="64"/>
                    <a:pt x="229" y="30"/>
                    <a:pt x="247" y="15"/>
                  </a:cubicBezTo>
                  <a:cubicBezTo>
                    <a:pt x="265" y="0"/>
                    <a:pt x="187" y="3"/>
                    <a:pt x="110" y="6"/>
                  </a:cubicBezTo>
                </a:path>
              </a:pathLst>
            </a:custGeom>
            <a:noFill/>
            <a:ln w="38100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  <p:sp>
          <p:nvSpPr>
            <p:cNvPr id="30" name="Line 5809"/>
            <p:cNvSpPr>
              <a:spLocks noChangeShapeType="1"/>
            </p:cNvSpPr>
            <p:nvPr/>
          </p:nvSpPr>
          <p:spPr bwMode="auto">
            <a:xfrm flipV="1">
              <a:off x="9842" y="11885"/>
              <a:ext cx="121" cy="5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lIns="93600" tIns="46800" rIns="936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31" name="مستطيل 30"/>
          <p:cNvSpPr/>
          <p:nvPr/>
        </p:nvSpPr>
        <p:spPr>
          <a:xfrm>
            <a:off x="5715000" y="1752600"/>
            <a:ext cx="29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Example: button BPM from Company Megitt</a:t>
            </a:r>
            <a:endParaRPr lang="en-US" sz="16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152400" y="5562600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At four locations the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BPMs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will be an integral part of the inter-tank section between the CH cavities.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7467601" y="5410200"/>
            <a:ext cx="1676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Cable from the button to out of CH structure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رابط كسهم مستقيم 35"/>
          <p:cNvCxnSpPr/>
          <p:nvPr/>
        </p:nvCxnSpPr>
        <p:spPr>
          <a:xfrm>
            <a:off x="7543800" y="4953000"/>
            <a:ext cx="381000" cy="457200"/>
          </a:xfrm>
          <a:prstGeom prst="straightConnector1">
            <a:avLst/>
          </a:prstGeom>
          <a:ln w="28575">
            <a:solidFill>
              <a:srgbClr val="FF0000"/>
            </a:solidFill>
            <a:headEnd type="stealth" w="lg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مستطيل 37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11-27</a:t>
            </a:r>
            <a:endParaRPr lang="en-US" sz="1400" dirty="0"/>
          </a:p>
        </p:txBody>
      </p:sp>
      <p:sp>
        <p:nvSpPr>
          <p:cNvPr id="35" name="مستطيل 34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مستطيل مستدير الزوايا 33"/>
          <p:cNvSpPr/>
          <p:nvPr/>
        </p:nvSpPr>
        <p:spPr>
          <a:xfrm>
            <a:off x="1295400" y="4038600"/>
            <a:ext cx="4114800" cy="685800"/>
          </a:xfrm>
          <a:prstGeom prst="roundRect">
            <a:avLst>
              <a:gd name="adj" fmla="val 4809"/>
            </a:avLst>
          </a:prstGeom>
          <a:solidFill>
            <a:srgbClr val="FFC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سهم إلى اليمين 23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5" name="سهم إلى اليمين 24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4876800" y="5112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12-27</a:t>
            </a:r>
            <a:endParaRPr lang="en-US" sz="1400" dirty="0"/>
          </a:p>
        </p:txBody>
      </p:sp>
      <p:sp>
        <p:nvSpPr>
          <p:cNvPr id="36" name="مستطيل 35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29" name="مستطيل 28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مستطيل مستدير الزوايا 33"/>
          <p:cNvSpPr/>
          <p:nvPr/>
        </p:nvSpPr>
        <p:spPr>
          <a:xfrm>
            <a:off x="533400" y="1676400"/>
            <a:ext cx="4267200" cy="685800"/>
          </a:xfrm>
          <a:prstGeom prst="roundRect">
            <a:avLst>
              <a:gd name="adj" fmla="val 4809"/>
            </a:avLst>
          </a:prstGeom>
          <a:solidFill>
            <a:srgbClr val="FFC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2971800" y="2667000"/>
            <a:ext cx="6096000" cy="3733800"/>
          </a:xfrm>
          <a:prstGeom prst="roundRect">
            <a:avLst>
              <a:gd name="adj" fmla="val 4809"/>
            </a:avLst>
          </a:prstGeom>
          <a:solidFill>
            <a:srgbClr val="FFC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553200"/>
            <a:chOff x="0" y="0"/>
            <a:chExt cx="5760" cy="4128"/>
          </a:xfrm>
        </p:grpSpPr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5867400" y="14478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1- BPM Location 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سهم إلى اليمين 23"/>
          <p:cNvSpPr/>
          <p:nvPr/>
        </p:nvSpPr>
        <p:spPr>
          <a:xfrm>
            <a:off x="5029200" y="15431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5" name="سهم إلى اليمين 24"/>
          <p:cNvSpPr/>
          <p:nvPr/>
        </p:nvSpPr>
        <p:spPr>
          <a:xfrm>
            <a:off x="5029200" y="1905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4953000" y="2286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5839945" y="1828800"/>
            <a:ext cx="2313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 Position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5842412" y="2209800"/>
            <a:ext cx="162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sp>
        <p:nvSpPr>
          <p:cNvPr id="32" name="مستطيل 31"/>
          <p:cNvSpPr/>
          <p:nvPr/>
        </p:nvSpPr>
        <p:spPr>
          <a:xfrm>
            <a:off x="685800" y="18288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مستطيل مستدير الزوايا 41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1864" y="3048000"/>
            <a:ext cx="4025936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 cstate="print"/>
          <a:srcRect l="7947" t="8577"/>
          <a:stretch>
            <a:fillRect/>
          </a:stretch>
        </p:blipFill>
        <p:spPr bwMode="auto">
          <a:xfrm>
            <a:off x="5470812" y="4876800"/>
            <a:ext cx="2072988" cy="1430772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pic>
        <p:nvPicPr>
          <p:cNvPr id="486401" name="Picture 1"/>
          <p:cNvPicPr>
            <a:picLocks noChangeAspect="1" noChangeArrowheads="1"/>
          </p:cNvPicPr>
          <p:nvPr/>
        </p:nvPicPr>
        <p:blipFill>
          <a:blip r:embed="rId5" cstate="print"/>
          <a:srcRect l="8750" t="41000" r="60000" b="6000"/>
          <a:stretch>
            <a:fillRect/>
          </a:stretch>
        </p:blipFill>
        <p:spPr bwMode="auto">
          <a:xfrm>
            <a:off x="3048000" y="3075432"/>
            <a:ext cx="1843177" cy="195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"/>
          <p:cNvPicPr>
            <a:picLocks noChangeAspect="1" noChangeArrowheads="1"/>
          </p:cNvPicPr>
          <p:nvPr/>
        </p:nvPicPr>
        <p:blipFill>
          <a:blip r:embed="rId6" cstate="print"/>
          <a:srcRect l="39375" t="41000" r="8750" b="16390"/>
          <a:stretch>
            <a:fillRect/>
          </a:stretch>
        </p:blipFill>
        <p:spPr bwMode="auto">
          <a:xfrm>
            <a:off x="3131389" y="5029200"/>
            <a:ext cx="2278811" cy="11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مستطيل 36"/>
          <p:cNvSpPr/>
          <p:nvPr/>
        </p:nvSpPr>
        <p:spPr>
          <a:xfrm>
            <a:off x="148369" y="3707249"/>
            <a:ext cx="30520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BPM aparture Ø30,</a:t>
            </a:r>
          </a:p>
          <a:p>
            <a:pPr lvl="0">
              <a:buFont typeface="Wingdings" pitchFamily="2" charset="2"/>
              <a:buChar char="v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     = 325 MHz,</a:t>
            </a:r>
          </a:p>
          <a:p>
            <a:pPr lvl="0">
              <a:buFont typeface="Wingdings" pitchFamily="2" charset="2"/>
              <a:buChar char="v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Bunch length 150 ps,</a:t>
            </a:r>
          </a:p>
          <a:p>
            <a:pPr lvl="0">
              <a:buFont typeface="Wingdings" pitchFamily="2" charset="2"/>
              <a:buChar char="v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Velocity 0.1 ˂ </a:t>
            </a:r>
            <a:r>
              <a:rPr lang="el-GR" b="1" dirty="0" smtClean="0"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˂ 0.3,</a:t>
            </a:r>
          </a:p>
          <a:p>
            <a:pPr lvl="0"/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CST -wake field solver-.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98095" y="3048000"/>
            <a:ext cx="18069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0" indent="-304800">
              <a:buClr>
                <a:srgbClr val="0F57C1"/>
              </a:buClr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Parameters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:</a:t>
            </a:r>
            <a:endParaRPr lang="en-US" sz="2400" b="1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520519" y="4447401"/>
            <a:ext cx="3898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RF</a:t>
            </a:r>
            <a:endParaRPr lang="en-US" sz="1200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/>
          <a:srcRect l="43230" t="14166" r="28645" b="51666"/>
          <a:stretch>
            <a:fillRect/>
          </a:stretch>
        </p:blipFill>
        <p:spPr bwMode="auto">
          <a:xfrm>
            <a:off x="7696200" y="5257800"/>
            <a:ext cx="107289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مستطيل 39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13-27</a:t>
            </a:r>
            <a:endParaRPr lang="en-US" sz="1400" dirty="0"/>
          </a:p>
        </p:txBody>
      </p:sp>
      <p:sp>
        <p:nvSpPr>
          <p:cNvPr id="41" name="مستطيل 40"/>
          <p:cNvSpPr/>
          <p:nvPr/>
        </p:nvSpPr>
        <p:spPr>
          <a:xfrm>
            <a:off x="1219200" y="18243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مستطيل 8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15-27</a:t>
            </a:r>
            <a:endParaRPr lang="en-US" sz="1400" dirty="0"/>
          </a:p>
        </p:txBody>
      </p:sp>
      <p:sp>
        <p:nvSpPr>
          <p:cNvPr id="82" name="مستطيل 81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4" name="سهم إلى اليمين 83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5" name="سهم إلى اليمين 84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6" name="مستطيل 85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مستطيل 86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مستطيل 88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مستطيل 89"/>
          <p:cNvSpPr/>
          <p:nvPr/>
        </p:nvSpPr>
        <p:spPr>
          <a:xfrm>
            <a:off x="4724400" y="5112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92" name="مستطيل 91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3" name="مستطيل 92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94" name="مستطيل 93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6" name="مستطيل 95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71" name="مستطيل مستدير الزوايا 70"/>
          <p:cNvSpPr/>
          <p:nvPr/>
        </p:nvSpPr>
        <p:spPr>
          <a:xfrm>
            <a:off x="228600" y="2590800"/>
            <a:ext cx="8763000" cy="3429000"/>
          </a:xfrm>
          <a:prstGeom prst="roundRect">
            <a:avLst>
              <a:gd name="adj" fmla="val 4809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3" name="سهم إلى اليمين 82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8" name="مستطيل 87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مستطيل 90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5" name="مستطيل 94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طيل مستدير الزوايا 68"/>
          <p:cNvSpPr/>
          <p:nvPr/>
        </p:nvSpPr>
        <p:spPr>
          <a:xfrm>
            <a:off x="5334000" y="1874520"/>
            <a:ext cx="3657600" cy="208788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سهم إلى اليمين 32"/>
          <p:cNvSpPr/>
          <p:nvPr/>
        </p:nvSpPr>
        <p:spPr>
          <a:xfrm>
            <a:off x="5943600" y="14669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7" name="Groupe 47"/>
          <p:cNvGrpSpPr>
            <a:grpSpLocks/>
          </p:cNvGrpSpPr>
          <p:nvPr/>
        </p:nvGrpSpPr>
        <p:grpSpPr bwMode="auto">
          <a:xfrm>
            <a:off x="5334000" y="1981200"/>
            <a:ext cx="3649663" cy="1905000"/>
            <a:chOff x="2051720" y="4725144"/>
            <a:chExt cx="4411538" cy="2132856"/>
          </a:xfrm>
        </p:grpSpPr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43230" t="14166" r="28645" b="51666"/>
            <a:stretch>
              <a:fillRect/>
            </a:stretch>
          </p:blipFill>
          <p:spPr bwMode="auto">
            <a:xfrm>
              <a:off x="3059832" y="4725144"/>
              <a:ext cx="2448709" cy="199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Connecteur droit 12"/>
            <p:cNvCxnSpPr/>
            <p:nvPr/>
          </p:nvCxnSpPr>
          <p:spPr>
            <a:xfrm>
              <a:off x="4964700" y="6231157"/>
              <a:ext cx="99692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13"/>
            <p:cNvCxnSpPr/>
            <p:nvPr/>
          </p:nvCxnSpPr>
          <p:spPr>
            <a:xfrm>
              <a:off x="4964700" y="6342243"/>
              <a:ext cx="996922" cy="79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14"/>
            <p:cNvCxnSpPr/>
            <p:nvPr/>
          </p:nvCxnSpPr>
          <p:spPr>
            <a:xfrm rot="5400000">
              <a:off x="5920372" y="6288287"/>
              <a:ext cx="145999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ZoneTexte 15"/>
            <p:cNvSpPr txBox="1">
              <a:spLocks noChangeArrowheads="1"/>
            </p:cNvSpPr>
            <p:nvPr/>
          </p:nvSpPr>
          <p:spPr bwMode="auto">
            <a:xfrm>
              <a:off x="5959202" y="6193879"/>
              <a:ext cx="50405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r-FR" sz="1000" b="1"/>
                <a:t>Gap</a:t>
              </a:r>
            </a:p>
          </p:txBody>
        </p:sp>
        <p:cxnSp>
          <p:nvCxnSpPr>
            <p:cNvPr id="39" name="Connecteur droit 16"/>
            <p:cNvCxnSpPr/>
            <p:nvPr/>
          </p:nvCxnSpPr>
          <p:spPr>
            <a:xfrm>
              <a:off x="2556531" y="5942332"/>
              <a:ext cx="996922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17"/>
            <p:cNvCxnSpPr/>
            <p:nvPr/>
          </p:nvCxnSpPr>
          <p:spPr>
            <a:xfrm>
              <a:off x="2556531" y="6229569"/>
              <a:ext cx="996922" cy="7935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18"/>
            <p:cNvCxnSpPr/>
            <p:nvPr/>
          </p:nvCxnSpPr>
          <p:spPr>
            <a:xfrm rot="5400000">
              <a:off x="2412118" y="6093093"/>
              <a:ext cx="288824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19"/>
            <p:cNvSpPr txBox="1">
              <a:spLocks noChangeArrowheads="1"/>
            </p:cNvSpPr>
            <p:nvPr/>
          </p:nvSpPr>
          <p:spPr bwMode="auto">
            <a:xfrm>
              <a:off x="2051720" y="5977855"/>
              <a:ext cx="64807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r-FR" sz="1000" b="1"/>
                <a:t>3 mm</a:t>
              </a:r>
            </a:p>
          </p:txBody>
        </p:sp>
        <p:cxnSp>
          <p:nvCxnSpPr>
            <p:cNvPr id="46" name="Connecteur droit 22"/>
            <p:cNvCxnSpPr/>
            <p:nvPr/>
          </p:nvCxnSpPr>
          <p:spPr>
            <a:xfrm>
              <a:off x="2915296" y="4758470"/>
              <a:ext cx="998510" cy="793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23"/>
            <p:cNvCxnSpPr/>
            <p:nvPr/>
          </p:nvCxnSpPr>
          <p:spPr>
            <a:xfrm rot="5400000">
              <a:off x="2302734" y="5347227"/>
              <a:ext cx="1225123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24"/>
            <p:cNvSpPr txBox="1">
              <a:spLocks noChangeArrowheads="1"/>
            </p:cNvSpPr>
            <p:nvPr/>
          </p:nvSpPr>
          <p:spPr bwMode="auto">
            <a:xfrm>
              <a:off x="2411760" y="5229200"/>
              <a:ext cx="64807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r-FR" sz="1000" b="1"/>
                <a:t>12 mm</a:t>
              </a:r>
            </a:p>
          </p:txBody>
        </p:sp>
        <p:cxnSp>
          <p:nvCxnSpPr>
            <p:cNvPr id="49" name="Connecteur droit 35"/>
            <p:cNvCxnSpPr/>
            <p:nvPr/>
          </p:nvCxnSpPr>
          <p:spPr>
            <a:xfrm rot="5400000">
              <a:off x="3339980" y="6374776"/>
              <a:ext cx="255498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36"/>
            <p:cNvCxnSpPr/>
            <p:nvPr/>
          </p:nvCxnSpPr>
          <p:spPr>
            <a:xfrm rot="5400000">
              <a:off x="3420946" y="6381123"/>
              <a:ext cx="287237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37"/>
            <p:cNvCxnSpPr/>
            <p:nvPr/>
          </p:nvCxnSpPr>
          <p:spPr>
            <a:xfrm rot="10800000">
              <a:off x="3443919" y="6524741"/>
              <a:ext cx="144458" cy="0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38"/>
            <p:cNvSpPr txBox="1">
              <a:spLocks noChangeArrowheads="1"/>
            </p:cNvSpPr>
            <p:nvPr/>
          </p:nvSpPr>
          <p:spPr bwMode="auto">
            <a:xfrm>
              <a:off x="3275856" y="6642556"/>
              <a:ext cx="80538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None/>
              </a:pPr>
              <a:r>
                <a:rPr lang="fr-FR" sz="1000" b="1"/>
                <a:t>0.9 mm</a:t>
              </a:r>
            </a:p>
          </p:txBody>
        </p:sp>
      </p:grp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/>
          <a:srcRect l="18230" t="18119" r="2605" b="30833"/>
          <a:stretch>
            <a:fillRect/>
          </a:stretch>
        </p:blipFill>
        <p:spPr bwMode="auto">
          <a:xfrm>
            <a:off x="3094250" y="4114800"/>
            <a:ext cx="60497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مستطيل 22"/>
          <p:cNvSpPr/>
          <p:nvPr/>
        </p:nvSpPr>
        <p:spPr>
          <a:xfrm>
            <a:off x="6400800" y="4114800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The influence of the button position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5" name="Text Box 13"/>
          <p:cNvSpPr txBox="1">
            <a:spLocks noChangeArrowheads="1"/>
          </p:cNvSpPr>
          <p:nvPr/>
        </p:nvSpPr>
        <p:spPr bwMode="auto">
          <a:xfrm>
            <a:off x="457200" y="3225225"/>
            <a:ext cx="3429000" cy="5847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fr-FR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Gap for charge accumulation on the BPM </a:t>
            </a:r>
            <a:r>
              <a:rPr lang="fr-FR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electrode</a:t>
            </a:r>
            <a:r>
              <a:rPr lang="fr-FR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due to </a:t>
            </a:r>
            <a:r>
              <a:rPr lang="fr-FR" sz="1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scattered</a:t>
            </a:r>
            <a:r>
              <a:rPr lang="fr-FR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ions.</a:t>
            </a:r>
            <a:endParaRPr lang="fr-FR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مستطيل 56"/>
          <p:cNvSpPr/>
          <p:nvPr/>
        </p:nvSpPr>
        <p:spPr>
          <a:xfrm>
            <a:off x="152400" y="4800600"/>
            <a:ext cx="2971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Result (1): 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Signal decreases with the increase of gap</a:t>
            </a:r>
          </a:p>
        </p:txBody>
      </p:sp>
      <p:sp>
        <p:nvSpPr>
          <p:cNvPr id="58" name="مستطيل 57"/>
          <p:cNvSpPr/>
          <p:nvPr/>
        </p:nvSpPr>
        <p:spPr>
          <a:xfrm>
            <a:off x="4648200" y="4114800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No Gap</a:t>
            </a:r>
            <a:endParaRPr lang="en-US" sz="1400" dirty="0"/>
          </a:p>
        </p:txBody>
      </p:sp>
      <p:sp>
        <p:nvSpPr>
          <p:cNvPr id="59" name="مستطيل 58"/>
          <p:cNvSpPr/>
          <p:nvPr/>
        </p:nvSpPr>
        <p:spPr>
          <a:xfrm>
            <a:off x="4724400" y="4416623"/>
            <a:ext cx="13195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Gap of 0.5 mm</a:t>
            </a:r>
            <a:endParaRPr lang="en-US" sz="1400" dirty="0"/>
          </a:p>
        </p:txBody>
      </p:sp>
      <p:sp>
        <p:nvSpPr>
          <p:cNvPr id="60" name="مستطيل 59"/>
          <p:cNvSpPr/>
          <p:nvPr/>
        </p:nvSpPr>
        <p:spPr>
          <a:xfrm>
            <a:off x="4724400" y="4721423"/>
            <a:ext cx="1184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Gap of 1 mm</a:t>
            </a:r>
            <a:endParaRPr lang="en-US" sz="1400" dirty="0"/>
          </a:p>
        </p:txBody>
      </p:sp>
      <p:cxnSp>
        <p:nvCxnSpPr>
          <p:cNvPr id="62" name="رابط كسهم مستقيم 61"/>
          <p:cNvCxnSpPr/>
          <p:nvPr/>
        </p:nvCxnSpPr>
        <p:spPr>
          <a:xfrm flipH="1" flipV="1">
            <a:off x="4191000" y="4267200"/>
            <a:ext cx="457200" cy="14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رابط كسهم مستقيم 62"/>
          <p:cNvCxnSpPr>
            <a:stCxn id="59" idx="1"/>
          </p:cNvCxnSpPr>
          <p:nvPr/>
        </p:nvCxnSpPr>
        <p:spPr>
          <a:xfrm flipH="1" flipV="1">
            <a:off x="4191000" y="4419601"/>
            <a:ext cx="533400" cy="1509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كسهم مستقيم 64"/>
          <p:cNvCxnSpPr>
            <a:stCxn id="60" idx="1"/>
          </p:cNvCxnSpPr>
          <p:nvPr/>
        </p:nvCxnSpPr>
        <p:spPr>
          <a:xfrm flipH="1" flipV="1">
            <a:off x="4191000" y="4572002"/>
            <a:ext cx="533400" cy="3033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مستطيل 66"/>
          <p:cNvSpPr/>
          <p:nvPr/>
        </p:nvSpPr>
        <p:spPr>
          <a:xfrm>
            <a:off x="76200" y="2057400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 Gap between the electrode and the beam chamber. 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152400" y="2709446"/>
            <a:ext cx="228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with r</a:t>
            </a:r>
            <a:r>
              <a:rPr lang="en-US" sz="1600" b="1" baseline="-25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button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7 mm</a:t>
            </a:r>
          </a:p>
        </p:txBody>
      </p:sp>
      <p:sp>
        <p:nvSpPr>
          <p:cNvPr id="54" name="مستطيل 53"/>
          <p:cNvSpPr/>
          <p:nvPr/>
        </p:nvSpPr>
        <p:spPr>
          <a:xfrm>
            <a:off x="6629400" y="13716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1-3 : BPM Location 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1" name="مستطيل مستدير الزوايا 60"/>
          <p:cNvSpPr/>
          <p:nvPr/>
        </p:nvSpPr>
        <p:spPr>
          <a:xfrm>
            <a:off x="3200400" y="6324600"/>
            <a:ext cx="5715000" cy="152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مستطيل 63"/>
          <p:cNvSpPr/>
          <p:nvPr/>
        </p:nvSpPr>
        <p:spPr>
          <a:xfrm>
            <a:off x="3886200" y="6245423"/>
            <a:ext cx="5375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1                2              3               4              5               6              Time (ns)</a:t>
            </a:r>
            <a:endParaRPr lang="en-US" sz="1400" dirty="0"/>
          </a:p>
        </p:txBody>
      </p:sp>
      <p:sp>
        <p:nvSpPr>
          <p:cNvPr id="70" name="مستطيل مستدير الزوايا 69"/>
          <p:cNvSpPr/>
          <p:nvPr/>
        </p:nvSpPr>
        <p:spPr>
          <a:xfrm rot="5400000">
            <a:off x="1882140" y="5082540"/>
            <a:ext cx="2560320" cy="2286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مستطيل 71"/>
          <p:cNvSpPr/>
          <p:nvPr/>
        </p:nvSpPr>
        <p:spPr>
          <a:xfrm>
            <a:off x="2929356" y="4035623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1.5</a:t>
            </a:r>
            <a:endParaRPr lang="en-US" sz="1400" dirty="0"/>
          </a:p>
        </p:txBody>
      </p:sp>
      <p:sp>
        <p:nvSpPr>
          <p:cNvPr id="73" name="مستطيل 72"/>
          <p:cNvSpPr/>
          <p:nvPr/>
        </p:nvSpPr>
        <p:spPr>
          <a:xfrm>
            <a:off x="3086474" y="4340423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1400" dirty="0"/>
          </a:p>
        </p:txBody>
      </p:sp>
      <p:sp>
        <p:nvSpPr>
          <p:cNvPr id="74" name="مستطيل 73"/>
          <p:cNvSpPr/>
          <p:nvPr/>
        </p:nvSpPr>
        <p:spPr>
          <a:xfrm>
            <a:off x="2929356" y="4733091"/>
            <a:ext cx="409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0.5</a:t>
            </a:r>
            <a:endParaRPr lang="en-US" sz="1400" dirty="0"/>
          </a:p>
        </p:txBody>
      </p:sp>
      <p:sp>
        <p:nvSpPr>
          <p:cNvPr id="75" name="مستطيل 74"/>
          <p:cNvSpPr/>
          <p:nvPr/>
        </p:nvSpPr>
        <p:spPr>
          <a:xfrm>
            <a:off x="2854897" y="5407223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- 0.5</a:t>
            </a:r>
            <a:endParaRPr lang="en-US" sz="1400" dirty="0"/>
          </a:p>
        </p:txBody>
      </p:sp>
      <p:sp>
        <p:nvSpPr>
          <p:cNvPr id="76" name="مستطيل 75"/>
          <p:cNvSpPr/>
          <p:nvPr/>
        </p:nvSpPr>
        <p:spPr>
          <a:xfrm>
            <a:off x="3005556" y="5102423"/>
            <a:ext cx="274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0</a:t>
            </a:r>
            <a:endParaRPr lang="en-US" sz="1400" dirty="0"/>
          </a:p>
        </p:txBody>
      </p:sp>
      <p:sp>
        <p:nvSpPr>
          <p:cNvPr id="77" name="مستطيل 76"/>
          <p:cNvSpPr/>
          <p:nvPr/>
        </p:nvSpPr>
        <p:spPr>
          <a:xfrm>
            <a:off x="3009530" y="5799891"/>
            <a:ext cx="3337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-1</a:t>
            </a:r>
            <a:endParaRPr lang="en-US" sz="1400" dirty="0"/>
          </a:p>
        </p:txBody>
      </p:sp>
      <p:sp>
        <p:nvSpPr>
          <p:cNvPr id="78" name="مستطيل 77"/>
          <p:cNvSpPr/>
          <p:nvPr/>
        </p:nvSpPr>
        <p:spPr>
          <a:xfrm>
            <a:off x="2853156" y="6169223"/>
            <a:ext cx="513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- 1.5</a:t>
            </a:r>
            <a:endParaRPr lang="en-US" sz="1400" dirty="0"/>
          </a:p>
        </p:txBody>
      </p:sp>
      <p:sp>
        <p:nvSpPr>
          <p:cNvPr id="79" name="مستطيل 78"/>
          <p:cNvSpPr/>
          <p:nvPr/>
        </p:nvSpPr>
        <p:spPr>
          <a:xfrm rot="16200000">
            <a:off x="2173917" y="5066539"/>
            <a:ext cx="12939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 smtClean="0">
                <a:latin typeface="Times New Roman" pitchFamily="18" charset="0"/>
                <a:cs typeface="Times New Roman" pitchFamily="18" charset="0"/>
              </a:rPr>
              <a:t>Amplitude (V)</a:t>
            </a:r>
            <a:endParaRPr lang="en-US" sz="1400" dirty="0"/>
          </a:p>
        </p:txBody>
      </p:sp>
      <p:sp>
        <p:nvSpPr>
          <p:cNvPr id="81" name="مستطيل 8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15-27</a:t>
            </a:r>
            <a:endParaRPr lang="en-US" sz="1400" dirty="0"/>
          </a:p>
        </p:txBody>
      </p:sp>
      <p:sp>
        <p:nvSpPr>
          <p:cNvPr id="66" name="مستطيل 65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مستطيل 8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15-27</a:t>
            </a:r>
            <a:endParaRPr lang="en-US" sz="1400" dirty="0"/>
          </a:p>
        </p:txBody>
      </p:sp>
      <p:sp>
        <p:nvSpPr>
          <p:cNvPr id="82" name="مستطيل 81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5" name="سهم إلى اليمين 84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6" name="مستطيل 85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مستطيل 86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مستطيل 88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مستطيل 89"/>
          <p:cNvSpPr/>
          <p:nvPr/>
        </p:nvSpPr>
        <p:spPr>
          <a:xfrm>
            <a:off x="4724400" y="5112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93" name="مستطيل 92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94" name="مستطيل 93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6" name="مستطيل 95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83" name="سهم إلى اليمين 82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1" name="مستطيل 90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1" name="مستطيل مستدير الزوايا 70"/>
          <p:cNvSpPr/>
          <p:nvPr/>
        </p:nvSpPr>
        <p:spPr>
          <a:xfrm>
            <a:off x="228600" y="2590800"/>
            <a:ext cx="8763000" cy="3429000"/>
          </a:xfrm>
          <a:prstGeom prst="roundRect">
            <a:avLst>
              <a:gd name="adj" fmla="val 4809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4" name="سهم إلى اليمين 83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2" name="مستطيل 91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8" name="مستطيل 87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مستطيل 94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4" name="مستطيل 53"/>
          <p:cNvSpPr/>
          <p:nvPr/>
        </p:nvSpPr>
        <p:spPr>
          <a:xfrm>
            <a:off x="1066800" y="3276600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 Beam position.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0" name="مستطيل 59"/>
          <p:cNvSpPr/>
          <p:nvPr/>
        </p:nvSpPr>
        <p:spPr>
          <a:xfrm>
            <a:off x="1066800" y="4262735"/>
            <a:ext cx="746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 Beam Frequency (chosen RF harmonics) &amp; velocity.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1066800" y="5257800"/>
            <a:ext cx="601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 BPM map</a:t>
            </a:r>
          </a:p>
        </p:txBody>
      </p:sp>
      <p:sp>
        <p:nvSpPr>
          <p:cNvPr id="21" name="مستطيل 20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17-27</a:t>
            </a:r>
            <a:endParaRPr lang="en-US" sz="1400" dirty="0"/>
          </a:p>
        </p:txBody>
      </p:sp>
      <p:sp>
        <p:nvSpPr>
          <p:cNvPr id="25" name="مستطيل 24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3" name="Group 5824"/>
          <p:cNvGrpSpPr>
            <a:grpSpLocks/>
          </p:cNvGrpSpPr>
          <p:nvPr/>
        </p:nvGrpSpPr>
        <p:grpSpPr bwMode="auto">
          <a:xfrm>
            <a:off x="5943600" y="2106003"/>
            <a:ext cx="2596848" cy="1475397"/>
            <a:chOff x="261" y="442"/>
            <a:chExt cx="2596" cy="1557"/>
          </a:xfrm>
        </p:grpSpPr>
        <p:grpSp>
          <p:nvGrpSpPr>
            <p:cNvPr id="4" name="Group 5825"/>
            <p:cNvGrpSpPr>
              <a:grpSpLocks/>
            </p:cNvGrpSpPr>
            <p:nvPr/>
          </p:nvGrpSpPr>
          <p:grpSpPr bwMode="auto">
            <a:xfrm>
              <a:off x="686" y="603"/>
              <a:ext cx="812" cy="1396"/>
              <a:chOff x="2048" y="1604"/>
              <a:chExt cx="812" cy="1396"/>
            </a:xfrm>
          </p:grpSpPr>
          <p:sp>
            <p:nvSpPr>
              <p:cNvPr id="53" name="Line 5826"/>
              <p:cNvSpPr>
                <a:spLocks noChangeShapeType="1"/>
              </p:cNvSpPr>
              <p:nvPr/>
            </p:nvSpPr>
            <p:spPr bwMode="auto">
              <a:xfrm>
                <a:off x="2453" y="1604"/>
                <a:ext cx="0" cy="408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9" name="Group 5827"/>
              <p:cNvGrpSpPr>
                <a:grpSpLocks/>
              </p:cNvGrpSpPr>
              <p:nvPr/>
            </p:nvGrpSpPr>
            <p:grpSpPr bwMode="auto">
              <a:xfrm>
                <a:off x="2048" y="2031"/>
                <a:ext cx="812" cy="542"/>
                <a:chOff x="2048" y="2031"/>
                <a:chExt cx="812" cy="542"/>
              </a:xfrm>
            </p:grpSpPr>
            <p:sp>
              <p:nvSpPr>
                <p:cNvPr id="56" name="Line 5828"/>
                <p:cNvSpPr>
                  <a:spLocks noChangeShapeType="1"/>
                </p:cNvSpPr>
                <p:nvPr/>
              </p:nvSpPr>
              <p:spPr bwMode="auto">
                <a:xfrm>
                  <a:off x="2064" y="2031"/>
                  <a:ext cx="796" cy="0"/>
                </a:xfrm>
                <a:prstGeom prst="line">
                  <a:avLst/>
                </a:prstGeom>
                <a:noFill/>
                <a:ln w="57150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" name="Line 5829"/>
                <p:cNvSpPr>
                  <a:spLocks noChangeShapeType="1"/>
                </p:cNvSpPr>
                <p:nvPr/>
              </p:nvSpPr>
              <p:spPr bwMode="auto">
                <a:xfrm rot="10800000">
                  <a:off x="2048" y="2573"/>
                  <a:ext cx="796" cy="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55" name="Line 5830"/>
              <p:cNvSpPr>
                <a:spLocks noChangeShapeType="1"/>
              </p:cNvSpPr>
              <p:nvPr/>
            </p:nvSpPr>
            <p:spPr bwMode="auto">
              <a:xfrm rot="10800000">
                <a:off x="2456" y="2592"/>
                <a:ext cx="0" cy="40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pic>
          <p:nvPicPr>
            <p:cNvPr id="31" name="Picture 583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V="1">
              <a:off x="710" y="1038"/>
              <a:ext cx="779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Line 5832"/>
            <p:cNvSpPr>
              <a:spLocks noChangeShapeType="1"/>
            </p:cNvSpPr>
            <p:nvPr/>
          </p:nvSpPr>
          <p:spPr bwMode="auto">
            <a:xfrm flipV="1">
              <a:off x="2084" y="1316"/>
              <a:ext cx="0" cy="324"/>
            </a:xfrm>
            <a:prstGeom prst="line">
              <a:avLst/>
            </a:prstGeom>
            <a:noFill/>
            <a:ln w="19050">
              <a:solidFill>
                <a:srgbClr val="336D6A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5" name="Line 5833"/>
            <p:cNvSpPr>
              <a:spLocks noChangeShapeType="1"/>
            </p:cNvSpPr>
            <p:nvPr/>
          </p:nvSpPr>
          <p:spPr bwMode="auto">
            <a:xfrm>
              <a:off x="2084" y="983"/>
              <a:ext cx="0" cy="246"/>
            </a:xfrm>
            <a:prstGeom prst="line">
              <a:avLst/>
            </a:prstGeom>
            <a:noFill/>
            <a:ln w="19050">
              <a:solidFill>
                <a:srgbClr val="336D6A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6" name="Text Box 5834"/>
            <p:cNvSpPr txBox="1">
              <a:spLocks noChangeArrowheads="1"/>
            </p:cNvSpPr>
            <p:nvPr/>
          </p:nvSpPr>
          <p:spPr bwMode="auto">
            <a:xfrm rot="10832372" flipV="1">
              <a:off x="1862" y="1556"/>
              <a:ext cx="995" cy="35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l-GR" sz="1600" b="1" dirty="0">
                  <a:solidFill>
                    <a:srgbClr val="336D6A"/>
                  </a:solidFill>
                  <a:cs typeface="Arial" pitchFamily="34" charset="0"/>
                </a:rPr>
                <a:t>Δ</a:t>
              </a:r>
              <a:r>
                <a:rPr lang="en-US" sz="1600" b="1" dirty="0">
                  <a:solidFill>
                    <a:srgbClr val="336D6A"/>
                  </a:solidFill>
                </a:rPr>
                <a:t>x=8mm</a:t>
              </a:r>
              <a:endParaRPr lang="de-DE" sz="1600" b="1" dirty="0">
                <a:solidFill>
                  <a:srgbClr val="336D6A"/>
                </a:solidFill>
              </a:endParaRPr>
            </a:p>
          </p:txBody>
        </p:sp>
        <p:grpSp>
          <p:nvGrpSpPr>
            <p:cNvPr id="10" name="Group 5835"/>
            <p:cNvGrpSpPr>
              <a:grpSpLocks/>
            </p:cNvGrpSpPr>
            <p:nvPr/>
          </p:nvGrpSpPr>
          <p:grpSpPr bwMode="auto">
            <a:xfrm>
              <a:off x="367" y="651"/>
              <a:ext cx="1456" cy="1296"/>
              <a:chOff x="1268" y="2156"/>
              <a:chExt cx="1456" cy="1296"/>
            </a:xfrm>
          </p:grpSpPr>
          <p:sp>
            <p:nvSpPr>
              <p:cNvPr id="49" name="Freeform 5836"/>
              <p:cNvSpPr>
                <a:spLocks/>
              </p:cNvSpPr>
              <p:nvPr/>
            </p:nvSpPr>
            <p:spPr bwMode="auto">
              <a:xfrm>
                <a:off x="1268" y="2156"/>
                <a:ext cx="588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588" y="184"/>
                  </a:cxn>
                  <a:cxn ang="0">
                    <a:pos x="588" y="0"/>
                  </a:cxn>
                </a:cxnLst>
                <a:rect l="0" t="0" r="r" b="b"/>
                <a:pathLst>
                  <a:path w="588" h="184">
                    <a:moveTo>
                      <a:pt x="0" y="184"/>
                    </a:moveTo>
                    <a:lnTo>
                      <a:pt x="588" y="184"/>
                    </a:lnTo>
                    <a:lnTo>
                      <a:pt x="588" y="0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0" name="Freeform 5837"/>
              <p:cNvSpPr>
                <a:spLocks/>
              </p:cNvSpPr>
              <p:nvPr/>
            </p:nvSpPr>
            <p:spPr bwMode="auto">
              <a:xfrm flipV="1">
                <a:off x="1268" y="3268"/>
                <a:ext cx="588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588" y="184"/>
                  </a:cxn>
                  <a:cxn ang="0">
                    <a:pos x="588" y="0"/>
                  </a:cxn>
                </a:cxnLst>
                <a:rect l="0" t="0" r="r" b="b"/>
                <a:pathLst>
                  <a:path w="588" h="184">
                    <a:moveTo>
                      <a:pt x="0" y="184"/>
                    </a:moveTo>
                    <a:lnTo>
                      <a:pt x="588" y="184"/>
                    </a:lnTo>
                    <a:lnTo>
                      <a:pt x="588" y="0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1" name="Freeform 5838"/>
              <p:cNvSpPr>
                <a:spLocks/>
              </p:cNvSpPr>
              <p:nvPr/>
            </p:nvSpPr>
            <p:spPr bwMode="auto">
              <a:xfrm flipH="1">
                <a:off x="2136" y="2156"/>
                <a:ext cx="588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588" y="184"/>
                  </a:cxn>
                  <a:cxn ang="0">
                    <a:pos x="588" y="0"/>
                  </a:cxn>
                </a:cxnLst>
                <a:rect l="0" t="0" r="r" b="b"/>
                <a:pathLst>
                  <a:path w="588" h="184">
                    <a:moveTo>
                      <a:pt x="0" y="184"/>
                    </a:moveTo>
                    <a:lnTo>
                      <a:pt x="588" y="184"/>
                    </a:lnTo>
                    <a:lnTo>
                      <a:pt x="588" y="0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2" name="Freeform 5839"/>
              <p:cNvSpPr>
                <a:spLocks/>
              </p:cNvSpPr>
              <p:nvPr/>
            </p:nvSpPr>
            <p:spPr bwMode="auto">
              <a:xfrm flipH="1" flipV="1">
                <a:off x="2136" y="3268"/>
                <a:ext cx="588" cy="184"/>
              </a:xfrm>
              <a:custGeom>
                <a:avLst/>
                <a:gdLst/>
                <a:ahLst/>
                <a:cxnLst>
                  <a:cxn ang="0">
                    <a:pos x="0" y="184"/>
                  </a:cxn>
                  <a:cxn ang="0">
                    <a:pos x="588" y="184"/>
                  </a:cxn>
                  <a:cxn ang="0">
                    <a:pos x="588" y="0"/>
                  </a:cxn>
                </a:cxnLst>
                <a:rect l="0" t="0" r="r" b="b"/>
                <a:pathLst>
                  <a:path w="588" h="184">
                    <a:moveTo>
                      <a:pt x="0" y="184"/>
                    </a:moveTo>
                    <a:lnTo>
                      <a:pt x="588" y="184"/>
                    </a:lnTo>
                    <a:lnTo>
                      <a:pt x="588" y="0"/>
                    </a:lnTo>
                  </a:path>
                </a:pathLst>
              </a:custGeom>
              <a:noFill/>
              <a:ln w="38100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38" name="Line 5840"/>
            <p:cNvSpPr>
              <a:spLocks noChangeShapeType="1"/>
            </p:cNvSpPr>
            <p:nvPr/>
          </p:nvSpPr>
          <p:spPr bwMode="auto">
            <a:xfrm>
              <a:off x="311" y="1307"/>
              <a:ext cx="204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9" name="Text Box 5841"/>
            <p:cNvSpPr txBox="1">
              <a:spLocks noChangeArrowheads="1"/>
            </p:cNvSpPr>
            <p:nvPr/>
          </p:nvSpPr>
          <p:spPr bwMode="auto">
            <a:xfrm flipV="1">
              <a:off x="2165" y="1130"/>
              <a:ext cx="506" cy="35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 dirty="0"/>
                <a:t>z</a:t>
              </a:r>
              <a:endParaRPr lang="de-DE" sz="1600" b="1" dirty="0"/>
            </a:p>
          </p:txBody>
        </p:sp>
        <p:sp>
          <p:nvSpPr>
            <p:cNvPr id="40" name="Line 5842"/>
            <p:cNvSpPr>
              <a:spLocks noChangeShapeType="1"/>
            </p:cNvSpPr>
            <p:nvPr/>
          </p:nvSpPr>
          <p:spPr bwMode="auto">
            <a:xfrm>
              <a:off x="1939" y="1233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1" name="Text Box 5843"/>
            <p:cNvSpPr txBox="1">
              <a:spLocks noChangeArrowheads="1"/>
            </p:cNvSpPr>
            <p:nvPr/>
          </p:nvSpPr>
          <p:spPr bwMode="auto">
            <a:xfrm>
              <a:off x="1873" y="442"/>
              <a:ext cx="978" cy="3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1" i="1" dirty="0">
                  <a:latin typeface="Tahoma" pitchFamily="34" charset="0"/>
                </a:rPr>
                <a:t>β</a:t>
              </a:r>
              <a:r>
                <a:rPr lang="en-US" sz="1600" b="1" dirty="0">
                  <a:latin typeface="Tahoma" pitchFamily="34" charset="0"/>
                </a:rPr>
                <a:t>=0.1</a:t>
              </a:r>
              <a:endParaRPr lang="el-GR" sz="1600" b="1" dirty="0">
                <a:latin typeface="Tahoma" pitchFamily="34" charset="0"/>
              </a:endParaRPr>
            </a:p>
          </p:txBody>
        </p:sp>
        <p:grpSp>
          <p:nvGrpSpPr>
            <p:cNvPr id="13" name="Group 5844"/>
            <p:cNvGrpSpPr>
              <a:grpSpLocks/>
            </p:cNvGrpSpPr>
            <p:nvPr/>
          </p:nvGrpSpPr>
          <p:grpSpPr bwMode="auto">
            <a:xfrm>
              <a:off x="261" y="1181"/>
              <a:ext cx="1671" cy="84"/>
              <a:chOff x="261" y="1181"/>
              <a:chExt cx="1671" cy="84"/>
            </a:xfrm>
          </p:grpSpPr>
          <p:sp>
            <p:nvSpPr>
              <p:cNvPr id="46" name="Oval 5845"/>
              <p:cNvSpPr>
                <a:spLocks noChangeArrowheads="1"/>
              </p:cNvSpPr>
              <p:nvPr/>
            </p:nvSpPr>
            <p:spPr bwMode="auto">
              <a:xfrm>
                <a:off x="1710" y="1193"/>
                <a:ext cx="222" cy="7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Oval 5846"/>
              <p:cNvSpPr>
                <a:spLocks noChangeArrowheads="1"/>
              </p:cNvSpPr>
              <p:nvPr/>
            </p:nvSpPr>
            <p:spPr bwMode="auto">
              <a:xfrm>
                <a:off x="983" y="1193"/>
                <a:ext cx="222" cy="7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Oval 5847"/>
              <p:cNvSpPr>
                <a:spLocks noChangeArrowheads="1"/>
              </p:cNvSpPr>
              <p:nvPr/>
            </p:nvSpPr>
            <p:spPr bwMode="auto">
              <a:xfrm>
                <a:off x="261" y="1181"/>
                <a:ext cx="222" cy="72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58" name="Picture 58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037070" y="3199652"/>
            <a:ext cx="2619782" cy="3840478"/>
          </a:xfrm>
          <a:prstGeom prst="rect">
            <a:avLst/>
          </a:prstGeom>
          <a:noFill/>
          <a:ln algn="ctr">
            <a:miter lim="800000"/>
            <a:headEnd/>
            <a:tailEnd/>
          </a:ln>
        </p:spPr>
      </p:pic>
      <p:pic>
        <p:nvPicPr>
          <p:cNvPr id="59" name="Picture 58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486334" y="3124266"/>
            <a:ext cx="2667132" cy="3886200"/>
          </a:xfrm>
          <a:prstGeom prst="rect">
            <a:avLst/>
          </a:prstGeom>
          <a:noFill/>
          <a:ln w="38100">
            <a:miter lim="800000"/>
            <a:headEnd/>
            <a:tailEnd/>
          </a:ln>
        </p:spPr>
      </p:pic>
      <p:sp>
        <p:nvSpPr>
          <p:cNvPr id="45" name="مستطيل 44"/>
          <p:cNvSpPr/>
          <p:nvPr/>
        </p:nvSpPr>
        <p:spPr>
          <a:xfrm>
            <a:off x="533400" y="28194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Bold Italic Art" pitchFamily="2" charset="-78"/>
              </a:rPr>
              <a:t>Result (1):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signal shape and its frequency spectrum depends on beam position.</a:t>
            </a: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4" name="مستطيل 53"/>
          <p:cNvSpPr/>
          <p:nvPr/>
        </p:nvSpPr>
        <p:spPr>
          <a:xfrm>
            <a:off x="76200" y="20574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v"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  Beam position.</a:t>
            </a:r>
          </a:p>
        </p:txBody>
      </p:sp>
      <p:sp>
        <p:nvSpPr>
          <p:cNvPr id="60" name="مستطيل 59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18-27</a:t>
            </a:r>
            <a:endParaRPr lang="en-US" sz="1400" dirty="0"/>
          </a:p>
        </p:txBody>
      </p:sp>
      <p:sp>
        <p:nvSpPr>
          <p:cNvPr id="64" name="مستطيل 63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3" name="مستطيل 62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pic>
        <p:nvPicPr>
          <p:cNvPr id="54" name="Picture 91" descr="sens_beta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3400" y="2438400"/>
            <a:ext cx="3837261" cy="3200400"/>
          </a:xfrm>
          <a:prstGeom prst="rect">
            <a:avLst/>
          </a:prstGeom>
          <a:noFill/>
          <a:ln/>
        </p:spPr>
      </p:pic>
      <p:pic>
        <p:nvPicPr>
          <p:cNvPr id="63" name="Picture 95" descr="sens_beta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48200" y="2438400"/>
            <a:ext cx="3837260" cy="3200400"/>
          </a:xfrm>
          <a:prstGeom prst="rect">
            <a:avLst/>
          </a:prstGeom>
          <a:noFill/>
          <a:ln/>
        </p:spPr>
      </p:pic>
      <p:sp>
        <p:nvSpPr>
          <p:cNvPr id="29" name="مستطيل 28"/>
          <p:cNvSpPr/>
          <p:nvPr/>
        </p:nvSpPr>
        <p:spPr>
          <a:xfrm>
            <a:off x="76200" y="2057400"/>
            <a:ext cx="403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   Beam frequency &amp; velocity.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19-27</a:t>
            </a:r>
            <a:endParaRPr lang="en-US" sz="1400" dirty="0"/>
          </a:p>
        </p:txBody>
      </p:sp>
      <p:sp>
        <p:nvSpPr>
          <p:cNvPr id="21" name="مستطيل 20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مستدير الزوايا 17"/>
          <p:cNvSpPr/>
          <p:nvPr/>
        </p:nvSpPr>
        <p:spPr>
          <a:xfrm>
            <a:off x="609600" y="3048000"/>
            <a:ext cx="7848600" cy="3200400"/>
          </a:xfrm>
          <a:prstGeom prst="roundRect">
            <a:avLst>
              <a:gd name="adj" fmla="val 4809"/>
            </a:avLst>
          </a:prstGeom>
          <a:solidFill>
            <a:srgbClr val="0070C0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304800" y="1715869"/>
            <a:ext cx="73152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Purpose :</a:t>
            </a:r>
            <a:endParaRPr lang="en-US" sz="36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2" cstate="print">
            <a:lum bright="13000"/>
          </a:blip>
          <a:srcRect/>
          <a:stretch>
            <a:fillRect/>
          </a:stretch>
        </p:blipFill>
        <p:spPr bwMode="auto">
          <a:xfrm>
            <a:off x="762000" y="3139440"/>
            <a:ext cx="3754948" cy="2926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5" cstate="print"/>
          <a:srcRect l="18125" t="8000" r="10625" b="14000"/>
          <a:stretch>
            <a:fillRect/>
          </a:stretch>
        </p:blipFill>
        <p:spPr bwMode="auto">
          <a:xfrm>
            <a:off x="5105400" y="3703320"/>
            <a:ext cx="2743200" cy="1876926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</p:spPr>
      </p:pic>
      <p:sp>
        <p:nvSpPr>
          <p:cNvPr id="28" name="مستطيل 27"/>
          <p:cNvSpPr/>
          <p:nvPr/>
        </p:nvSpPr>
        <p:spPr>
          <a:xfrm>
            <a:off x="685800" y="3200400"/>
            <a:ext cx="179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Proton - LINAC</a:t>
            </a:r>
            <a:endParaRPr lang="en-US" dirty="0"/>
          </a:p>
        </p:txBody>
      </p:sp>
      <p:sp>
        <p:nvSpPr>
          <p:cNvPr id="29" name="مستطيل 28"/>
          <p:cNvSpPr/>
          <p:nvPr/>
        </p:nvSpPr>
        <p:spPr>
          <a:xfrm>
            <a:off x="5825634" y="5410200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BPM</a:t>
            </a: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Beam Position Monitor</a:t>
            </a:r>
            <a:endParaRPr lang="en-US" dirty="0"/>
          </a:p>
        </p:txBody>
      </p:sp>
      <p:sp>
        <p:nvSpPr>
          <p:cNvPr id="19" name="مستطيل 18"/>
          <p:cNvSpPr/>
          <p:nvPr/>
        </p:nvSpPr>
        <p:spPr>
          <a:xfrm>
            <a:off x="5181600" y="3703320"/>
            <a:ext cx="1066800" cy="1981200"/>
          </a:xfrm>
          <a:prstGeom prst="rect">
            <a:avLst/>
          </a:prstGeom>
          <a:solidFill>
            <a:srgbClr val="0000CC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 19"/>
          <p:cNvSpPr/>
          <p:nvPr/>
        </p:nvSpPr>
        <p:spPr>
          <a:xfrm flipH="1">
            <a:off x="2209800" y="4008120"/>
            <a:ext cx="762000" cy="1371600"/>
          </a:xfrm>
          <a:prstGeom prst="rect">
            <a:avLst/>
          </a:prstGeom>
          <a:solidFill>
            <a:srgbClr val="0000CC">
              <a:alpha val="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سهم إلى اليمين 30"/>
          <p:cNvSpPr/>
          <p:nvPr/>
        </p:nvSpPr>
        <p:spPr>
          <a:xfrm rot="10800000">
            <a:off x="3200400" y="4617720"/>
            <a:ext cx="1828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/>
          <p:cNvSpPr/>
          <p:nvPr/>
        </p:nvSpPr>
        <p:spPr>
          <a:xfrm>
            <a:off x="1444772" y="2438400"/>
            <a:ext cx="6727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Beam Position Monitor (BPM) along the Proton-LINAC for FAIR </a:t>
            </a:r>
            <a:endParaRPr lang="en-US" b="1" dirty="0">
              <a:solidFill>
                <a:srgbClr val="0000CC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2-27</a:t>
            </a:r>
            <a:endParaRPr lang="en-US" sz="1400" dirty="0"/>
          </a:p>
        </p:txBody>
      </p:sp>
      <p:sp>
        <p:nvSpPr>
          <p:cNvPr id="25" name="مستطيل 24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76200" y="2057400"/>
            <a:ext cx="4038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   BPM map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19-27</a:t>
            </a:r>
            <a:endParaRPr lang="en-US" sz="1400" dirty="0"/>
          </a:p>
        </p:txBody>
      </p:sp>
      <p:pic>
        <p:nvPicPr>
          <p:cNvPr id="21" name="Picture 9" descr="lin_map_beta01_only3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438400" y="2209802"/>
            <a:ext cx="4267200" cy="4267198"/>
          </a:xfrm>
          <a:prstGeom prst="rect">
            <a:avLst/>
          </a:prstGeom>
          <a:noFill/>
          <a:ln/>
        </p:spPr>
      </p:pic>
      <p:sp>
        <p:nvSpPr>
          <p:cNvPr id="22" name="مستطيل 21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pic>
        <p:nvPicPr>
          <p:cNvPr id="24" name="Picture 10" descr="lin_map_beta03_only3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62000" y="4038600"/>
            <a:ext cx="2286000" cy="2286000"/>
          </a:xfrm>
          <a:prstGeom prst="rect">
            <a:avLst/>
          </a:prstGeom>
          <a:noFill/>
          <a:ln/>
        </p:spPr>
      </p:pic>
      <p:pic>
        <p:nvPicPr>
          <p:cNvPr id="28" name="Picture 40" descr="lin_map_beta03_only6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352800" y="4038600"/>
            <a:ext cx="2286000" cy="2286000"/>
          </a:xfrm>
          <a:prstGeom prst="rect">
            <a:avLst/>
          </a:prstGeom>
          <a:noFill/>
          <a:ln/>
        </p:spPr>
      </p:pic>
      <p:pic>
        <p:nvPicPr>
          <p:cNvPr id="30" name="Picture 49" descr="lin_map_beta03_only9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096000" y="4038599"/>
            <a:ext cx="2286000" cy="2286000"/>
          </a:xfrm>
          <a:prstGeom prst="rect">
            <a:avLst/>
          </a:prstGeom>
          <a:noFill/>
          <a:ln/>
        </p:spPr>
      </p:pic>
      <p:pic>
        <p:nvPicPr>
          <p:cNvPr id="29" name="Picture 47" descr="lin_map_beta01_only9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096000" y="1828800"/>
            <a:ext cx="2286000" cy="2285999"/>
          </a:xfrm>
          <a:prstGeom prst="rect">
            <a:avLst/>
          </a:prstGeom>
          <a:noFill/>
          <a:ln/>
        </p:spPr>
      </p:pic>
      <p:pic>
        <p:nvPicPr>
          <p:cNvPr id="25" name="Picture 38" descr="lin_map_beta01_only6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3352800" y="1828801"/>
            <a:ext cx="2286000" cy="2285999"/>
          </a:xfrm>
          <a:prstGeom prst="rect">
            <a:avLst/>
          </a:prstGeom>
          <a:noFill/>
          <a:ln/>
        </p:spPr>
      </p:pic>
      <p:pic>
        <p:nvPicPr>
          <p:cNvPr id="23" name="Picture 9" descr="lin_map_beta01_only32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85800" y="1828801"/>
            <a:ext cx="2286000" cy="2285999"/>
          </a:xfrm>
          <a:prstGeom prst="rect">
            <a:avLst/>
          </a:prstGeom>
          <a:noFill/>
          <a:ln/>
        </p:spPr>
      </p:pic>
      <p:sp>
        <p:nvSpPr>
          <p:cNvPr id="32" name="مستطيل 31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20-27</a:t>
            </a:r>
            <a:endParaRPr lang="en-US" sz="1400" dirty="0"/>
          </a:p>
        </p:txBody>
      </p:sp>
      <p:sp>
        <p:nvSpPr>
          <p:cNvPr id="33" name="مستطيل 32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6331986" y="1447800"/>
            <a:ext cx="228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2-3 : BPM 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202276" y="2387025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Bold Italic Art" pitchFamily="2" charset="-78"/>
              </a:rPr>
              <a:t>Result (2):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position sensitivity depends on frequency (chosen RF harmonics) and beam velocity .</a:t>
            </a:r>
          </a:p>
        </p:txBody>
      </p:sp>
      <p:sp>
        <p:nvSpPr>
          <p:cNvPr id="34" name="مستطيل 33"/>
          <p:cNvSpPr/>
          <p:nvPr/>
        </p:nvSpPr>
        <p:spPr>
          <a:xfrm>
            <a:off x="202276" y="3316069"/>
            <a:ext cx="68081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Times New Roman" pitchFamily="18" charset="0"/>
                <a:cs typeface="Bold Italic Art" pitchFamily="2" charset="-78"/>
              </a:rPr>
              <a:t>Result (3): 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sensitivity map 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                                   strong dependence for β ≤ 0.1</a:t>
            </a:r>
          </a:p>
          <a:p>
            <a:pPr lvl="0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                                   weak dependence for β ≥ 0.3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sensitivity maps has to be prepared for each velocity (β ) and demand harmonics.</a:t>
            </a:r>
          </a:p>
        </p:txBody>
      </p:sp>
      <p:pic>
        <p:nvPicPr>
          <p:cNvPr id="35" name="Picture 5822" descr="lin_map_beta01"/>
          <p:cNvPicPr>
            <a:picLocks noChangeAspect="1" noChangeArrowheads="1"/>
          </p:cNvPicPr>
          <p:nvPr/>
        </p:nvPicPr>
        <p:blipFill>
          <a:blip r:embed="rId4" cstate="print">
            <a:lum bright="-18000" contrast="42000"/>
          </a:blip>
          <a:srcRect/>
          <a:stretch>
            <a:fillRect/>
          </a:stretch>
        </p:blipFill>
        <p:spPr bwMode="auto">
          <a:xfrm>
            <a:off x="6724432" y="2087880"/>
            <a:ext cx="2114768" cy="2103120"/>
          </a:xfrm>
          <a:prstGeom prst="rect">
            <a:avLst/>
          </a:prstGeom>
          <a:noFill/>
        </p:spPr>
      </p:pic>
      <p:pic>
        <p:nvPicPr>
          <p:cNvPr id="36" name="Picture 5823" descr="lin_map_beta03"/>
          <p:cNvPicPr>
            <a:picLocks noChangeAspect="1" noChangeArrowheads="1"/>
          </p:cNvPicPr>
          <p:nvPr/>
        </p:nvPicPr>
        <p:blipFill>
          <a:blip r:embed="rId5" cstate="print">
            <a:lum bright="-24000" contrast="48000"/>
          </a:blip>
          <a:srcRect/>
          <a:stretch>
            <a:fillRect/>
          </a:stretch>
        </p:blipFill>
        <p:spPr bwMode="auto">
          <a:xfrm>
            <a:off x="6705600" y="4221480"/>
            <a:ext cx="2284938" cy="2103120"/>
          </a:xfrm>
          <a:prstGeom prst="rect">
            <a:avLst/>
          </a:prstGeom>
          <a:noFill/>
        </p:spPr>
      </p:pic>
      <p:sp>
        <p:nvSpPr>
          <p:cNvPr id="37" name="مستطيل 36"/>
          <p:cNvSpPr/>
          <p:nvPr/>
        </p:nvSpPr>
        <p:spPr>
          <a:xfrm>
            <a:off x="533400" y="5105400"/>
            <a:ext cx="563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BPMs usable only for limited beam displacement: </a:t>
            </a:r>
          </a:p>
          <a:p>
            <a:pPr lvl="0"/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(e.g. for β = 0.1 and 3 rd rf harmonics ±5 mm only  i.e. ~30 % of aperture!)</a:t>
            </a:r>
          </a:p>
        </p:txBody>
      </p:sp>
      <p:sp>
        <p:nvSpPr>
          <p:cNvPr id="39" name="مستطيل 38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21-27</a:t>
            </a:r>
            <a:endParaRPr lang="en-US" sz="1400" dirty="0"/>
          </a:p>
        </p:txBody>
      </p:sp>
      <p:sp>
        <p:nvSpPr>
          <p:cNvPr id="23" name="مستطيل 22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مستطيل 8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15-27</a:t>
            </a:r>
            <a:endParaRPr lang="en-US" sz="1400" dirty="0"/>
          </a:p>
        </p:txBody>
      </p:sp>
      <p:sp>
        <p:nvSpPr>
          <p:cNvPr id="82" name="مستطيل 81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4" name="سهم إلى اليمين 83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6" name="مستطيل 85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مستطيل 86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مستطيل 88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مستطيل 89"/>
          <p:cNvSpPr/>
          <p:nvPr/>
        </p:nvSpPr>
        <p:spPr>
          <a:xfrm>
            <a:off x="4724400" y="5112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92" name="مستطيل 91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4" name="مستطيل 93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6" name="مستطيل 95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83" name="سهم إلى اليمين 82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1" name="مستطيل 90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1" name="مستطيل مستدير الزوايا 70"/>
          <p:cNvSpPr/>
          <p:nvPr/>
        </p:nvSpPr>
        <p:spPr>
          <a:xfrm>
            <a:off x="228600" y="2590800"/>
            <a:ext cx="8763000" cy="3429000"/>
          </a:xfrm>
          <a:prstGeom prst="roundRect">
            <a:avLst>
              <a:gd name="adj" fmla="val 4809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5" name="سهم إلى اليمين 84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3" name="مستطيل 92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88" name="مستطيل 87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مستطيل 94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pic>
        <p:nvPicPr>
          <p:cNvPr id="39" name="Picture 3" descr="E:\Cem3D\Study\GSI\Ez_Scale2e7_Cu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216" y="2705473"/>
            <a:ext cx="8640000" cy="3242088"/>
          </a:xfrm>
          <a:prstGeom prst="rect">
            <a:avLst/>
          </a:prstGeom>
          <a:noFill/>
        </p:spPr>
      </p:pic>
      <p:sp>
        <p:nvSpPr>
          <p:cNvPr id="40" name="Textfeld 8"/>
          <p:cNvSpPr txBox="1"/>
          <p:nvPr/>
        </p:nvSpPr>
        <p:spPr>
          <a:xfrm>
            <a:off x="363232" y="2633464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/>
              <a:t>E</a:t>
            </a:r>
            <a:r>
              <a:rPr lang="de-DE" b="1" baseline="-25000" dirty="0" err="1" smtClean="0"/>
              <a:t>z</a:t>
            </a:r>
            <a:endParaRPr lang="de-DE" b="1" baseline="-25000" dirty="0"/>
          </a:p>
        </p:txBody>
      </p:sp>
      <p:pic>
        <p:nvPicPr>
          <p:cNvPr id="41" name="Picture 2" descr="E:\Cem3D\Study\GSI\Label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5858" y="2057400"/>
            <a:ext cx="2530416" cy="508116"/>
          </a:xfrm>
          <a:prstGeom prst="rect">
            <a:avLst/>
          </a:prstGeom>
          <a:noFill/>
        </p:spPr>
      </p:pic>
      <p:pic>
        <p:nvPicPr>
          <p:cNvPr id="46" name="Grafik 19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4114800" y="2362200"/>
            <a:ext cx="1777589" cy="192633"/>
          </a:xfrm>
          <a:prstGeom prst="rect">
            <a:avLst/>
          </a:prstGeom>
        </p:spPr>
      </p:pic>
      <p:cxnSp>
        <p:nvCxnSpPr>
          <p:cNvPr id="48" name="Gerade Verbindung mit Pfeil 8"/>
          <p:cNvCxnSpPr/>
          <p:nvPr/>
        </p:nvCxnSpPr>
        <p:spPr>
          <a:xfrm flipV="1">
            <a:off x="319336" y="5943600"/>
            <a:ext cx="8748464" cy="568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9"/>
          <p:cNvSpPr txBox="1"/>
          <p:nvPr/>
        </p:nvSpPr>
        <p:spPr>
          <a:xfrm>
            <a:off x="8528248" y="594928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</a:t>
            </a:r>
            <a:endParaRPr lang="de-DE" b="1" dirty="0"/>
          </a:p>
        </p:txBody>
      </p:sp>
      <p:cxnSp>
        <p:nvCxnSpPr>
          <p:cNvPr id="50" name="Gerade Verbindung 15"/>
          <p:cNvCxnSpPr/>
          <p:nvPr/>
        </p:nvCxnSpPr>
        <p:spPr>
          <a:xfrm rot="18900000" flipV="1">
            <a:off x="2607915" y="2798792"/>
            <a:ext cx="4320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16"/>
          <p:cNvSpPr txBox="1"/>
          <p:nvPr/>
        </p:nvSpPr>
        <p:spPr>
          <a:xfrm>
            <a:off x="2971800" y="2286000"/>
            <a:ext cx="744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cavity</a:t>
            </a:r>
            <a:endParaRPr lang="en-US" b="1" dirty="0"/>
          </a:p>
        </p:txBody>
      </p:sp>
      <p:sp>
        <p:nvSpPr>
          <p:cNvPr id="52" name="Textfeld 17"/>
          <p:cNvSpPr txBox="1"/>
          <p:nvPr/>
        </p:nvSpPr>
        <p:spPr>
          <a:xfrm>
            <a:off x="0" y="500388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beam tube</a:t>
            </a:r>
            <a:endParaRPr lang="en-US" b="1" dirty="0"/>
          </a:p>
        </p:txBody>
      </p:sp>
      <p:cxnSp>
        <p:nvCxnSpPr>
          <p:cNvPr id="53" name="Gerade Verbindung 18"/>
          <p:cNvCxnSpPr/>
          <p:nvPr/>
        </p:nvCxnSpPr>
        <p:spPr>
          <a:xfrm rot="2700000">
            <a:off x="317729" y="5562247"/>
            <a:ext cx="4320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19"/>
          <p:cNvCxnSpPr/>
          <p:nvPr/>
        </p:nvCxnSpPr>
        <p:spPr>
          <a:xfrm>
            <a:off x="1143000" y="4953000"/>
            <a:ext cx="457905" cy="3656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20"/>
          <p:cNvSpPr txBox="1"/>
          <p:nvPr/>
        </p:nvSpPr>
        <p:spPr>
          <a:xfrm>
            <a:off x="457200" y="4653136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BPM</a:t>
            </a:r>
            <a:endParaRPr lang="en-US" b="1" dirty="0"/>
          </a:p>
        </p:txBody>
      </p:sp>
      <p:sp>
        <p:nvSpPr>
          <p:cNvPr id="56" name="Textfeld 21"/>
          <p:cNvSpPr txBox="1"/>
          <p:nvPr/>
        </p:nvSpPr>
        <p:spPr>
          <a:xfrm>
            <a:off x="3055640" y="6084004"/>
            <a:ext cx="134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refined area</a:t>
            </a:r>
            <a:endParaRPr lang="en-US" b="1" dirty="0"/>
          </a:p>
        </p:txBody>
      </p:sp>
      <p:cxnSp>
        <p:nvCxnSpPr>
          <p:cNvPr id="57" name="Gerade Verbindung 22"/>
          <p:cNvCxnSpPr/>
          <p:nvPr/>
        </p:nvCxnSpPr>
        <p:spPr>
          <a:xfrm rot="2700000">
            <a:off x="2725772" y="6012551"/>
            <a:ext cx="4320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8"/>
          <p:cNvSpPr txBox="1"/>
          <p:nvPr/>
        </p:nvSpPr>
        <p:spPr>
          <a:xfrm>
            <a:off x="2362200" y="4191000"/>
            <a:ext cx="1860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E</a:t>
            </a:r>
            <a:r>
              <a:rPr lang="de-DE" b="1" baseline="-25000" dirty="0" smtClean="0"/>
              <a:t>z, Peak</a:t>
            </a:r>
            <a:r>
              <a:rPr lang="de-DE" b="1" dirty="0" smtClean="0"/>
              <a:t> =21  MV/m</a:t>
            </a:r>
            <a:endParaRPr lang="de-DE" b="1" baseline="-25000" dirty="0"/>
          </a:p>
        </p:txBody>
      </p:sp>
      <p:sp>
        <p:nvSpPr>
          <p:cNvPr id="32" name="مستطيل 31"/>
          <p:cNvSpPr/>
          <p:nvPr/>
        </p:nvSpPr>
        <p:spPr>
          <a:xfrm>
            <a:off x="6354343" y="1447800"/>
            <a:ext cx="18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3-3 :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6629400" y="6015335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W. Ackermann TU Darmstadt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22-27</a:t>
            </a:r>
            <a:endParaRPr lang="en-US" sz="1400" dirty="0"/>
          </a:p>
        </p:txBody>
      </p:sp>
      <p:cxnSp>
        <p:nvCxnSpPr>
          <p:cNvPr id="37" name="رابط كسهم مستقيم 36"/>
          <p:cNvCxnSpPr/>
          <p:nvPr/>
        </p:nvCxnSpPr>
        <p:spPr>
          <a:xfrm>
            <a:off x="990600" y="5410200"/>
            <a:ext cx="0" cy="22860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/>
          <p:cNvCxnSpPr/>
          <p:nvPr/>
        </p:nvCxnSpPr>
        <p:spPr>
          <a:xfrm flipV="1">
            <a:off x="990600" y="5943600"/>
            <a:ext cx="0" cy="228600"/>
          </a:xfrm>
          <a:prstGeom prst="straightConnector1">
            <a:avLst/>
          </a:prstGeom>
          <a:ln w="22225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مربع نص 44"/>
          <p:cNvSpPr txBox="1"/>
          <p:nvPr/>
        </p:nvSpPr>
        <p:spPr>
          <a:xfrm>
            <a:off x="685800" y="5650468"/>
            <a:ext cx="707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15 mm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مستطيل 46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9" name="مستطيل 58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6354343" y="1447800"/>
            <a:ext cx="18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3-3 :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22-27</a:t>
            </a:r>
            <a:endParaRPr lang="en-US" sz="1400" dirty="0"/>
          </a:p>
        </p:txBody>
      </p:sp>
      <p:sp>
        <p:nvSpPr>
          <p:cNvPr id="47" name="مستطيل 46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9" name="مستطيل 58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4" cstate="print"/>
          <a:srcRect l="8750" t="28000" r="8750"/>
          <a:stretch>
            <a:fillRect/>
          </a:stretch>
        </p:blipFill>
        <p:spPr bwMode="auto">
          <a:xfrm>
            <a:off x="0" y="1870363"/>
            <a:ext cx="9144000" cy="49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6354343" y="1447800"/>
            <a:ext cx="18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3-3 :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22-27</a:t>
            </a:r>
            <a:endParaRPr lang="en-US" sz="1400" dirty="0"/>
          </a:p>
        </p:txBody>
      </p:sp>
      <p:sp>
        <p:nvSpPr>
          <p:cNvPr id="47" name="مستطيل 46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59" name="مستطيل 58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  <p:pic>
        <p:nvPicPr>
          <p:cNvPr id="304130" name="Picture 2"/>
          <p:cNvPicPr>
            <a:picLocks noChangeAspect="1" noChangeArrowheads="1"/>
          </p:cNvPicPr>
          <p:nvPr/>
        </p:nvPicPr>
        <p:blipFill>
          <a:blip r:embed="rId4" cstate="print"/>
          <a:srcRect l="8750" t="28000" r="8750"/>
          <a:stretch>
            <a:fillRect/>
          </a:stretch>
        </p:blipFill>
        <p:spPr bwMode="auto">
          <a:xfrm>
            <a:off x="0" y="1870364"/>
            <a:ext cx="9144000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/>
          <a:srcRect l="12308"/>
          <a:stretch>
            <a:fillRect/>
          </a:stretch>
        </p:blipFill>
        <p:spPr bwMode="auto">
          <a:xfrm>
            <a:off x="152400" y="2667000"/>
            <a:ext cx="8686800" cy="3282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6354343" y="1447800"/>
            <a:ext cx="18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3-3 :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cxnSp>
        <p:nvCxnSpPr>
          <p:cNvPr id="29" name="Gerade Verbindung mit Pfeil 8"/>
          <p:cNvCxnSpPr/>
          <p:nvPr/>
        </p:nvCxnSpPr>
        <p:spPr>
          <a:xfrm flipV="1">
            <a:off x="319336" y="5943600"/>
            <a:ext cx="8748464" cy="568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9"/>
          <p:cNvSpPr txBox="1"/>
          <p:nvPr/>
        </p:nvSpPr>
        <p:spPr>
          <a:xfrm>
            <a:off x="8528248" y="5949280"/>
            <a:ext cx="276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z</a:t>
            </a:r>
            <a:endParaRPr lang="de-DE" b="1" dirty="0"/>
          </a:p>
        </p:txBody>
      </p:sp>
      <p:cxnSp>
        <p:nvCxnSpPr>
          <p:cNvPr id="31" name="Gerade Verbindung 15"/>
          <p:cNvCxnSpPr>
            <a:endCxn id="32" idx="1"/>
          </p:cNvCxnSpPr>
          <p:nvPr/>
        </p:nvCxnSpPr>
        <p:spPr>
          <a:xfrm flipV="1">
            <a:off x="2594987" y="2394466"/>
            <a:ext cx="300613" cy="4808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16"/>
          <p:cNvSpPr txBox="1"/>
          <p:nvPr/>
        </p:nvSpPr>
        <p:spPr>
          <a:xfrm>
            <a:off x="2895600" y="2209800"/>
            <a:ext cx="7443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cavity</a:t>
            </a:r>
            <a:endParaRPr lang="en-US" b="1" dirty="0"/>
          </a:p>
        </p:txBody>
      </p:sp>
      <p:sp>
        <p:nvSpPr>
          <p:cNvPr id="33" name="Textfeld 17"/>
          <p:cNvSpPr txBox="1"/>
          <p:nvPr/>
        </p:nvSpPr>
        <p:spPr>
          <a:xfrm>
            <a:off x="0" y="5003884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beam tube</a:t>
            </a:r>
            <a:endParaRPr lang="en-US" b="1" dirty="0"/>
          </a:p>
        </p:txBody>
      </p:sp>
      <p:cxnSp>
        <p:nvCxnSpPr>
          <p:cNvPr id="34" name="Gerade Verbindung 18"/>
          <p:cNvCxnSpPr/>
          <p:nvPr/>
        </p:nvCxnSpPr>
        <p:spPr>
          <a:xfrm rot="2700000">
            <a:off x="317729" y="5562247"/>
            <a:ext cx="4320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19"/>
          <p:cNvCxnSpPr/>
          <p:nvPr/>
        </p:nvCxnSpPr>
        <p:spPr>
          <a:xfrm>
            <a:off x="1143000" y="4953000"/>
            <a:ext cx="457905" cy="36568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20"/>
          <p:cNvSpPr txBox="1"/>
          <p:nvPr/>
        </p:nvSpPr>
        <p:spPr>
          <a:xfrm>
            <a:off x="457200" y="4653136"/>
            <a:ext cx="6399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BPM</a:t>
            </a:r>
            <a:endParaRPr lang="en-US" b="1" dirty="0"/>
          </a:p>
        </p:txBody>
      </p:sp>
      <p:sp>
        <p:nvSpPr>
          <p:cNvPr id="37" name="Textfeld 21"/>
          <p:cNvSpPr txBox="1"/>
          <p:nvPr/>
        </p:nvSpPr>
        <p:spPr>
          <a:xfrm>
            <a:off x="3055640" y="6084004"/>
            <a:ext cx="134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refined area</a:t>
            </a:r>
            <a:endParaRPr lang="en-US" b="1" dirty="0"/>
          </a:p>
        </p:txBody>
      </p:sp>
      <p:cxnSp>
        <p:nvCxnSpPr>
          <p:cNvPr id="38" name="Gerade Verbindung 22"/>
          <p:cNvCxnSpPr/>
          <p:nvPr/>
        </p:nvCxnSpPr>
        <p:spPr>
          <a:xfrm rot="2700000">
            <a:off x="2725772" y="6012551"/>
            <a:ext cx="43204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مستطيل 44"/>
          <p:cNvSpPr/>
          <p:nvPr/>
        </p:nvSpPr>
        <p:spPr>
          <a:xfrm>
            <a:off x="7880631" y="2209800"/>
            <a:ext cx="653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stem</a:t>
            </a:r>
            <a:endParaRPr lang="de-DE" b="1" baseline="-25000" dirty="0"/>
          </a:p>
        </p:txBody>
      </p:sp>
      <p:cxnSp>
        <p:nvCxnSpPr>
          <p:cNvPr id="47" name="Gerade Verbindung 15"/>
          <p:cNvCxnSpPr/>
          <p:nvPr/>
        </p:nvCxnSpPr>
        <p:spPr>
          <a:xfrm flipV="1">
            <a:off x="7696200" y="2514600"/>
            <a:ext cx="300613" cy="4808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6629400" y="6015335"/>
            <a:ext cx="1752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W. Ackermann TU Darmstadt</a:t>
            </a:r>
          </a:p>
        </p:txBody>
      </p:sp>
      <p:sp>
        <p:nvSpPr>
          <p:cNvPr id="46" name="مستطيل 45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23-27</a:t>
            </a:r>
            <a:endParaRPr lang="en-US" sz="1400" dirty="0"/>
          </a:p>
        </p:txBody>
      </p:sp>
      <p:sp>
        <p:nvSpPr>
          <p:cNvPr id="48" name="مستطيل 47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9" name="مستطيل 48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/>
          <a:srcRect l="46250" t="9000" r="8750" b="52000"/>
          <a:stretch>
            <a:fillRect/>
          </a:stretch>
        </p:blipFill>
        <p:spPr bwMode="auto">
          <a:xfrm>
            <a:off x="0" y="2405958"/>
            <a:ext cx="5334000" cy="285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مستطيل 34"/>
          <p:cNvSpPr/>
          <p:nvPr/>
        </p:nvSpPr>
        <p:spPr>
          <a:xfrm>
            <a:off x="1828800" y="2057400"/>
            <a:ext cx="29385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Electric field strength along the axis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7" name="سهم إلى اليمين 36"/>
          <p:cNvSpPr/>
          <p:nvPr/>
        </p:nvSpPr>
        <p:spPr>
          <a:xfrm>
            <a:off x="5638800" y="15240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52400" y="5715000"/>
            <a:ext cx="8001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Bold Italic Art" pitchFamily="2" charset="-78"/>
              </a:rPr>
              <a:t>Result (1) :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Bold Italic Art" pitchFamily="2" charset="-78"/>
              </a:rPr>
              <a:t>a peak voltage of 1.03 V on the coaxial line of the BPM. 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6354343" y="1447800"/>
            <a:ext cx="1875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3-3 : RF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Leakage</a:t>
            </a:r>
          </a:p>
        </p:txBody>
      </p:sp>
      <p:pic>
        <p:nvPicPr>
          <p:cNvPr id="482305" name="Picture 1"/>
          <p:cNvPicPr>
            <a:picLocks noChangeAspect="1" noChangeArrowheads="1"/>
          </p:cNvPicPr>
          <p:nvPr/>
        </p:nvPicPr>
        <p:blipFill>
          <a:blip r:embed="rId5" cstate="print"/>
          <a:srcRect l="8750" t="32000" r="44299" b="12000"/>
          <a:stretch>
            <a:fillRect/>
          </a:stretch>
        </p:blipFill>
        <p:spPr bwMode="auto">
          <a:xfrm>
            <a:off x="5410200" y="2133600"/>
            <a:ext cx="398656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سهم منحني إلى اليمين 22"/>
          <p:cNvSpPr/>
          <p:nvPr/>
        </p:nvSpPr>
        <p:spPr>
          <a:xfrm rot="5618621">
            <a:off x="5014329" y="2385603"/>
            <a:ext cx="539992" cy="2966629"/>
          </a:xfrm>
          <a:prstGeom prst="curvedRightArrow">
            <a:avLst>
              <a:gd name="adj1" fmla="val 45417"/>
              <a:gd name="adj2" fmla="val 135831"/>
              <a:gd name="adj3" fmla="val 25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6324600" y="2209800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400" b="1" dirty="0" smtClean="0">
                <a:latin typeface="Times New Roman" pitchFamily="18" charset="0"/>
                <a:cs typeface="Bold Italic Art" pitchFamily="2" charset="-78"/>
              </a:rPr>
              <a:t>Cavity wall</a:t>
            </a:r>
            <a:endParaRPr lang="en-US" sz="1400" b="1" dirty="0">
              <a:latin typeface="Times New Roman" pitchFamily="18" charset="0"/>
              <a:cs typeface="Bold Italic Art" pitchFamily="2" charset="-78"/>
            </a:endParaRPr>
          </a:p>
        </p:txBody>
      </p:sp>
      <p:cxnSp>
        <p:nvCxnSpPr>
          <p:cNvPr id="26" name="رابط كسهم مستقيم 25"/>
          <p:cNvCxnSpPr>
            <a:stCxn id="24" idx="2"/>
          </p:cNvCxnSpPr>
          <p:nvPr/>
        </p:nvCxnSpPr>
        <p:spPr>
          <a:xfrm>
            <a:off x="6852950" y="2517577"/>
            <a:ext cx="223550" cy="99060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مستطيل 29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24-27</a:t>
            </a:r>
            <a:endParaRPr lang="en-US" sz="1400" dirty="0"/>
          </a:p>
        </p:txBody>
      </p:sp>
      <p:sp>
        <p:nvSpPr>
          <p:cNvPr id="25" name="مستطيل 24"/>
          <p:cNvSpPr/>
          <p:nvPr/>
        </p:nvSpPr>
        <p:spPr>
          <a:xfrm>
            <a:off x="2057400" y="12954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مستطيل 80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15-27</a:t>
            </a:r>
            <a:endParaRPr lang="en-US" sz="1400" dirty="0"/>
          </a:p>
        </p:txBody>
      </p:sp>
      <p:sp>
        <p:nvSpPr>
          <p:cNvPr id="82" name="مستطيل 81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4" name="سهم إلى اليمين 83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5" name="سهم إلى اليمين 84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6" name="مستطيل 85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مستطيل 86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مستطيل 91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3" name="مستطيل 92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94" name="مستطيل 93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3" name="سهم إلى اليمين 82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8" name="مستطيل 87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مستطيل 90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95" name="مستطيل 94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1" name="مستطيل مستدير الزوايا 70"/>
          <p:cNvSpPr/>
          <p:nvPr/>
        </p:nvSpPr>
        <p:spPr>
          <a:xfrm>
            <a:off x="228600" y="2590800"/>
            <a:ext cx="8763000" cy="3429000"/>
          </a:xfrm>
          <a:prstGeom prst="roundRect">
            <a:avLst>
              <a:gd name="adj" fmla="val 4809"/>
            </a:avLst>
          </a:prstGeom>
          <a:solidFill>
            <a:schemeClr val="bg1">
              <a:alpha val="8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9" name="مستطيل 88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مستطيل 89"/>
          <p:cNvSpPr/>
          <p:nvPr/>
        </p:nvSpPr>
        <p:spPr>
          <a:xfrm>
            <a:off x="4724400" y="5112603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96" name="مستطيل 95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مستطيل مستدير الزوايا 65"/>
          <p:cNvSpPr/>
          <p:nvPr/>
        </p:nvSpPr>
        <p:spPr>
          <a:xfrm>
            <a:off x="1981200" y="3352800"/>
            <a:ext cx="6781800" cy="2133600"/>
          </a:xfrm>
          <a:prstGeom prst="roundRect">
            <a:avLst>
              <a:gd name="adj" fmla="val 4809"/>
            </a:avLst>
          </a:prstGeom>
          <a:solidFill>
            <a:srgbClr val="FFC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14400" y="1238071"/>
            <a:ext cx="73152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62000" y="2133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(an 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سهم إلى اليمين 31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3" name="سهم إلى اليمين 32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609600" y="57150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Conclusion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457200" y="21380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مستطيل 6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457200" y="57912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مستطيل 71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مستطيل 72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مستطيل 73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4953000" y="5105400"/>
            <a:ext cx="4191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37" name="مستطيل 36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3-27</a:t>
            </a:r>
            <a:endParaRPr lang="en-US" sz="1400" dirty="0"/>
          </a:p>
        </p:txBody>
      </p:sp>
      <p:sp>
        <p:nvSpPr>
          <p:cNvPr id="41" name="مستطيل 40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36" name="مستطيل 35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مستطيل مستدير الزوايا 45"/>
          <p:cNvSpPr/>
          <p:nvPr/>
        </p:nvSpPr>
        <p:spPr>
          <a:xfrm>
            <a:off x="152400" y="1905000"/>
            <a:ext cx="8839200" cy="3352800"/>
          </a:xfrm>
          <a:prstGeom prst="roundRect">
            <a:avLst>
              <a:gd name="adj" fmla="val 6390"/>
            </a:avLst>
          </a:prstGeom>
          <a:solidFill>
            <a:srgbClr val="FFC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4" name="مستطيل 13"/>
          <p:cNvSpPr/>
          <p:nvPr/>
        </p:nvSpPr>
        <p:spPr>
          <a:xfrm>
            <a:off x="2743200" y="2057400"/>
            <a:ext cx="838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مستطيل 19"/>
          <p:cNvSpPr/>
          <p:nvPr/>
        </p:nvSpPr>
        <p:spPr>
          <a:xfrm>
            <a:off x="2438401" y="4648200"/>
            <a:ext cx="838200" cy="4572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ربع نص 20"/>
          <p:cNvSpPr txBox="1"/>
          <p:nvPr/>
        </p:nvSpPr>
        <p:spPr>
          <a:xfrm>
            <a:off x="164995" y="2133600"/>
            <a:ext cx="19070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BPM signal‘’ left ‘’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164995" y="2743200"/>
            <a:ext cx="2003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BPM signal‘’ right‘’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64995" y="3352800"/>
            <a:ext cx="1854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BPM signal‘’ top‘’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164995" y="3962400"/>
            <a:ext cx="2197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BPM signal‘’ bottom‘’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152401" y="4724400"/>
            <a:ext cx="1600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rf master 325,2 MHz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2828412" y="2133600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مستطيل 27"/>
          <p:cNvSpPr/>
          <p:nvPr/>
        </p:nvSpPr>
        <p:spPr>
          <a:xfrm>
            <a:off x="2523613" y="2709446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2514601" y="3319046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مستطيل 29"/>
          <p:cNvSpPr/>
          <p:nvPr/>
        </p:nvSpPr>
        <p:spPr>
          <a:xfrm>
            <a:off x="2514601" y="3928646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2541990" y="4596825"/>
            <a:ext cx="5822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PLL</a:t>
            </a:r>
          </a:p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4:11</a:t>
            </a:r>
            <a:endParaRPr lang="en-US" dirty="0"/>
          </a:p>
        </p:txBody>
      </p:sp>
      <p:sp>
        <p:nvSpPr>
          <p:cNvPr id="32" name="مستطيل 31"/>
          <p:cNvSpPr/>
          <p:nvPr/>
        </p:nvSpPr>
        <p:spPr>
          <a:xfrm>
            <a:off x="4191001" y="2133600"/>
            <a:ext cx="12954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مستطيل 32"/>
          <p:cNvSpPr/>
          <p:nvPr/>
        </p:nvSpPr>
        <p:spPr>
          <a:xfrm>
            <a:off x="4191001" y="2743200"/>
            <a:ext cx="12954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مستطيل 33"/>
          <p:cNvSpPr/>
          <p:nvPr/>
        </p:nvSpPr>
        <p:spPr>
          <a:xfrm>
            <a:off x="4191001" y="3352800"/>
            <a:ext cx="12954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مستطيل 34"/>
          <p:cNvSpPr/>
          <p:nvPr/>
        </p:nvSpPr>
        <p:spPr>
          <a:xfrm>
            <a:off x="4191001" y="3962400"/>
            <a:ext cx="1295400" cy="304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مستطيل 35"/>
          <p:cNvSpPr/>
          <p:nvPr/>
        </p:nvSpPr>
        <p:spPr>
          <a:xfrm>
            <a:off x="4246228" y="2133600"/>
            <a:ext cx="116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bit ADC</a:t>
            </a:r>
            <a:endParaRPr lang="en-US" dirty="0"/>
          </a:p>
        </p:txBody>
      </p:sp>
      <p:sp>
        <p:nvSpPr>
          <p:cNvPr id="37" name="مستطيل 36"/>
          <p:cNvSpPr/>
          <p:nvPr/>
        </p:nvSpPr>
        <p:spPr>
          <a:xfrm>
            <a:off x="4267201" y="2709446"/>
            <a:ext cx="116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bit ADC</a:t>
            </a:r>
            <a:endParaRPr lang="en-US" dirty="0"/>
          </a:p>
        </p:txBody>
      </p:sp>
      <p:sp>
        <p:nvSpPr>
          <p:cNvPr id="38" name="مستطيل 37"/>
          <p:cNvSpPr/>
          <p:nvPr/>
        </p:nvSpPr>
        <p:spPr>
          <a:xfrm>
            <a:off x="4267201" y="3319046"/>
            <a:ext cx="116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bit ADC</a:t>
            </a:r>
            <a:endParaRPr lang="en-US" dirty="0"/>
          </a:p>
        </p:txBody>
      </p:sp>
      <p:sp>
        <p:nvSpPr>
          <p:cNvPr id="39" name="مستطيل 38"/>
          <p:cNvSpPr/>
          <p:nvPr/>
        </p:nvSpPr>
        <p:spPr>
          <a:xfrm>
            <a:off x="4267201" y="3928646"/>
            <a:ext cx="1163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 bit ADC</a:t>
            </a:r>
            <a:endParaRPr lang="en-US" dirty="0"/>
          </a:p>
        </p:txBody>
      </p:sp>
      <p:sp>
        <p:nvSpPr>
          <p:cNvPr id="40" name="مستطيل 39"/>
          <p:cNvSpPr/>
          <p:nvPr/>
        </p:nvSpPr>
        <p:spPr>
          <a:xfrm>
            <a:off x="6172201" y="2133600"/>
            <a:ext cx="1219200" cy="2133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مستطيل 40"/>
          <p:cNvSpPr/>
          <p:nvPr/>
        </p:nvSpPr>
        <p:spPr>
          <a:xfrm>
            <a:off x="6096001" y="2457271"/>
            <a:ext cx="1371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FPGA</a:t>
            </a:r>
          </a:p>
          <a:p>
            <a:pPr algn="ctr"/>
            <a:endParaRPr lang="en-US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Signal Processing</a:t>
            </a:r>
            <a:endParaRPr lang="en-US" dirty="0"/>
          </a:p>
        </p:txBody>
      </p:sp>
      <p:sp>
        <p:nvSpPr>
          <p:cNvPr id="47" name="مستطيل 46"/>
          <p:cNvSpPr/>
          <p:nvPr/>
        </p:nvSpPr>
        <p:spPr>
          <a:xfrm>
            <a:off x="7772401" y="2133600"/>
            <a:ext cx="457200" cy="2133600"/>
          </a:xfrm>
          <a:prstGeom prst="rect">
            <a:avLst/>
          </a:prstGeom>
          <a:solidFill>
            <a:schemeClr val="bg1">
              <a:lumMod val="5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مستطيل 47"/>
          <p:cNvSpPr/>
          <p:nvPr/>
        </p:nvSpPr>
        <p:spPr>
          <a:xfrm rot="16200000">
            <a:off x="7207503" y="3003298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 adapter</a:t>
            </a:r>
            <a:endParaRPr lang="en-US" dirty="0"/>
          </a:p>
        </p:txBody>
      </p:sp>
      <p:cxnSp>
        <p:nvCxnSpPr>
          <p:cNvPr id="50" name="رابط كسهم مستقيم 49"/>
          <p:cNvCxnSpPr/>
          <p:nvPr/>
        </p:nvCxnSpPr>
        <p:spPr>
          <a:xfrm>
            <a:off x="3581400" y="2286000"/>
            <a:ext cx="64008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رابط كسهم مستقيم 53"/>
          <p:cNvCxnSpPr>
            <a:stCxn id="32" idx="3"/>
          </p:cNvCxnSpPr>
          <p:nvPr/>
        </p:nvCxnSpPr>
        <p:spPr>
          <a:xfrm>
            <a:off x="5486401" y="2286000"/>
            <a:ext cx="6858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رابط كسهم مستقيم 55"/>
          <p:cNvCxnSpPr/>
          <p:nvPr/>
        </p:nvCxnSpPr>
        <p:spPr>
          <a:xfrm>
            <a:off x="5486401" y="2895600"/>
            <a:ext cx="6858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رابط كسهم مستقيم 56"/>
          <p:cNvCxnSpPr/>
          <p:nvPr/>
        </p:nvCxnSpPr>
        <p:spPr>
          <a:xfrm>
            <a:off x="5486401" y="3505200"/>
            <a:ext cx="6858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رابط كسهم مستقيم 57"/>
          <p:cNvCxnSpPr/>
          <p:nvPr/>
        </p:nvCxnSpPr>
        <p:spPr>
          <a:xfrm>
            <a:off x="5486401" y="4114800"/>
            <a:ext cx="6858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رابط كسهم مستقيم 58"/>
          <p:cNvCxnSpPr>
            <a:stCxn id="40" idx="3"/>
          </p:cNvCxnSpPr>
          <p:nvPr/>
        </p:nvCxnSpPr>
        <p:spPr>
          <a:xfrm>
            <a:off x="7391401" y="3200400"/>
            <a:ext cx="3810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رابط كسهم مستقيم 60"/>
          <p:cNvCxnSpPr/>
          <p:nvPr/>
        </p:nvCxnSpPr>
        <p:spPr>
          <a:xfrm>
            <a:off x="2286000" y="2286000"/>
            <a:ext cx="4572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رابط كسهم مستقيم 64"/>
          <p:cNvCxnSpPr/>
          <p:nvPr/>
        </p:nvCxnSpPr>
        <p:spPr>
          <a:xfrm>
            <a:off x="1615440" y="4876800"/>
            <a:ext cx="82296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رابط كسهم مستقيم 65"/>
          <p:cNvCxnSpPr/>
          <p:nvPr/>
        </p:nvCxnSpPr>
        <p:spPr>
          <a:xfrm>
            <a:off x="3276601" y="4876800"/>
            <a:ext cx="1600200" cy="0"/>
          </a:xfrm>
          <a:prstGeom prst="straightConnector1">
            <a:avLst/>
          </a:prstGeom>
          <a:ln w="22225">
            <a:solidFill>
              <a:srgbClr val="0000C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رابط كسهم مستقيم 68"/>
          <p:cNvCxnSpPr/>
          <p:nvPr/>
        </p:nvCxnSpPr>
        <p:spPr>
          <a:xfrm>
            <a:off x="4876801" y="4267200"/>
            <a:ext cx="0" cy="640080"/>
          </a:xfrm>
          <a:prstGeom prst="straightConnector1">
            <a:avLst/>
          </a:prstGeom>
          <a:ln w="22225">
            <a:solidFill>
              <a:srgbClr val="0000C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رابط كسهم مستقيم 70"/>
          <p:cNvCxnSpPr/>
          <p:nvPr/>
        </p:nvCxnSpPr>
        <p:spPr>
          <a:xfrm flipH="1">
            <a:off x="8229601" y="3200400"/>
            <a:ext cx="3810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مستطيل 71"/>
          <p:cNvSpPr/>
          <p:nvPr/>
        </p:nvSpPr>
        <p:spPr>
          <a:xfrm>
            <a:off x="8305800" y="2819400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dirty="0"/>
          </a:p>
        </p:txBody>
      </p:sp>
      <p:sp>
        <p:nvSpPr>
          <p:cNvPr id="73" name="مستطيل 72"/>
          <p:cNvSpPr/>
          <p:nvPr/>
        </p:nvSpPr>
        <p:spPr>
          <a:xfrm>
            <a:off x="4953001" y="4572000"/>
            <a:ext cx="136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118.25 MS/s</a:t>
            </a:r>
            <a:endParaRPr lang="en-US" dirty="0"/>
          </a:p>
        </p:txBody>
      </p:sp>
      <p:sp>
        <p:nvSpPr>
          <p:cNvPr id="74" name="مستطيل 73"/>
          <p:cNvSpPr/>
          <p:nvPr/>
        </p:nvSpPr>
        <p:spPr>
          <a:xfrm>
            <a:off x="3657601" y="4495800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clock</a:t>
            </a:r>
            <a:endParaRPr lang="en-US" dirty="0"/>
          </a:p>
        </p:txBody>
      </p:sp>
      <p:sp>
        <p:nvSpPr>
          <p:cNvPr id="75" name="مستطيل 74"/>
          <p:cNvSpPr/>
          <p:nvPr/>
        </p:nvSpPr>
        <p:spPr>
          <a:xfrm>
            <a:off x="4572000" y="1566446"/>
            <a:ext cx="42007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Position and phase processor ‘Block diagram’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76" name="مستطيل 75"/>
          <p:cNvSpPr/>
          <p:nvPr/>
        </p:nvSpPr>
        <p:spPr>
          <a:xfrm>
            <a:off x="76200" y="5410200"/>
            <a:ext cx="891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FPGA digital electronics to derive the amplitude and phase 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A band-pass filter matched to the chosen rf harmonics.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Undersampling, sampling rate (4/11) with respect to rf .</a:t>
            </a:r>
          </a:p>
        </p:txBody>
      </p:sp>
      <p:pic>
        <p:nvPicPr>
          <p:cNvPr id="77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63"/>
          <a:stretch>
            <a:fillRect/>
          </a:stretch>
        </p:blipFill>
        <p:spPr bwMode="auto">
          <a:xfrm>
            <a:off x="6019800" y="4478775"/>
            <a:ext cx="2895600" cy="1693425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</p:pic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مستطيل مستدير الزوايا 69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8" name="مستطيل 77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9" name="مستطيل 78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مستطيل 79"/>
          <p:cNvSpPr/>
          <p:nvPr/>
        </p:nvSpPr>
        <p:spPr>
          <a:xfrm>
            <a:off x="1371600" y="13716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Elctronic Scheme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81" name="مستطيل 80"/>
          <p:cNvSpPr/>
          <p:nvPr/>
        </p:nvSpPr>
        <p:spPr>
          <a:xfrm>
            <a:off x="1524000" y="13716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مستطيل 83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26-27</a:t>
            </a:r>
            <a:endParaRPr lang="en-US" sz="1400" dirty="0"/>
          </a:p>
        </p:txBody>
      </p:sp>
      <p:sp>
        <p:nvSpPr>
          <p:cNvPr id="82" name="مستطيل 81"/>
          <p:cNvSpPr/>
          <p:nvPr/>
        </p:nvSpPr>
        <p:spPr>
          <a:xfrm>
            <a:off x="6400800" y="6019800"/>
            <a:ext cx="2242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Libera Single Pass H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5" name="مستطيل 84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  <p:sp>
        <p:nvSpPr>
          <p:cNvPr id="86" name="مستطيل 85"/>
          <p:cNvSpPr/>
          <p:nvPr/>
        </p:nvSpPr>
        <p:spPr>
          <a:xfrm>
            <a:off x="2743200" y="2667000"/>
            <a:ext cx="838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مستطيل 86"/>
          <p:cNvSpPr/>
          <p:nvPr/>
        </p:nvSpPr>
        <p:spPr>
          <a:xfrm>
            <a:off x="2828412" y="2743200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8" name="رابط كسهم مستقيم 87"/>
          <p:cNvCxnSpPr/>
          <p:nvPr/>
        </p:nvCxnSpPr>
        <p:spPr>
          <a:xfrm>
            <a:off x="3581400" y="2895600"/>
            <a:ext cx="64008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رابط كسهم مستقيم 88"/>
          <p:cNvCxnSpPr/>
          <p:nvPr/>
        </p:nvCxnSpPr>
        <p:spPr>
          <a:xfrm>
            <a:off x="2286000" y="2895600"/>
            <a:ext cx="4572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مستطيل 89"/>
          <p:cNvSpPr/>
          <p:nvPr/>
        </p:nvSpPr>
        <p:spPr>
          <a:xfrm>
            <a:off x="2743200" y="3276600"/>
            <a:ext cx="838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مستطيل 90"/>
          <p:cNvSpPr/>
          <p:nvPr/>
        </p:nvSpPr>
        <p:spPr>
          <a:xfrm>
            <a:off x="2828412" y="3352800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2" name="رابط كسهم مستقيم 91"/>
          <p:cNvCxnSpPr/>
          <p:nvPr/>
        </p:nvCxnSpPr>
        <p:spPr>
          <a:xfrm>
            <a:off x="3581400" y="3505200"/>
            <a:ext cx="64008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رابط كسهم مستقيم 92"/>
          <p:cNvCxnSpPr/>
          <p:nvPr/>
        </p:nvCxnSpPr>
        <p:spPr>
          <a:xfrm>
            <a:off x="2286000" y="3505200"/>
            <a:ext cx="4572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مستطيل 93"/>
          <p:cNvSpPr/>
          <p:nvPr/>
        </p:nvSpPr>
        <p:spPr>
          <a:xfrm>
            <a:off x="2743200" y="3886200"/>
            <a:ext cx="8382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مستطيل 94"/>
          <p:cNvSpPr/>
          <p:nvPr/>
        </p:nvSpPr>
        <p:spPr>
          <a:xfrm>
            <a:off x="2828412" y="3962400"/>
            <a:ext cx="6767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Filter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6" name="رابط كسهم مستقيم 95"/>
          <p:cNvCxnSpPr/>
          <p:nvPr/>
        </p:nvCxnSpPr>
        <p:spPr>
          <a:xfrm>
            <a:off x="3581400" y="4114800"/>
            <a:ext cx="64008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رابط كسهم مستقيم 96"/>
          <p:cNvCxnSpPr/>
          <p:nvPr/>
        </p:nvCxnSpPr>
        <p:spPr>
          <a:xfrm>
            <a:off x="2286000" y="4114800"/>
            <a:ext cx="457200" cy="0"/>
          </a:xfrm>
          <a:prstGeom prst="straightConnector1">
            <a:avLst/>
          </a:prstGeom>
          <a:ln w="2222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4648200" y="502920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14400" y="1238071"/>
            <a:ext cx="73152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62000" y="2133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سهم إلى اليمين 31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3" name="سهم إلى اليمين 32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457200" y="21380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مستطيل 71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مستطيل 72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مستطيل 73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0" name="مستطيل 6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8-27</a:t>
            </a:r>
            <a:endParaRPr lang="en-US" sz="1400" dirty="0"/>
          </a:p>
        </p:txBody>
      </p:sp>
      <p:sp>
        <p:nvSpPr>
          <p:cNvPr id="41" name="مستطيل 40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228600" y="1981200"/>
            <a:ext cx="8763000" cy="4343400"/>
          </a:xfrm>
          <a:prstGeom prst="roundRect">
            <a:avLst>
              <a:gd name="adj" fmla="val 4809"/>
            </a:avLst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609600" y="57150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Conclusion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457200" y="57912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مستطيل مستدير الزوايا 43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9906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Conclusion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533400" y="4749225"/>
            <a:ext cx="784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 Digital Beam Position and Phase Monitor for P-LINAC for FAIR</a:t>
            </a:r>
          </a:p>
          <a:p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sp>
        <p:nvSpPr>
          <p:cNvPr id="16" name="مستطيل 15"/>
          <p:cNvSpPr/>
          <p:nvPr/>
        </p:nvSpPr>
        <p:spPr>
          <a:xfrm>
            <a:off x="457200" y="2539424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 Some aspects have been investigated,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design, BPM Location, Position Sensitivity &amp; RF Leakage.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The results give input for the mechanical design.</a:t>
            </a: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  <a:p>
            <a:pPr>
              <a:buFont typeface="Wingdings" pitchFamily="2" charset="2"/>
              <a:buChar char="Ø"/>
            </a:pPr>
            <a:endParaRPr lang="en-US" sz="2000" b="1" dirty="0" smtClean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533400" y="3911025"/>
            <a:ext cx="468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 The mechanical design is now under study. </a:t>
            </a:r>
            <a:endParaRPr lang="en-US" dirty="0"/>
          </a:p>
        </p:txBody>
      </p:sp>
      <p:sp>
        <p:nvSpPr>
          <p:cNvPr id="37" name="مستطيل 36"/>
          <p:cNvSpPr/>
          <p:nvPr/>
        </p:nvSpPr>
        <p:spPr>
          <a:xfrm>
            <a:off x="457200" y="1762780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Bold Italic Art" pitchFamily="2" charset="-78"/>
              </a:rPr>
              <a:t>In this talk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572000" y="6550223"/>
            <a:ext cx="6415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27-27</a:t>
            </a:r>
            <a:endParaRPr lang="en-US" sz="1400" dirty="0"/>
          </a:p>
        </p:txBody>
      </p:sp>
      <p:sp>
        <p:nvSpPr>
          <p:cNvPr id="20" name="مستطيل 1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 rot="20100000">
            <a:off x="4436" y="2740759"/>
            <a:ext cx="8575854" cy="1323439"/>
          </a:xfrm>
          <a:prstGeom prst="rect">
            <a:avLst/>
          </a:prstGeom>
          <a:noFill/>
          <a:effectLst>
            <a:softEdge rad="31750"/>
          </a:effectLst>
        </p:spPr>
        <p:txBody>
          <a:bodyPr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/>
                <a:solidFill>
                  <a:srgbClr val="0070C0"/>
                </a:solidFill>
                <a:effectLst/>
                <a:uLnTx/>
                <a:uFillTx/>
                <a:latin typeface="Verdana"/>
                <a:cs typeface="Arial"/>
              </a:rPr>
              <a:t>Thank You</a:t>
            </a:r>
            <a:endParaRPr kumimoji="0" lang="ar-SA" sz="8000" b="1" i="0" u="none" strike="noStrike" kern="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Verdana"/>
              <a:cs typeface="Arial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مستطيل 34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40" name="مستطيل 39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14400" y="1238071"/>
            <a:ext cx="73152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سهم إلى اليمين 31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3" name="سهم إلى اليمين 32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609600" y="57150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Conclusion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0" name="مستطيل 6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457200" y="57912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مستطيل 71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مستطيل 72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مستطيل 73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228600" y="1981200"/>
            <a:ext cx="8763000" cy="4343400"/>
          </a:xfrm>
          <a:prstGeom prst="roundRect">
            <a:avLst>
              <a:gd name="adj" fmla="val 4809"/>
            </a:avLst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838200" y="2133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(an 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457200" y="21380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مستطيل 33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4-27</a:t>
            </a:r>
            <a:endParaRPr lang="en-US" sz="1400" dirty="0"/>
          </a:p>
        </p:txBody>
      </p:sp>
      <p:sp>
        <p:nvSpPr>
          <p:cNvPr id="36" name="مستطيل 35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 animBg="1"/>
      <p:bldP spid="32" grpId="0" animBg="1"/>
      <p:bldP spid="33" grpId="0" animBg="1"/>
      <p:bldP spid="67" grpId="0"/>
      <p:bldP spid="70" grpId="0" animBg="1"/>
      <p:bldP spid="71" grpId="0" animBg="1"/>
      <p:bldP spid="72" grpId="0" animBg="1"/>
      <p:bldP spid="73" grpId="0" animBg="1"/>
      <p:bldP spid="74" grpId="0" animBg="1"/>
      <p:bldP spid="38" grpId="0" animBg="1"/>
      <p:bldP spid="19" grpId="0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 l="11250" t="14000" r="15625" b="18000"/>
          <a:stretch>
            <a:fillRect/>
          </a:stretch>
        </p:blipFill>
        <p:spPr bwMode="auto">
          <a:xfrm>
            <a:off x="0" y="1219200"/>
            <a:ext cx="9144000" cy="531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مربع نص 28"/>
          <p:cNvSpPr txBox="1"/>
          <p:nvPr/>
        </p:nvSpPr>
        <p:spPr>
          <a:xfrm>
            <a:off x="5538484" y="1752600"/>
            <a:ext cx="154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Circumference</a:t>
            </a:r>
          </a:p>
          <a:p>
            <a:pPr algn="ctr"/>
            <a:r>
              <a:rPr lang="en-US" b="1" dirty="0" smtClean="0"/>
              <a:t>1080 m</a:t>
            </a:r>
            <a:endParaRPr lang="en-US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6019800" y="5336977"/>
            <a:ext cx="281083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× 10     cooled pbar/hour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6614996" y="52578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10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679803" y="1755577"/>
            <a:ext cx="22234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 × 10     proton/hour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2274999" y="16764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16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382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(an 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5-27</a:t>
            </a:r>
            <a:endParaRPr lang="en-US" sz="1400" dirty="0"/>
          </a:p>
        </p:txBody>
      </p:sp>
      <p:sp>
        <p:nvSpPr>
          <p:cNvPr id="22" name="مستطيل 21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 cstate="print"/>
          <a:srcRect l="11250" t="14000" r="15625" b="18000"/>
          <a:stretch>
            <a:fillRect/>
          </a:stretch>
        </p:blipFill>
        <p:spPr bwMode="auto">
          <a:xfrm>
            <a:off x="0" y="1219200"/>
            <a:ext cx="9144000" cy="531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مربع نص 28"/>
          <p:cNvSpPr txBox="1"/>
          <p:nvPr/>
        </p:nvSpPr>
        <p:spPr>
          <a:xfrm>
            <a:off x="5538484" y="1752600"/>
            <a:ext cx="154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Circumference</a:t>
            </a:r>
          </a:p>
          <a:p>
            <a:pPr algn="ctr"/>
            <a:r>
              <a:rPr lang="en-US" b="1" dirty="0" smtClean="0"/>
              <a:t>1080 m</a:t>
            </a:r>
            <a:endParaRPr lang="en-US" b="1" dirty="0"/>
          </a:p>
        </p:txBody>
      </p:sp>
      <p:sp>
        <p:nvSpPr>
          <p:cNvPr id="30" name="مربع نص 29"/>
          <p:cNvSpPr txBox="1"/>
          <p:nvPr/>
        </p:nvSpPr>
        <p:spPr>
          <a:xfrm>
            <a:off x="6019800" y="5260777"/>
            <a:ext cx="281083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× 10     cooled pbar/hour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مربع نص 30"/>
          <p:cNvSpPr txBox="1"/>
          <p:nvPr/>
        </p:nvSpPr>
        <p:spPr>
          <a:xfrm>
            <a:off x="6614996" y="51816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10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مربع نص 31"/>
          <p:cNvSpPr txBox="1"/>
          <p:nvPr/>
        </p:nvSpPr>
        <p:spPr>
          <a:xfrm>
            <a:off x="1679803" y="1755577"/>
            <a:ext cx="22234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 × 10     proton/hour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مربع نص 32"/>
          <p:cNvSpPr txBox="1"/>
          <p:nvPr/>
        </p:nvSpPr>
        <p:spPr>
          <a:xfrm>
            <a:off x="2274999" y="16764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16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مستطيل مستدير الزوايا 18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382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(an 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5655" descr="p-linac-overview-bpm"/>
          <p:cNvPicPr>
            <a:picLocks noChangeAspect="1" noChangeArrowheads="1"/>
          </p:cNvPicPr>
          <p:nvPr/>
        </p:nvPicPr>
        <p:blipFill>
          <a:blip r:embed="rId5" cstate="print"/>
          <a:srcRect t="2174"/>
          <a:stretch>
            <a:fillRect/>
          </a:stretch>
        </p:blipFill>
        <p:spPr bwMode="auto">
          <a:xfrm>
            <a:off x="83022" y="4419600"/>
            <a:ext cx="8984778" cy="20574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CC"/>
            </a:solidFill>
          </a:ln>
        </p:spPr>
      </p:pic>
      <p:sp>
        <p:nvSpPr>
          <p:cNvPr id="35" name="سهم للأسفل 34"/>
          <p:cNvSpPr/>
          <p:nvPr/>
        </p:nvSpPr>
        <p:spPr>
          <a:xfrm rot="19702496">
            <a:off x="3188100" y="2568089"/>
            <a:ext cx="457200" cy="192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مستطيل 21"/>
          <p:cNvSpPr/>
          <p:nvPr/>
        </p:nvSpPr>
        <p:spPr>
          <a:xfrm>
            <a:off x="5309237" y="5345668"/>
            <a:ext cx="26917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48           60          70 MeV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514600" y="5334000"/>
            <a:ext cx="222593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  3 MeV    24      36   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5181600" y="5638800"/>
            <a:ext cx="141577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CH4 to CH6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مستطيل 24"/>
          <p:cNvSpPr/>
          <p:nvPr/>
        </p:nvSpPr>
        <p:spPr>
          <a:xfrm>
            <a:off x="2514600" y="5638800"/>
            <a:ext cx="221086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CCH1 to CCH3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222306" y="5638800"/>
            <a:ext cx="240771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Source     LEPT   RFQ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1219200" y="5345668"/>
            <a:ext cx="87075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95 keV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38" name="مستطيل 37"/>
          <p:cNvSpPr/>
          <p:nvPr/>
        </p:nvSpPr>
        <p:spPr>
          <a:xfrm>
            <a:off x="7924800" y="5257800"/>
            <a:ext cx="99257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dump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7543800" y="4431268"/>
            <a:ext cx="101181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to SIS18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6-27</a:t>
            </a:r>
            <a:endParaRPr lang="en-US" sz="1400" dirty="0"/>
          </a:p>
        </p:txBody>
      </p:sp>
      <p:sp>
        <p:nvSpPr>
          <p:cNvPr id="46" name="مستطيل 45"/>
          <p:cNvSpPr/>
          <p:nvPr/>
        </p:nvSpPr>
        <p:spPr>
          <a:xfrm flipV="1">
            <a:off x="2362200" y="5943600"/>
            <a:ext cx="2438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رابط كسهم مستقيم 43"/>
          <p:cNvCxnSpPr/>
          <p:nvPr/>
        </p:nvCxnSpPr>
        <p:spPr>
          <a:xfrm>
            <a:off x="510540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رابط كسهم مستقيم 49"/>
          <p:cNvCxnSpPr/>
          <p:nvPr/>
        </p:nvCxnSpPr>
        <p:spPr>
          <a:xfrm flipH="1">
            <a:off x="265176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مستطيل 50"/>
          <p:cNvSpPr/>
          <p:nvPr/>
        </p:nvSpPr>
        <p:spPr>
          <a:xfrm>
            <a:off x="4492732" y="6138446"/>
            <a:ext cx="612668" cy="3385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30 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طيل مستدير الزوايا 38"/>
          <p:cNvSpPr/>
          <p:nvPr/>
        </p:nvSpPr>
        <p:spPr>
          <a:xfrm>
            <a:off x="76200" y="2895600"/>
            <a:ext cx="4114800" cy="1371600"/>
          </a:xfrm>
          <a:prstGeom prst="roundRect">
            <a:avLst>
              <a:gd name="adj" fmla="val 8586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4" name="Group 6236"/>
          <p:cNvGraphicFramePr>
            <a:graphicFrameLocks noGrp="1"/>
          </p:cNvGraphicFramePr>
          <p:nvPr/>
        </p:nvGraphicFramePr>
        <p:xfrm>
          <a:off x="4267200" y="1219200"/>
          <a:ext cx="4800600" cy="3032029"/>
        </p:xfrm>
        <a:graphic>
          <a:graphicData uri="http://schemas.openxmlformats.org/drawingml/2006/table">
            <a:tbl>
              <a:tblPr/>
              <a:tblGrid>
                <a:gridCol w="1905000"/>
                <a:gridCol w="2895600"/>
              </a:tblGrid>
              <a:tr h="2706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Parameter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Value</a:t>
                      </a: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71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Beam energy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 MeV to 70 MeV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Bunch frequency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325.225 MHz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Bunch length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150 ps average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Beam pipe diameter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30 mm or 50 mm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Macro pulse length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36 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µs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BPM type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Four fold button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Position resolution (rms)</a:t>
                      </a:r>
                      <a:endParaRPr kumimoji="0" lang="en-GB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0.1 mm averaged over 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+mn-cs"/>
                        </a:rPr>
                        <a:t>one m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acro pulse 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5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Operation range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 5 mm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Phase resolution</a:t>
                      </a:r>
                      <a:endParaRPr kumimoji="0" lang="en-GB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1° averaged over 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+mn-cs"/>
                        </a:rPr>
                        <a:t>one m</a:t>
                      </a: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acro pulse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Pre-amplifier gain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 … 40 dB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5" name="مستطيل 94"/>
          <p:cNvSpPr/>
          <p:nvPr/>
        </p:nvSpPr>
        <p:spPr>
          <a:xfrm>
            <a:off x="0" y="1337846"/>
            <a:ext cx="3247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Requirements for BPM System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838200" y="304800"/>
            <a:ext cx="6781800" cy="609600"/>
          </a:xfrm>
          <a:prstGeom prst="roundRect">
            <a:avLst>
              <a:gd name="adj" fmla="val 4809"/>
            </a:avLst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838200" y="3810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(an 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304800" y="3854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0" y="1838741"/>
            <a:ext cx="11833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Challenge: 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152400" y="2162651"/>
            <a:ext cx="41899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1- Using the same type of buttons with beam energy range (3 to 70 MeV).</a:t>
            </a:r>
          </a:p>
        </p:txBody>
      </p:sp>
      <p:sp>
        <p:nvSpPr>
          <p:cNvPr id="23" name="مستطيل 22"/>
          <p:cNvSpPr/>
          <p:nvPr/>
        </p:nvSpPr>
        <p:spPr>
          <a:xfrm>
            <a:off x="1143000" y="2938046"/>
            <a:ext cx="15167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Specifications: 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52400" y="3189982"/>
            <a:ext cx="449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1- </a:t>
            </a:r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For position: </a:t>
            </a:r>
          </a:p>
          <a:p>
            <a:pPr lvl="0"/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            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0.1 mm spacial resolution.</a:t>
            </a:r>
          </a:p>
          <a:p>
            <a:pPr lvl="0"/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2- </a:t>
            </a:r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Beam energy from time-of -flight (TOF):  </a:t>
            </a:r>
          </a:p>
          <a:p>
            <a:pPr lvl="0"/>
            <a:r>
              <a:rPr lang="en-US" sz="1600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             </a:t>
            </a:r>
            <a:r>
              <a:rPr lang="en-US" sz="16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accuracy of 1   = 8.5 ps @ 325 MHz.  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1981200" y="3856911"/>
            <a:ext cx="3193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o </a:t>
            </a:r>
            <a:endParaRPr lang="en-US" sz="1400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6019800" y="5260777"/>
            <a:ext cx="2810834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 × 10     cooled pbar/hour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مربع نص 35"/>
          <p:cNvSpPr txBox="1"/>
          <p:nvPr/>
        </p:nvSpPr>
        <p:spPr>
          <a:xfrm>
            <a:off x="6614996" y="518160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10 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7" name="Picture 5655" descr="p-linac-overview-bpm"/>
          <p:cNvPicPr>
            <a:picLocks noChangeAspect="1" noChangeArrowheads="1"/>
          </p:cNvPicPr>
          <p:nvPr/>
        </p:nvPicPr>
        <p:blipFill>
          <a:blip r:embed="rId5" cstate="print"/>
          <a:srcRect t="2174"/>
          <a:stretch>
            <a:fillRect/>
          </a:stretch>
        </p:blipFill>
        <p:spPr bwMode="auto">
          <a:xfrm>
            <a:off x="83022" y="4419600"/>
            <a:ext cx="8984778" cy="205740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CC"/>
            </a:solidFill>
          </a:ln>
        </p:spPr>
      </p:pic>
      <p:sp>
        <p:nvSpPr>
          <p:cNvPr id="38" name="مستطيل 37"/>
          <p:cNvSpPr/>
          <p:nvPr/>
        </p:nvSpPr>
        <p:spPr>
          <a:xfrm>
            <a:off x="5309237" y="5345668"/>
            <a:ext cx="2691763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48           60          70 MeV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2514600" y="5334000"/>
            <a:ext cx="222593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  3 MeV    24      36    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5181600" y="5638800"/>
            <a:ext cx="141577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CH4 to CH6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2514600" y="5638800"/>
            <a:ext cx="2210862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CCH1 to CCH3   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222306" y="5638800"/>
            <a:ext cx="2407710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Source     LEPT   RFQ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مستطيل 43"/>
          <p:cNvSpPr/>
          <p:nvPr/>
        </p:nvSpPr>
        <p:spPr>
          <a:xfrm>
            <a:off x="1219200" y="5345668"/>
            <a:ext cx="87075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Bold Italic Art" pitchFamily="2" charset="-78"/>
              </a:rPr>
              <a:t>95 keV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45" name="مستطيل 44"/>
          <p:cNvSpPr/>
          <p:nvPr/>
        </p:nvSpPr>
        <p:spPr>
          <a:xfrm>
            <a:off x="7924800" y="5257800"/>
            <a:ext cx="992579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    dump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مستطيل 45"/>
          <p:cNvSpPr/>
          <p:nvPr/>
        </p:nvSpPr>
        <p:spPr>
          <a:xfrm>
            <a:off x="7543800" y="4431268"/>
            <a:ext cx="1011815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to SIS18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7" name="مستطيل 46"/>
          <p:cNvSpPr/>
          <p:nvPr/>
        </p:nvSpPr>
        <p:spPr>
          <a:xfrm flipV="1">
            <a:off x="2362200" y="5943600"/>
            <a:ext cx="2438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رابط كسهم مستقيم 47"/>
          <p:cNvCxnSpPr/>
          <p:nvPr/>
        </p:nvCxnSpPr>
        <p:spPr>
          <a:xfrm>
            <a:off x="510540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رابط كسهم مستقيم 48"/>
          <p:cNvCxnSpPr/>
          <p:nvPr/>
        </p:nvCxnSpPr>
        <p:spPr>
          <a:xfrm flipH="1">
            <a:off x="2651760" y="6324600"/>
            <a:ext cx="1828800" cy="0"/>
          </a:xfrm>
          <a:prstGeom prst="straightConnector1">
            <a:avLst/>
          </a:prstGeom>
          <a:ln w="22225">
            <a:solidFill>
              <a:srgbClr val="0000FF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مستطيل 49"/>
          <p:cNvSpPr/>
          <p:nvPr/>
        </p:nvSpPr>
        <p:spPr>
          <a:xfrm>
            <a:off x="4492732" y="6138446"/>
            <a:ext cx="612668" cy="33855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Bold Italic Art" pitchFamily="2" charset="-78"/>
              </a:rPr>
              <a:t>30 m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1" name="مستطيل 50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  <p:sp>
        <p:nvSpPr>
          <p:cNvPr id="52" name="مستطيل 51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7-27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مستطيل 36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9" name="مستطيل 38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0" name="مستطيل 39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25" name="مستطيل 24"/>
          <p:cNvSpPr/>
          <p:nvPr/>
        </p:nvSpPr>
        <p:spPr>
          <a:xfrm>
            <a:off x="4648200" y="5029200"/>
            <a:ext cx="419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Digital Beam Position and Phase Monitor for P-LINAC for FAIR</a:t>
            </a:r>
          </a:p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(M. Almalki,  Thursday 17: 30 pm)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914400" y="1238071"/>
            <a:ext cx="7315200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Outline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762000" y="2133600"/>
            <a:ext cx="518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Proton-LINAC Layout (overview)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1" name="سهم إلى اليمين 30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2" name="سهم إلى اليمين 31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3" name="سهم إلى اليمين 32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7" name="مستطيل 66"/>
          <p:cNvSpPr/>
          <p:nvPr/>
        </p:nvSpPr>
        <p:spPr>
          <a:xfrm>
            <a:off x="609600" y="57150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Conclusion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68" name="مستطيل 67"/>
          <p:cNvSpPr/>
          <p:nvPr/>
        </p:nvSpPr>
        <p:spPr>
          <a:xfrm>
            <a:off x="457200" y="2138065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مستطيل 70"/>
          <p:cNvSpPr/>
          <p:nvPr/>
        </p:nvSpPr>
        <p:spPr>
          <a:xfrm>
            <a:off x="457200" y="57912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مستطيل 71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مستطيل 72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مستطيل 73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مستطيل مستدير الزوايا 37"/>
          <p:cNvSpPr/>
          <p:nvPr/>
        </p:nvSpPr>
        <p:spPr>
          <a:xfrm>
            <a:off x="228600" y="1981200"/>
            <a:ext cx="8763000" cy="4343400"/>
          </a:xfrm>
          <a:prstGeom prst="roundRect">
            <a:avLst>
              <a:gd name="adj" fmla="val 4809"/>
            </a:avLst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70" name="مستطيل 6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8-27</a:t>
            </a:r>
            <a:endParaRPr lang="en-US" sz="1400" dirty="0"/>
          </a:p>
        </p:txBody>
      </p:sp>
      <p:sp>
        <p:nvSpPr>
          <p:cNvPr id="41" name="مستطيل 40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2" name="مستطيل 41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43" name="مستطيل 42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36" name="مستطيل 35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مستطيل مستدير الزوايا 33"/>
          <p:cNvSpPr/>
          <p:nvPr/>
        </p:nvSpPr>
        <p:spPr>
          <a:xfrm>
            <a:off x="1295400" y="3276600"/>
            <a:ext cx="4114800" cy="685800"/>
          </a:xfrm>
          <a:prstGeom prst="roundRect">
            <a:avLst>
              <a:gd name="adj" fmla="val 4809"/>
            </a:avLst>
          </a:prstGeom>
          <a:solidFill>
            <a:srgbClr val="FFC000">
              <a:alpha val="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</p:spPr>
        </p:pic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</p:spPr>
        </p:pic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914400" y="2819400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BPM System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1981200" y="3429000"/>
            <a:ext cx="3581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Bold Italic Art" pitchFamily="2" charset="-78"/>
              </a:rPr>
              <a:t>BPM Mechanical Setup</a:t>
            </a:r>
            <a:endParaRPr lang="en-US" sz="2400" b="1" dirty="0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981200" y="4186535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Numerical Calculations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4" name="سهم إلى اليمين 23"/>
          <p:cNvSpPr/>
          <p:nvPr/>
        </p:nvSpPr>
        <p:spPr>
          <a:xfrm>
            <a:off x="5638800" y="390531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5" name="سهم إلى اليمين 24"/>
          <p:cNvSpPr/>
          <p:nvPr/>
        </p:nvSpPr>
        <p:spPr>
          <a:xfrm>
            <a:off x="5638800" y="4267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6" name="سهم إلى اليمين 25"/>
          <p:cNvSpPr/>
          <p:nvPr/>
        </p:nvSpPr>
        <p:spPr>
          <a:xfrm>
            <a:off x="5638800" y="4648200"/>
            <a:ext cx="640080" cy="274320"/>
          </a:xfrm>
          <a:prstGeom prst="rightArrow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29" name="مستطيل 28"/>
          <p:cNvSpPr/>
          <p:nvPr/>
        </p:nvSpPr>
        <p:spPr>
          <a:xfrm>
            <a:off x="1981200" y="4948535"/>
            <a:ext cx="373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Electronic 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Bold Italic Art" pitchFamily="2" charset="-78"/>
              </a:rPr>
              <a:t>Scheme</a:t>
            </a:r>
          </a:p>
        </p:txBody>
      </p:sp>
      <p:sp>
        <p:nvSpPr>
          <p:cNvPr id="30" name="مستطيل 29"/>
          <p:cNvSpPr/>
          <p:nvPr/>
        </p:nvSpPr>
        <p:spPr>
          <a:xfrm>
            <a:off x="457200" y="2819400"/>
            <a:ext cx="381000" cy="381000"/>
          </a:xfrm>
          <a:prstGeom prst="rect">
            <a:avLst/>
          </a:prstGeom>
          <a:solidFill>
            <a:srgbClr val="FFFF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1447800" y="3429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مستطيل 31"/>
          <p:cNvSpPr/>
          <p:nvPr/>
        </p:nvSpPr>
        <p:spPr>
          <a:xfrm>
            <a:off x="1447800" y="4191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مستطيل 32"/>
          <p:cNvSpPr/>
          <p:nvPr/>
        </p:nvSpPr>
        <p:spPr>
          <a:xfrm>
            <a:off x="1447800" y="4953000"/>
            <a:ext cx="381000" cy="381000"/>
          </a:xfrm>
          <a:prstGeom prst="rect">
            <a:avLst/>
          </a:prstGeom>
          <a:solidFill>
            <a:srgbClr val="FFFF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مستطيل 34"/>
          <p:cNvSpPr/>
          <p:nvPr/>
        </p:nvSpPr>
        <p:spPr>
          <a:xfrm>
            <a:off x="6400800" y="3810000"/>
            <a:ext cx="297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BPM Location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6" name="مستطيل 35"/>
          <p:cNvSpPr/>
          <p:nvPr/>
        </p:nvSpPr>
        <p:spPr>
          <a:xfrm>
            <a:off x="6400800" y="4191000"/>
            <a:ext cx="2063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Position 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Sensitivity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Bold Italic Art" pitchFamily="2" charset="-78"/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6411309" y="4572000"/>
            <a:ext cx="1375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Bold Italic Art" pitchFamily="2" charset="-78"/>
              </a:rPr>
              <a:t>RF Leakage</a:t>
            </a:r>
          </a:p>
        </p:txBody>
      </p:sp>
      <p:sp>
        <p:nvSpPr>
          <p:cNvPr id="28" name="مستطيل 27"/>
          <p:cNvSpPr/>
          <p:nvPr/>
        </p:nvSpPr>
        <p:spPr>
          <a:xfrm>
            <a:off x="4572000" y="6550223"/>
            <a:ext cx="542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entury" pitchFamily="18" charset="0"/>
              </a:rPr>
              <a:t>9-27</a:t>
            </a:r>
            <a:endParaRPr lang="en-US" sz="1400" dirty="0"/>
          </a:p>
        </p:txBody>
      </p:sp>
      <p:sp>
        <p:nvSpPr>
          <p:cNvPr id="38" name="مستطيل 37"/>
          <p:cNvSpPr/>
          <p:nvPr/>
        </p:nvSpPr>
        <p:spPr>
          <a:xfrm>
            <a:off x="-56814" y="6611779"/>
            <a:ext cx="92207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dirty="0" smtClean="0">
                <a:latin typeface="Times New Roman"/>
                <a:ea typeface="MS Mincho"/>
              </a:rPr>
              <a:t>M. Almalki ,</a:t>
            </a:r>
            <a:r>
              <a:rPr lang="de-DE" sz="1000" b="1" dirty="0" smtClean="0">
                <a:latin typeface="Times New Roman"/>
                <a:ea typeface="MS Mincho"/>
              </a:rPr>
              <a:t> Dresden 2013 - DPG                                                                                                                                          </a:t>
            </a:r>
            <a:r>
              <a:rPr lang="en-US" sz="1000" b="1" dirty="0" smtClean="0">
                <a:latin typeface="Times New Roman"/>
                <a:ea typeface="MS Mincho"/>
              </a:rPr>
              <a:t>System Design for the FAIR Proton LINAC BPMs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displaymath}&#10;f_{\mathrm{res}}=323.2 \textrm{ MHz}&#10;\end{displaymath}&#10;\end{document}&#10;"/>
  <p:tag name="EXTERNALNAME" val="txp_fig"/>
  <p:tag name="BLEND" val="Falsch"/>
  <p:tag name="TRANSPARENT" val="Falsch"/>
  <p:tag name="KEEPFILES" val="Falsch"/>
  <p:tag name="DEBUGPAUSE" val="Falsch"/>
  <p:tag name="RESOLUTION" val="300"/>
  <p:tag name="TIMEOUT" val="(none)"/>
  <p:tag name="BOXWIDTH" val="415"/>
  <p:tag name="BOXHEIGHT" val="340"/>
  <p:tag name="BOXFONT" val="10"/>
  <p:tag name="BOXWRAP" val="Falsch"/>
  <p:tag name="WORKAROUNDTRANSPARENCYBUG" val="Falsch"/>
  <p:tag name="ALLOWFONTSUBSTITUTION" val="Falsch"/>
  <p:tag name="BITMAPFORMAT" val="pngmono"/>
  <p:tag name="ORIGWIDTH" val="174,9604"/>
  <p:tag name="PICTUREFILESIZE" val="1439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GSIFuture">
  <a:themeElements>
    <a:clrScheme name="1_GSIFutu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GSIFutur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1_GSIFutu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SIFutu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GSIFuture">
  <a:themeElements>
    <a:clrScheme name="1_GSIFutu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GSIFutur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1_GSIFutu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SIFutu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GSIFuture">
  <a:themeElements>
    <a:clrScheme name="1_GSIFutur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GSIFutur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1_GSIFutur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SIFutur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SIFu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3181</TotalTime>
  <Words>1689</Words>
  <Application>Microsoft Office PowerPoint</Application>
  <PresentationFormat>عرض على الشاشة (3:4)‏</PresentationFormat>
  <Paragraphs>508</Paragraphs>
  <Slides>33</Slides>
  <Notes>1</Notes>
  <HiddenSlides>0</HiddenSlides>
  <MMClips>0</MMClips>
  <ScaleCrop>false</ScaleCrop>
  <HeadingPairs>
    <vt:vector size="4" baseType="variant">
      <vt:variant>
        <vt:lpstr>سمة</vt:lpstr>
      </vt:variant>
      <vt:variant>
        <vt:i4>4</vt:i4>
      </vt:variant>
      <vt:variant>
        <vt:lpstr>عناوين الشرائح</vt:lpstr>
      </vt:variant>
      <vt:variant>
        <vt:i4>33</vt:i4>
      </vt:variant>
    </vt:vector>
  </HeadingPairs>
  <TitlesOfParts>
    <vt:vector size="37" baseType="lpstr">
      <vt:lpstr>سمة Office</vt:lpstr>
      <vt:lpstr>1_GSIFuture</vt:lpstr>
      <vt:lpstr>2_GSIFuture</vt:lpstr>
      <vt:lpstr>3_GSIFuture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rcc</dc:creator>
  <cp:lastModifiedBy>rcc</cp:lastModifiedBy>
  <cp:revision>106</cp:revision>
  <dcterms:created xsi:type="dcterms:W3CDTF">2013-01-22T13:15:41Z</dcterms:created>
  <dcterms:modified xsi:type="dcterms:W3CDTF">2013-03-18T14:40:23Z</dcterms:modified>
</cp:coreProperties>
</file>