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88" r:id="rId6"/>
    <p:sldId id="280" r:id="rId7"/>
    <p:sldId id="278" r:id="rId8"/>
    <p:sldId id="289" r:id="rId9"/>
    <p:sldId id="290" r:id="rId10"/>
    <p:sldId id="291" r:id="rId11"/>
    <p:sldId id="292" r:id="rId12"/>
    <p:sldId id="293" r:id="rId13"/>
    <p:sldId id="294" r:id="rId14"/>
    <p:sldId id="279" r:id="rId15"/>
    <p:sldId id="295" r:id="rId16"/>
    <p:sldId id="259" r:id="rId17"/>
    <p:sldId id="275" r:id="rId18"/>
    <p:sldId id="260" r:id="rId19"/>
    <p:sldId id="263" r:id="rId20"/>
    <p:sldId id="274" r:id="rId21"/>
    <p:sldId id="264" r:id="rId22"/>
    <p:sldId id="268" r:id="rId23"/>
    <p:sldId id="287" r:id="rId24"/>
    <p:sldId id="267" r:id="rId25"/>
    <p:sldId id="266" r:id="rId26"/>
    <p:sldId id="282" r:id="rId27"/>
    <p:sldId id="281" r:id="rId28"/>
    <p:sldId id="27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2" autoAdjust="0"/>
    <p:restoredTop sz="96287" autoAdjust="0"/>
  </p:normalViewPr>
  <p:slideViewPr>
    <p:cSldViewPr snapToGrid="0">
      <p:cViewPr>
        <p:scale>
          <a:sx n="100" d="100"/>
          <a:sy n="100" d="100"/>
        </p:scale>
        <p:origin x="30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2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0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3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1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9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9C3E-A37E-48B0-B6EE-584D8681A221}" type="datetimeFigureOut">
              <a:rPr lang="en-GB" smtClean="0"/>
              <a:t>16/01/2022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HITRAP</a:t>
            </a:r>
            <a:br>
              <a:rPr lang="en-GB" dirty="0" smtClean="0"/>
            </a:br>
            <a:r>
              <a:rPr lang="en-GB" dirty="0" smtClean="0"/>
              <a:t>Retrofit Beam Instrumentation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9288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A. Reiter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Gesprächen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Toby, Wolfgang, Hannes, </a:t>
            </a:r>
            <a:r>
              <a:rPr lang="en-GB" dirty="0" err="1" smtClean="0"/>
              <a:t>RoFi</a:t>
            </a:r>
            <a:r>
              <a:rPr lang="en-GB" dirty="0" smtClean="0"/>
              <a:t>, Harald, Beata, Christian,…..</a:t>
            </a:r>
          </a:p>
          <a:p>
            <a:endParaRPr lang="en-GB" dirty="0" smtClean="0"/>
          </a:p>
          <a:p>
            <a:r>
              <a:rPr lang="en-GB" dirty="0" smtClean="0"/>
              <a:t>24. Sept. 2020</a:t>
            </a:r>
          </a:p>
          <a:p>
            <a:r>
              <a:rPr lang="en-GB" dirty="0" err="1" smtClean="0"/>
              <a:t>Letzte</a:t>
            </a:r>
            <a:r>
              <a:rPr lang="en-GB" dirty="0" smtClean="0"/>
              <a:t> </a:t>
            </a:r>
            <a:r>
              <a:rPr lang="en-GB" dirty="0" err="1" smtClean="0"/>
              <a:t>Aktualisierung</a:t>
            </a:r>
            <a:r>
              <a:rPr lang="en-GB" dirty="0" smtClean="0"/>
              <a:t>: 11. </a:t>
            </a:r>
            <a:r>
              <a:rPr lang="en-GB" smtClean="0"/>
              <a:t>Januar</a:t>
            </a:r>
            <a:r>
              <a:rPr lang="en-GB" dirty="0" smtClean="0"/>
              <a:t> 2022</a:t>
            </a:r>
          </a:p>
          <a:p>
            <a:endParaRPr lang="en-GB" dirty="0" smtClean="0"/>
          </a:p>
          <a:p>
            <a:r>
              <a:rPr lang="en-GB" dirty="0" err="1" smtClean="0"/>
              <a:t>Vorläufige</a:t>
            </a:r>
            <a:r>
              <a:rPr lang="en-GB" dirty="0" smtClean="0"/>
              <a:t> </a:t>
            </a:r>
            <a:r>
              <a:rPr lang="en-GB" dirty="0" err="1" smtClean="0"/>
              <a:t>Zusammenstellung</a:t>
            </a:r>
            <a:r>
              <a:rPr lang="en-GB" dirty="0" smtClean="0"/>
              <a:t> des Status </a:t>
            </a:r>
            <a:r>
              <a:rPr lang="en-GB" dirty="0" err="1" smtClean="0"/>
              <a:t>sowie</a:t>
            </a:r>
            <a:r>
              <a:rPr lang="en-GB" dirty="0" smtClean="0"/>
              <a:t> der </a:t>
            </a:r>
            <a:r>
              <a:rPr lang="en-GB" dirty="0" err="1" smtClean="0"/>
              <a:t>anstehenden</a:t>
            </a:r>
            <a:r>
              <a:rPr lang="en-GB" dirty="0" smtClean="0"/>
              <a:t> </a:t>
            </a:r>
            <a:r>
              <a:rPr lang="en-GB" dirty="0" err="1" smtClean="0"/>
              <a:t>Arbeiten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endParaRPr lang="en-GB" dirty="0" smtClean="0"/>
          </a:p>
          <a:p>
            <a:r>
              <a:rPr lang="en-GB" dirty="0" smtClean="0"/>
              <a:t>die </a:t>
            </a:r>
            <a:r>
              <a:rPr lang="en-GB" dirty="0" err="1" smtClean="0"/>
              <a:t>Wieder-Inbetriebnahme</a:t>
            </a:r>
            <a:r>
              <a:rPr lang="en-GB" dirty="0" smtClean="0"/>
              <a:t> von HITRAP </a:t>
            </a:r>
            <a:r>
              <a:rPr lang="en-GB" dirty="0" err="1" smtClean="0"/>
              <a:t>im</a:t>
            </a:r>
            <a:r>
              <a:rPr lang="en-GB" dirty="0" smtClean="0"/>
              <a:t> April 2022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3427"/>
          <a:stretch/>
        </p:blipFill>
        <p:spPr>
          <a:xfrm rot="5400000">
            <a:off x="1394597" y="1248105"/>
            <a:ext cx="6867244" cy="437103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0"/>
            <a:ext cx="1647407" cy="89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Rack 7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1430948"/>
            <a:ext cx="25924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00CC"/>
                </a:solidFill>
              </a:rPr>
              <a:t>MIL Timing</a:t>
            </a:r>
          </a:p>
          <a:p>
            <a:r>
              <a:rPr lang="en-GB" sz="1600" b="1" dirty="0" smtClean="0">
                <a:solidFill>
                  <a:srgbClr val="0000CC"/>
                </a:solidFill>
              </a:rPr>
              <a:t>SEM-Grid </a:t>
            </a:r>
            <a:r>
              <a:rPr lang="en-GB" sz="1600" b="1" dirty="0" err="1" smtClean="0">
                <a:solidFill>
                  <a:srgbClr val="0000CC"/>
                </a:solidFill>
              </a:rPr>
              <a:t>Elektronik</a:t>
            </a:r>
            <a:endParaRPr lang="en-GB" sz="1600" b="1" dirty="0" smtClean="0">
              <a:solidFill>
                <a:srgbClr val="0000CC"/>
              </a:solidFill>
            </a:endParaRPr>
          </a:p>
          <a:p>
            <a:r>
              <a:rPr lang="en-GB" sz="1600" b="1" dirty="0" err="1" smtClean="0">
                <a:solidFill>
                  <a:srgbClr val="0000CC"/>
                </a:solidFill>
              </a:rPr>
              <a:t>Pressluft-Ansteuerung</a:t>
            </a:r>
            <a:endParaRPr lang="en-GB" sz="1600" b="1" dirty="0" smtClean="0">
              <a:solidFill>
                <a:srgbClr val="0000CC"/>
              </a:solidFill>
            </a:endParaRPr>
          </a:p>
          <a:p>
            <a:endParaRPr lang="en-GB" sz="1600" b="1" dirty="0">
              <a:solidFill>
                <a:srgbClr val="0000CC"/>
              </a:solidFill>
            </a:endParaRPr>
          </a:p>
          <a:p>
            <a:r>
              <a:rPr lang="en-GB" sz="1600" b="1" dirty="0" smtClean="0">
                <a:solidFill>
                  <a:srgbClr val="0000CC"/>
                </a:solidFill>
              </a:rPr>
              <a:t>Rack </a:t>
            </a:r>
            <a:r>
              <a:rPr lang="en-GB" sz="1600" b="1" dirty="0">
                <a:solidFill>
                  <a:srgbClr val="0000CC"/>
                </a:solidFill>
              </a:rPr>
              <a:t>7</a:t>
            </a:r>
            <a:r>
              <a:rPr lang="en-GB" sz="1600" b="1" dirty="0" smtClean="0">
                <a:solidFill>
                  <a:srgbClr val="0000CC"/>
                </a:solidFill>
              </a:rPr>
              <a:t> so </a:t>
            </a:r>
            <a:r>
              <a:rPr lang="en-GB" sz="1600" b="1" dirty="0" err="1" smtClean="0">
                <a:solidFill>
                  <a:srgbClr val="0000CC"/>
                </a:solidFill>
              </a:rPr>
              <a:t>lassen</a:t>
            </a:r>
            <a:r>
              <a:rPr lang="en-GB" sz="1600" b="1" dirty="0" smtClean="0">
                <a:solidFill>
                  <a:srgbClr val="0000CC"/>
                </a:solidFill>
              </a:rPr>
              <a:t>!</a:t>
            </a:r>
            <a:endParaRPr lang="en-GB" sz="1600" dirty="0" smtClean="0"/>
          </a:p>
          <a:p>
            <a:endParaRPr lang="en-GB" sz="1600" dirty="0" smtClean="0"/>
          </a:p>
          <a:p>
            <a:endParaRPr lang="en-GB" sz="1600" dirty="0"/>
          </a:p>
          <a:p>
            <a:r>
              <a:rPr lang="en-GB" sz="1600" dirty="0" err="1" smtClean="0"/>
              <a:t>Kabelsalat</a:t>
            </a:r>
            <a:r>
              <a:rPr lang="en-GB" sz="1600" dirty="0" smtClean="0"/>
              <a:t> </a:t>
            </a:r>
            <a:r>
              <a:rPr lang="en-GB" sz="1600" dirty="0" err="1" smtClean="0"/>
              <a:t>sortieren</a:t>
            </a:r>
            <a:r>
              <a:rPr lang="en-GB" sz="1600" dirty="0" smtClean="0"/>
              <a:t> und</a:t>
            </a:r>
          </a:p>
          <a:p>
            <a:r>
              <a:rPr lang="en-GB" sz="1600" dirty="0" err="1" smtClean="0"/>
              <a:t>Nutzung</a:t>
            </a:r>
            <a:r>
              <a:rPr lang="en-GB" sz="1600" dirty="0" smtClean="0"/>
              <a:t> </a:t>
            </a:r>
            <a:r>
              <a:rPr lang="en-GB" sz="1600" dirty="0" err="1" smtClean="0"/>
              <a:t>klären</a:t>
            </a:r>
            <a:r>
              <a:rPr lang="en-GB" sz="1600" dirty="0" smtClean="0"/>
              <a:t> </a:t>
            </a:r>
            <a:r>
              <a:rPr lang="en-GB" sz="1600" dirty="0" err="1" smtClean="0"/>
              <a:t>mit</a:t>
            </a:r>
            <a:r>
              <a:rPr lang="en-GB" sz="1600" dirty="0" smtClean="0"/>
              <a:t> </a:t>
            </a:r>
          </a:p>
          <a:p>
            <a:r>
              <a:rPr lang="en-GB" sz="1600" dirty="0" err="1" smtClean="0"/>
              <a:t>Experimentatoren</a:t>
            </a:r>
            <a:r>
              <a:rPr lang="en-GB" sz="1600" dirty="0" smtClean="0"/>
              <a:t>/HITRAP</a:t>
            </a:r>
          </a:p>
          <a:p>
            <a:endParaRPr lang="en-GB" sz="1600" dirty="0"/>
          </a:p>
          <a:p>
            <a:r>
              <a:rPr lang="en-GB" sz="1600" dirty="0" smtClean="0"/>
              <a:t>ESR Timing </a:t>
            </a:r>
            <a:r>
              <a:rPr lang="en-GB" sz="1600" dirty="0" err="1" smtClean="0"/>
              <a:t>tickert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(26.07, HR, AR)</a:t>
            </a:r>
          </a:p>
        </p:txBody>
      </p:sp>
    </p:spTree>
    <p:extLst>
      <p:ext uri="{BB962C8B-B14F-4D97-AF65-F5344CB8AC3E}">
        <p14:creationId xmlns:p14="http://schemas.microsoft.com/office/powerpoint/2010/main" val="147245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" b="9040"/>
          <a:stretch/>
        </p:blipFill>
        <p:spPr>
          <a:xfrm rot="5400000">
            <a:off x="1369080" y="1213338"/>
            <a:ext cx="6858000" cy="443132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0"/>
            <a:ext cx="1647407" cy="89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Rack 6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920889"/>
            <a:ext cx="258242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CC"/>
                </a:solidFill>
              </a:rPr>
              <a:t>Faraday Cup </a:t>
            </a:r>
            <a:r>
              <a:rPr lang="en-GB" sz="1400" b="1" dirty="0" err="1" smtClean="0">
                <a:solidFill>
                  <a:srgbClr val="0000CC"/>
                </a:solidFill>
              </a:rPr>
              <a:t>Auslese</a:t>
            </a:r>
            <a:endParaRPr lang="en-GB" sz="1400" b="1" dirty="0" smtClean="0">
              <a:solidFill>
                <a:srgbClr val="0000CC"/>
              </a:solidFill>
            </a:endParaRPr>
          </a:p>
          <a:p>
            <a:endParaRPr lang="en-GB" sz="1400" dirty="0"/>
          </a:p>
          <a:p>
            <a:r>
              <a:rPr lang="en-GB" sz="1400" dirty="0" smtClean="0"/>
              <a:t>Rack </a:t>
            </a:r>
            <a:r>
              <a:rPr lang="en-GB" sz="1400" dirty="0" smtClean="0"/>
              <a:t>6 </a:t>
            </a:r>
            <a:r>
              <a:rPr lang="en-GB" sz="1400" dirty="0" err="1" smtClean="0"/>
              <a:t>kann</a:t>
            </a:r>
            <a:r>
              <a:rPr lang="en-GB" sz="1400" dirty="0" smtClean="0"/>
              <a:t> </a:t>
            </a:r>
            <a:r>
              <a:rPr lang="en-GB" sz="1400" dirty="0" err="1" smtClean="0"/>
              <a:t>komplett</a:t>
            </a:r>
            <a:r>
              <a:rPr lang="en-GB" sz="1400" dirty="0" smtClean="0"/>
              <a:t> </a:t>
            </a:r>
            <a:r>
              <a:rPr lang="en-GB" sz="1400" dirty="0" err="1" smtClean="0"/>
              <a:t>neu</a:t>
            </a:r>
            <a:endParaRPr lang="en-GB" sz="1400" dirty="0" smtClean="0"/>
          </a:p>
          <a:p>
            <a:r>
              <a:rPr lang="en-GB" sz="1400" dirty="0" err="1" smtClean="0"/>
              <a:t>gestaltet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>
                <a:solidFill>
                  <a:srgbClr val="0000CC"/>
                </a:solidFill>
              </a:rPr>
              <a:t>WR-</a:t>
            </a:r>
            <a:r>
              <a:rPr lang="en-GB" sz="1400" dirty="0" err="1" smtClean="0">
                <a:solidFill>
                  <a:srgbClr val="0000CC"/>
                </a:solidFill>
              </a:rPr>
              <a:t>Patchfeld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kann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nach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oben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verlegt</a:t>
            </a:r>
            <a:r>
              <a:rPr lang="en-GB" sz="1400" dirty="0" smtClean="0">
                <a:solidFill>
                  <a:srgbClr val="0000CC"/>
                </a:solidFill>
              </a:rPr>
              <a:t> warden, </a:t>
            </a:r>
            <a:r>
              <a:rPr lang="en-GB" sz="1400" dirty="0" err="1" smtClean="0">
                <a:solidFill>
                  <a:srgbClr val="0000CC"/>
                </a:solidFill>
              </a:rPr>
              <a:t>wie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für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andere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Racks </a:t>
            </a:r>
            <a:r>
              <a:rPr lang="en-GB" sz="1400" dirty="0" err="1" smtClean="0">
                <a:solidFill>
                  <a:srgbClr val="0000CC"/>
                </a:solidFill>
              </a:rPr>
              <a:t>auch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geplant</a:t>
            </a:r>
            <a:r>
              <a:rPr lang="en-GB" sz="1400" dirty="0" smtClean="0">
                <a:solidFill>
                  <a:srgbClr val="0000CC"/>
                </a:solidFill>
              </a:rPr>
              <a:t>!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neue</a:t>
            </a:r>
            <a:r>
              <a:rPr lang="en-GB" sz="1400" dirty="0" smtClean="0"/>
              <a:t> </a:t>
            </a:r>
            <a:r>
              <a:rPr lang="en-GB" sz="1400" dirty="0" err="1" smtClean="0"/>
              <a:t>Konnektorbox</a:t>
            </a:r>
            <a:r>
              <a:rPr lang="en-GB" sz="1400" dirty="0" smtClean="0"/>
              <a:t> (3 HE)</a:t>
            </a:r>
            <a:endParaRPr lang="en-GB" sz="1400" dirty="0"/>
          </a:p>
          <a:p>
            <a:r>
              <a:rPr lang="en-GB" sz="1400" dirty="0" err="1" smtClean="0"/>
              <a:t>steht</a:t>
            </a:r>
            <a:r>
              <a:rPr lang="en-GB" sz="1400" dirty="0" smtClean="0"/>
              <a:t> in </a:t>
            </a:r>
            <a:r>
              <a:rPr lang="en-GB" sz="1400" dirty="0" err="1" smtClean="0"/>
              <a:t>Ecke</a:t>
            </a:r>
            <a:r>
              <a:rPr lang="en-GB" sz="1400" dirty="0" smtClean="0"/>
              <a:t> </a:t>
            </a:r>
            <a:r>
              <a:rPr lang="en-GB" sz="1400" dirty="0" err="1" smtClean="0"/>
              <a:t>hinten</a:t>
            </a:r>
            <a:r>
              <a:rPr lang="en-GB" sz="1400" dirty="0" smtClean="0"/>
              <a:t> </a:t>
            </a:r>
            <a:r>
              <a:rPr lang="en-GB" sz="1400" dirty="0" err="1" smtClean="0"/>
              <a:t>rechts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FC VME DAQ (BH1 Keller, </a:t>
            </a:r>
            <a:r>
              <a:rPr lang="en-GB" sz="1400" dirty="0" err="1" smtClean="0"/>
              <a:t>HBr</a:t>
            </a:r>
            <a:r>
              <a:rPr lang="en-GB" sz="1400" dirty="0" smtClean="0"/>
              <a:t>)</a:t>
            </a:r>
          </a:p>
          <a:p>
            <a:r>
              <a:rPr lang="en-GB" sz="1400" dirty="0" err="1" smtClean="0"/>
              <a:t>Beistellung</a:t>
            </a:r>
            <a:r>
              <a:rPr lang="en-GB" sz="1400" dirty="0" smtClean="0"/>
              <a:t> BEA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Schublade</a:t>
            </a:r>
            <a:r>
              <a:rPr lang="en-GB" sz="1400" dirty="0" smtClean="0"/>
              <a:t> (</a:t>
            </a:r>
            <a:r>
              <a:rPr lang="en-GB" sz="1400" dirty="0" err="1" smtClean="0"/>
              <a:t>Eingang</a:t>
            </a:r>
            <a:r>
              <a:rPr lang="en-GB" sz="1400" dirty="0" smtClean="0"/>
              <a:t> links!)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err="1" smtClean="0"/>
              <a:t>Analogkabel</a:t>
            </a:r>
            <a:r>
              <a:rPr lang="en-GB" sz="1400" dirty="0" smtClean="0"/>
              <a:t> FC: </a:t>
            </a:r>
            <a:endParaRPr lang="en-GB" sz="1400" dirty="0" smtClean="0"/>
          </a:p>
          <a:p>
            <a:r>
              <a:rPr lang="en-GB" sz="1400" dirty="0" smtClean="0"/>
              <a:t>Von </a:t>
            </a:r>
            <a:r>
              <a:rPr lang="en-GB" sz="1400" dirty="0" smtClean="0"/>
              <a:t>Rack 5 </a:t>
            </a:r>
            <a:r>
              <a:rPr lang="en-GB" sz="1400" dirty="0" err="1" smtClean="0"/>
              <a:t>zu</a:t>
            </a:r>
            <a:r>
              <a:rPr lang="en-GB" sz="1400" dirty="0" smtClean="0"/>
              <a:t> Rack 6 </a:t>
            </a:r>
            <a:r>
              <a:rPr lang="en-GB" sz="1400" dirty="0" err="1" smtClean="0"/>
              <a:t>verlegen</a:t>
            </a:r>
            <a:r>
              <a:rPr lang="en-GB" sz="1400" dirty="0" smtClean="0"/>
              <a:t>.</a:t>
            </a:r>
          </a:p>
          <a:p>
            <a:endParaRPr lang="en-GB" sz="1400" dirty="0" smtClean="0"/>
          </a:p>
          <a:p>
            <a:r>
              <a:rPr lang="en-GB" sz="1400" dirty="0" smtClean="0">
                <a:solidFill>
                  <a:srgbClr val="0000CC"/>
                </a:solidFill>
              </a:rPr>
              <a:t>BNC </a:t>
            </a:r>
            <a:r>
              <a:rPr lang="en-GB" sz="1400" dirty="0" err="1" smtClean="0">
                <a:solidFill>
                  <a:srgbClr val="0000CC"/>
                </a:solidFill>
              </a:rPr>
              <a:t>Patchfeld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für</a:t>
            </a:r>
            <a:r>
              <a:rPr lang="en-GB" sz="1400" dirty="0" smtClean="0">
                <a:solidFill>
                  <a:srgbClr val="0000CC"/>
                </a:solidFill>
              </a:rPr>
              <a:t> Signal-</a:t>
            </a:r>
          </a:p>
          <a:p>
            <a:r>
              <a:rPr lang="en-GB" sz="1400" dirty="0" err="1" smtClean="0">
                <a:solidFill>
                  <a:srgbClr val="0000CC"/>
                </a:solidFill>
              </a:rPr>
              <a:t>übergabe</a:t>
            </a:r>
            <a:r>
              <a:rPr lang="en-GB" sz="1400" dirty="0" smtClean="0">
                <a:solidFill>
                  <a:srgbClr val="0000CC"/>
                </a:solidFill>
              </a:rPr>
              <a:t> an DAQ???</a:t>
            </a:r>
            <a:endParaRPr lang="en-GB" sz="1400" dirty="0" smtClean="0">
              <a:solidFill>
                <a:srgbClr val="0000CC"/>
              </a:solidFill>
            </a:endParaRPr>
          </a:p>
          <a:p>
            <a:endParaRPr lang="en-GB" sz="1400" dirty="0" smtClean="0"/>
          </a:p>
          <a:p>
            <a:r>
              <a:rPr lang="en-GB" sz="1400" dirty="0" err="1" smtClean="0"/>
              <a:t>Netzwerk</a:t>
            </a:r>
            <a:r>
              <a:rPr lang="en-GB" sz="1400" dirty="0" smtClean="0"/>
              <a:t> </a:t>
            </a:r>
            <a:r>
              <a:rPr lang="en-GB" sz="1400" dirty="0" err="1" smtClean="0"/>
              <a:t>bleibt</a:t>
            </a:r>
            <a:r>
              <a:rPr lang="en-GB" sz="1400" dirty="0" smtClean="0"/>
              <a:t>.</a:t>
            </a:r>
          </a:p>
          <a:p>
            <a:endParaRPr lang="en-GB" sz="1400" dirty="0"/>
          </a:p>
          <a:p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59513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1" b="10993"/>
          <a:stretch/>
        </p:blipFill>
        <p:spPr>
          <a:xfrm rot="5400000">
            <a:off x="1479613" y="1323876"/>
            <a:ext cx="6858000" cy="42102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0"/>
            <a:ext cx="1647407" cy="89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Rack 5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1014883"/>
            <a:ext cx="27632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CC"/>
                </a:solidFill>
              </a:rPr>
              <a:t>TOF und </a:t>
            </a:r>
            <a:r>
              <a:rPr lang="en-GB" sz="1400" b="1" dirty="0" err="1" smtClean="0">
                <a:solidFill>
                  <a:srgbClr val="0000CC"/>
                </a:solidFill>
              </a:rPr>
              <a:t>Phasenmessung</a:t>
            </a:r>
            <a:r>
              <a:rPr lang="en-GB" sz="1400" b="1" dirty="0" smtClean="0">
                <a:solidFill>
                  <a:srgbClr val="0000CC"/>
                </a:solidFill>
              </a:rPr>
              <a:t> </a:t>
            </a:r>
          </a:p>
          <a:p>
            <a:endParaRPr lang="en-GB" sz="1400" dirty="0"/>
          </a:p>
          <a:p>
            <a:r>
              <a:rPr lang="en-GB" sz="1400" dirty="0" smtClean="0"/>
              <a:t>3 </a:t>
            </a:r>
            <a:r>
              <a:rPr lang="en-GB" sz="1400" dirty="0" err="1" smtClean="0"/>
              <a:t>Phasensonden</a:t>
            </a:r>
            <a:r>
              <a:rPr lang="en-GB" sz="1400" dirty="0" smtClean="0"/>
              <a:t>: </a:t>
            </a:r>
            <a:r>
              <a:rPr lang="en-GB" sz="1400" dirty="0" err="1" smtClean="0"/>
              <a:t>Verstärker</a:t>
            </a:r>
            <a:r>
              <a:rPr lang="en-GB" sz="1400" dirty="0" smtClean="0"/>
              <a:t> </a:t>
            </a:r>
            <a:r>
              <a:rPr lang="en-GB" sz="1400" dirty="0" err="1" smtClean="0"/>
              <a:t>bleiben</a:t>
            </a:r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GB" sz="1400" dirty="0" err="1" smtClean="0"/>
              <a:t>Kompakte</a:t>
            </a:r>
            <a:r>
              <a:rPr lang="en-GB" sz="1400" dirty="0" smtClean="0"/>
              <a:t> </a:t>
            </a:r>
            <a:r>
              <a:rPr lang="en-GB" sz="1400" dirty="0" err="1" smtClean="0"/>
              <a:t>Auslese</a:t>
            </a:r>
            <a:r>
              <a:rPr lang="en-GB" sz="1400" dirty="0" smtClean="0"/>
              <a:t> </a:t>
            </a:r>
            <a:r>
              <a:rPr lang="en-GB" sz="1400" dirty="0" err="1" smtClean="0"/>
              <a:t>über</a:t>
            </a:r>
            <a:r>
              <a:rPr lang="en-GB" sz="1400" dirty="0" smtClean="0"/>
              <a:t> 8-Kanal </a:t>
            </a:r>
          </a:p>
          <a:p>
            <a:r>
              <a:rPr lang="en-GB" sz="1400" dirty="0" err="1" smtClean="0"/>
              <a:t>Oszilloskop</a:t>
            </a:r>
            <a:r>
              <a:rPr lang="en-GB" sz="1400" dirty="0" smtClean="0"/>
              <a:t> </a:t>
            </a:r>
            <a:r>
              <a:rPr lang="en-GB" sz="1400" dirty="0" err="1" smtClean="0"/>
              <a:t>wäre</a:t>
            </a:r>
            <a:r>
              <a:rPr lang="en-GB" sz="1400" dirty="0" smtClean="0"/>
              <a:t> </a:t>
            </a:r>
            <a:r>
              <a:rPr lang="en-GB" sz="1400" dirty="0" err="1" smtClean="0"/>
              <a:t>Vorschlag</a:t>
            </a:r>
            <a:r>
              <a:rPr lang="en-GB" sz="1400" dirty="0"/>
              <a:t> </a:t>
            </a:r>
            <a:r>
              <a:rPr lang="en-GB" sz="1400" dirty="0" smtClean="0"/>
              <a:t>von</a:t>
            </a:r>
          </a:p>
          <a:p>
            <a:r>
              <a:rPr lang="en-GB" sz="1400" dirty="0" smtClean="0"/>
              <a:t>WK</a:t>
            </a:r>
            <a:r>
              <a:rPr lang="en-GB" sz="1400" dirty="0" smtClean="0"/>
              <a:t>.</a:t>
            </a:r>
          </a:p>
          <a:p>
            <a:r>
              <a:rPr lang="en-GB" sz="1400" dirty="0" smtClean="0">
                <a:solidFill>
                  <a:srgbClr val="0000CC"/>
                </a:solidFill>
              </a:rPr>
              <a:t>UNILAC </a:t>
            </a:r>
            <a:r>
              <a:rPr lang="en-GB" sz="1400" dirty="0" err="1" smtClean="0">
                <a:solidFill>
                  <a:srgbClr val="0000CC"/>
                </a:solidFill>
              </a:rPr>
              <a:t>Gerät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für</a:t>
            </a:r>
            <a:r>
              <a:rPr lang="en-GB" sz="1400" dirty="0" smtClean="0">
                <a:solidFill>
                  <a:srgbClr val="0000CC"/>
                </a:solidFill>
              </a:rPr>
              <a:t> IBN </a:t>
            </a:r>
            <a:r>
              <a:rPr lang="en-GB" sz="1400" dirty="0" err="1" smtClean="0">
                <a:solidFill>
                  <a:srgbClr val="0000CC"/>
                </a:solidFill>
              </a:rPr>
              <a:t>verfügbar</a:t>
            </a:r>
            <a:r>
              <a:rPr lang="en-GB" sz="14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400" dirty="0" smtClean="0"/>
              <a:t>Muss </a:t>
            </a:r>
            <a:r>
              <a:rPr lang="en-GB" sz="1400" dirty="0" err="1" smtClean="0"/>
              <a:t>später</a:t>
            </a:r>
            <a:r>
              <a:rPr lang="en-GB" sz="1400" dirty="0" smtClean="0"/>
              <a:t> </a:t>
            </a:r>
            <a:r>
              <a:rPr lang="en-GB" sz="1400" dirty="0" err="1" smtClean="0"/>
              <a:t>nachgekauft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r>
              <a:rPr lang="en-GB" sz="1400" dirty="0" smtClean="0"/>
              <a:t>.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Verlegung</a:t>
            </a:r>
            <a:r>
              <a:rPr lang="en-GB" sz="1400" dirty="0" smtClean="0"/>
              <a:t> </a:t>
            </a:r>
            <a:r>
              <a:rPr lang="en-GB" sz="1400" dirty="0" smtClean="0"/>
              <a:t>der </a:t>
            </a:r>
            <a:r>
              <a:rPr lang="en-GB" sz="1400" dirty="0" err="1" smtClean="0"/>
              <a:t>starren</a:t>
            </a:r>
            <a:r>
              <a:rPr lang="en-GB" sz="1400" dirty="0" smtClean="0"/>
              <a:t> und </a:t>
            </a:r>
            <a:r>
              <a:rPr lang="en-GB" sz="1400" dirty="0" err="1" smtClean="0"/>
              <a:t>Laufzeit</a:t>
            </a:r>
            <a:r>
              <a:rPr lang="en-GB" sz="1400" dirty="0" smtClean="0"/>
              <a:t> </a:t>
            </a:r>
            <a:r>
              <a:rPr lang="en-GB" sz="1400" dirty="0" err="1" smtClean="0"/>
              <a:t>abgeglichenen</a:t>
            </a:r>
            <a:r>
              <a:rPr lang="en-GB" sz="1400" dirty="0" smtClean="0"/>
              <a:t> </a:t>
            </a:r>
            <a:r>
              <a:rPr lang="en-GB" sz="1400" dirty="0" err="1" smtClean="0"/>
              <a:t>Sonden</a:t>
            </a:r>
            <a:r>
              <a:rPr lang="en-GB" sz="1400" dirty="0" smtClean="0"/>
              <a:t>-/</a:t>
            </a:r>
            <a:r>
              <a:rPr lang="en-GB" sz="1400" dirty="0" err="1" smtClean="0"/>
              <a:t>Tankkabel</a:t>
            </a:r>
            <a:r>
              <a:rPr lang="en-GB" sz="1400" dirty="0" smtClean="0"/>
              <a:t> </a:t>
            </a:r>
          </a:p>
          <a:p>
            <a:r>
              <a:rPr lang="en-GB" sz="1400" dirty="0" err="1" smtClean="0"/>
              <a:t>sowie</a:t>
            </a:r>
            <a:r>
              <a:rPr lang="en-GB" sz="1400" dirty="0" smtClean="0"/>
              <a:t> </a:t>
            </a:r>
            <a:r>
              <a:rPr lang="en-GB" sz="1400" dirty="0" err="1" smtClean="0"/>
              <a:t>Neuabgleich</a:t>
            </a:r>
            <a:r>
              <a:rPr lang="en-GB" sz="1400" dirty="0" smtClean="0"/>
              <a:t> </a:t>
            </a:r>
            <a:r>
              <a:rPr lang="en-GB" sz="1400" dirty="0" err="1" smtClean="0"/>
              <a:t>durch</a:t>
            </a:r>
            <a:r>
              <a:rPr lang="en-GB" sz="1400" dirty="0" smtClean="0"/>
              <a:t> WK et al.</a:t>
            </a:r>
          </a:p>
          <a:p>
            <a:endParaRPr lang="en-GB" sz="1400" dirty="0"/>
          </a:p>
          <a:p>
            <a:r>
              <a:rPr lang="en-GB" sz="1400" dirty="0" err="1" smtClean="0">
                <a:solidFill>
                  <a:srgbClr val="0000CC"/>
                </a:solidFill>
              </a:rPr>
              <a:t>Ansteuerung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Phasensonden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DPX per </a:t>
            </a:r>
            <a:r>
              <a:rPr lang="en-GB" sz="1400" dirty="0" smtClean="0">
                <a:solidFill>
                  <a:srgbClr val="0000CC"/>
                </a:solidFill>
              </a:rPr>
              <a:t>MIL </a:t>
            </a:r>
            <a:r>
              <a:rPr lang="en-GB" sz="1400" dirty="0" smtClean="0">
                <a:solidFill>
                  <a:srgbClr val="0000CC"/>
                </a:solidFill>
              </a:rPr>
              <a:t>Bus (ACO ?).</a:t>
            </a:r>
          </a:p>
          <a:p>
            <a:endParaRPr lang="en-GB" sz="1400" dirty="0"/>
          </a:p>
          <a:p>
            <a:r>
              <a:rPr lang="en-GB" sz="1400" dirty="0" err="1" smtClean="0">
                <a:solidFill>
                  <a:srgbClr val="0000CC"/>
                </a:solidFill>
              </a:rPr>
              <a:t>Auslese</a:t>
            </a:r>
            <a:r>
              <a:rPr lang="en-GB" sz="1400" dirty="0" smtClean="0">
                <a:solidFill>
                  <a:srgbClr val="0000CC"/>
                </a:solidFill>
              </a:rPr>
              <a:t> per IPC (</a:t>
            </a:r>
            <a:r>
              <a:rPr lang="en-GB" sz="1400" dirty="0" err="1" smtClean="0">
                <a:solidFill>
                  <a:srgbClr val="0000CC"/>
                </a:solidFill>
              </a:rPr>
              <a:t>Beistellung</a:t>
            </a:r>
            <a:r>
              <a:rPr lang="en-GB" sz="1400" dirty="0" smtClean="0">
                <a:solidFill>
                  <a:srgbClr val="0000CC"/>
                </a:solidFill>
              </a:rPr>
              <a:t> HEBT)</a:t>
            </a:r>
          </a:p>
          <a:p>
            <a:endParaRPr lang="en-GB" sz="1400" dirty="0">
              <a:solidFill>
                <a:srgbClr val="0000CC"/>
              </a:solidFill>
            </a:endParaRPr>
          </a:p>
          <a:p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/>
              <a:t>Bemerkung</a:t>
            </a:r>
            <a:r>
              <a:rPr lang="en-GB" sz="1400" dirty="0" smtClean="0"/>
              <a:t>: SDAOS09 </a:t>
            </a:r>
            <a:r>
              <a:rPr lang="en-GB" sz="1400" dirty="0" err="1" smtClean="0"/>
              <a:t>kann</a:t>
            </a:r>
            <a:r>
              <a:rPr lang="en-GB" sz="1400" dirty="0" smtClean="0"/>
              <a:t> </a:t>
            </a:r>
            <a:r>
              <a:rPr lang="en-GB" sz="1400" dirty="0" err="1" smtClean="0"/>
              <a:t>ausgebaut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r>
              <a:rPr lang="en-GB" sz="1400" dirty="0"/>
              <a:t> </a:t>
            </a:r>
            <a:r>
              <a:rPr lang="en-GB" sz="1400" dirty="0" err="1" smtClean="0"/>
              <a:t>oder</a:t>
            </a:r>
            <a:r>
              <a:rPr lang="en-GB" sz="1400" dirty="0" smtClean="0"/>
              <a:t> </a:t>
            </a:r>
            <a:r>
              <a:rPr lang="en-GB" sz="1400" dirty="0" err="1" smtClean="0"/>
              <a:t>bleiben</a:t>
            </a:r>
            <a:r>
              <a:rPr lang="en-GB" sz="1400" dirty="0" smtClean="0"/>
              <a:t> </a:t>
            </a:r>
            <a:r>
              <a:rPr lang="en-GB" sz="1400" dirty="0" err="1" smtClean="0"/>
              <a:t>für</a:t>
            </a:r>
            <a:r>
              <a:rPr lang="en-GB" sz="1400" dirty="0" smtClean="0"/>
              <a:t> </a:t>
            </a:r>
            <a:r>
              <a:rPr lang="en-GB" sz="1400" dirty="0" err="1" smtClean="0"/>
              <a:t>allgemeine</a:t>
            </a:r>
            <a:r>
              <a:rPr lang="en-GB" sz="1400" dirty="0" smtClean="0"/>
              <a:t> </a:t>
            </a:r>
            <a:r>
              <a:rPr lang="en-GB" sz="1400" dirty="0" err="1" smtClean="0"/>
              <a:t>Zwecke</a:t>
            </a:r>
            <a:r>
              <a:rPr lang="en-GB" sz="1400" dirty="0"/>
              <a:t>?</a:t>
            </a:r>
            <a:endParaRPr lang="en-GB" sz="1400" dirty="0" smtClean="0"/>
          </a:p>
          <a:p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71730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4153" y="859693"/>
            <a:ext cx="6877540" cy="5158154"/>
          </a:xfrm>
        </p:spPr>
      </p:pic>
      <p:sp>
        <p:nvSpPr>
          <p:cNvPr id="5" name="Textfeld 4"/>
          <p:cNvSpPr txBox="1"/>
          <p:nvPr/>
        </p:nvSpPr>
        <p:spPr>
          <a:xfrm>
            <a:off x="8973178" y="5958673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Rack 7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44708" y="3860243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Rack 6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356690" y="2674537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Rack 5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2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4242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en-GB" sz="2800" b="1" dirty="0" err="1" smtClean="0"/>
              <a:t>Lokaler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Kontrollryum</a:t>
            </a:r>
            <a:r>
              <a:rPr lang="en-GB" sz="2800" b="1" dirty="0"/>
              <a:t> EX.2.012 - CUPID Installation </a:t>
            </a:r>
            <a:r>
              <a:rPr lang="en-GB" sz="2800" b="1" dirty="0" smtClean="0"/>
              <a:t>		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02838"/>
            <a:ext cx="55748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b="1" dirty="0"/>
              <a:t>White Rabbit </a:t>
            </a:r>
            <a:r>
              <a:rPr lang="en-GB" sz="1400" b="1" dirty="0" err="1"/>
              <a:t>Verkabelung</a:t>
            </a:r>
            <a:r>
              <a:rPr lang="en-GB" sz="1400" b="1" dirty="0"/>
              <a:t>				</a:t>
            </a:r>
            <a:endParaRPr lang="en-GB" sz="1400" dirty="0" smtClean="0"/>
          </a:p>
          <a:p>
            <a:r>
              <a:rPr lang="en-GB" sz="1400" dirty="0" err="1" smtClean="0"/>
              <a:t>Ein</a:t>
            </a:r>
            <a:r>
              <a:rPr lang="en-GB" sz="1400" dirty="0" smtClean="0"/>
              <a:t> </a:t>
            </a:r>
            <a:r>
              <a:rPr lang="en-GB" sz="1400" dirty="0" err="1" smtClean="0"/>
              <a:t>vorkonfektioniertes</a:t>
            </a:r>
            <a:r>
              <a:rPr lang="en-GB" sz="1400" dirty="0" smtClean="0"/>
              <a:t> 8-adriges LWL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soll</a:t>
            </a:r>
            <a:r>
              <a:rPr lang="en-GB" sz="1400" dirty="0" smtClean="0"/>
              <a:t> </a:t>
            </a:r>
            <a:r>
              <a:rPr lang="en-GB" sz="1400" dirty="0" err="1" smtClean="0"/>
              <a:t>verlegt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endParaRPr lang="en-GB" sz="1400" dirty="0" smtClean="0"/>
          </a:p>
          <a:p>
            <a:r>
              <a:rPr lang="en-GB" sz="1400" dirty="0" smtClean="0"/>
              <a:t>Start: 	BG1.016a (</a:t>
            </a:r>
            <a:r>
              <a:rPr lang="en-GB" sz="1400" dirty="0" err="1" smtClean="0"/>
              <a:t>Netzeräte</a:t>
            </a:r>
            <a:r>
              <a:rPr lang="en-GB" sz="1400" dirty="0" smtClean="0"/>
              <a:t> FRS), Rack NE1Z, </a:t>
            </a:r>
            <a:r>
              <a:rPr lang="en-GB" sz="1400" dirty="0" err="1" smtClean="0"/>
              <a:t>siehe</a:t>
            </a:r>
            <a:r>
              <a:rPr lang="en-GB" sz="1400" dirty="0" smtClean="0"/>
              <a:t> </a:t>
            </a:r>
            <a:r>
              <a:rPr lang="en-GB" sz="1400" dirty="0" err="1" smtClean="0"/>
              <a:t>nächste</a:t>
            </a:r>
            <a:r>
              <a:rPr lang="en-GB" sz="1400" dirty="0" smtClean="0"/>
              <a:t> </a:t>
            </a:r>
            <a:r>
              <a:rPr lang="en-GB" sz="1400" dirty="0" err="1" smtClean="0"/>
              <a:t>Folien</a:t>
            </a:r>
            <a:endParaRPr lang="en-GB" sz="1400" dirty="0" smtClean="0"/>
          </a:p>
          <a:p>
            <a:r>
              <a:rPr lang="en-GB" sz="1400" dirty="0" err="1" smtClean="0"/>
              <a:t>Ziel</a:t>
            </a:r>
            <a:r>
              <a:rPr lang="en-GB" sz="1400" dirty="0" smtClean="0"/>
              <a:t>: 	</a:t>
            </a:r>
            <a:r>
              <a:rPr lang="en-GB" sz="1400" b="1" dirty="0" smtClean="0">
                <a:solidFill>
                  <a:srgbClr val="0000CC"/>
                </a:solidFill>
              </a:rPr>
              <a:t>EX.2.012, </a:t>
            </a:r>
            <a:r>
              <a:rPr lang="en-GB" sz="1400" b="1" dirty="0" err="1" smtClean="0">
                <a:solidFill>
                  <a:srgbClr val="0000CC"/>
                </a:solidFill>
              </a:rPr>
              <a:t>oben</a:t>
            </a:r>
            <a:r>
              <a:rPr lang="en-GB" sz="1400" b="1" dirty="0" smtClean="0">
                <a:solidFill>
                  <a:srgbClr val="0000CC"/>
                </a:solidFill>
              </a:rPr>
              <a:t> </a:t>
            </a:r>
            <a:r>
              <a:rPr lang="en-GB" sz="1400" b="1" dirty="0" err="1" smtClean="0">
                <a:solidFill>
                  <a:srgbClr val="0000CC"/>
                </a:solidFill>
              </a:rPr>
              <a:t>im</a:t>
            </a:r>
            <a:r>
              <a:rPr lang="en-GB" sz="1400" b="1" dirty="0" smtClean="0">
                <a:solidFill>
                  <a:srgbClr val="0000CC"/>
                </a:solidFill>
              </a:rPr>
              <a:t> 1. Rack von links, 2. HE</a:t>
            </a:r>
          </a:p>
          <a:p>
            <a:pPr marL="0" indent="0">
              <a:buNone/>
            </a:pPr>
            <a:r>
              <a:rPr lang="en-GB" sz="1400" dirty="0"/>
              <a:t>	</a:t>
            </a:r>
            <a:r>
              <a:rPr lang="en-GB" sz="1400" dirty="0" err="1" smtClean="0"/>
              <a:t>siehe</a:t>
            </a:r>
            <a:r>
              <a:rPr lang="en-GB" sz="1400" dirty="0" smtClean="0"/>
              <a:t> </a:t>
            </a:r>
            <a:r>
              <a:rPr lang="en-GB" sz="1400" dirty="0" err="1" smtClean="0"/>
              <a:t>nebenstehendes</a:t>
            </a:r>
            <a:r>
              <a:rPr lang="en-GB" sz="1400" dirty="0" smtClean="0"/>
              <a:t> </a:t>
            </a:r>
            <a:r>
              <a:rPr lang="en-GB" sz="1400" dirty="0" err="1" smtClean="0"/>
              <a:t>Bild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err="1" smtClean="0"/>
              <a:t>Wichtig</a:t>
            </a:r>
            <a:r>
              <a:rPr lang="en-GB" sz="1400" dirty="0" smtClean="0"/>
              <a:t>: Das </a:t>
            </a:r>
            <a:r>
              <a:rPr lang="en-GB" sz="1400" dirty="0" err="1" smtClean="0"/>
              <a:t>konfektionierte</a:t>
            </a:r>
            <a:r>
              <a:rPr lang="en-GB" sz="1400" dirty="0" smtClean="0"/>
              <a:t>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kann</a:t>
            </a:r>
            <a:r>
              <a:rPr lang="en-GB" sz="1400" dirty="0" smtClean="0"/>
              <a:t> </a:t>
            </a:r>
            <a:r>
              <a:rPr lang="en-GB" sz="1400" dirty="0" err="1" smtClean="0"/>
              <a:t>erst</a:t>
            </a:r>
            <a:r>
              <a:rPr lang="en-GB" sz="1400" dirty="0" smtClean="0"/>
              <a:t> von Frau Vincelli </a:t>
            </a:r>
            <a:r>
              <a:rPr lang="en-GB" sz="1400" dirty="0" err="1" smtClean="0"/>
              <a:t>bestellt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r>
              <a:rPr lang="en-GB" sz="1400" dirty="0" smtClean="0"/>
              <a:t>, </a:t>
            </a:r>
            <a:r>
              <a:rPr lang="en-GB" sz="1400" dirty="0" err="1" smtClean="0"/>
              <a:t>wenn</a:t>
            </a:r>
            <a:r>
              <a:rPr lang="en-GB" sz="1400" dirty="0" smtClean="0"/>
              <a:t> die </a:t>
            </a:r>
            <a:r>
              <a:rPr lang="en-GB" sz="1400" dirty="0" err="1" smtClean="0"/>
              <a:t>Länge</a:t>
            </a:r>
            <a:r>
              <a:rPr lang="en-GB" sz="1400" dirty="0" smtClean="0"/>
              <a:t> </a:t>
            </a:r>
            <a:r>
              <a:rPr lang="en-GB" sz="1400" dirty="0" err="1" smtClean="0"/>
              <a:t>ermittelt</a:t>
            </a:r>
            <a:r>
              <a:rPr lang="en-GB" sz="1400" dirty="0" smtClean="0"/>
              <a:t> </a:t>
            </a:r>
            <a:r>
              <a:rPr lang="en-GB" sz="1400" dirty="0" err="1" smtClean="0"/>
              <a:t>ist</a:t>
            </a:r>
            <a:r>
              <a:rPr lang="en-GB" sz="1400" dirty="0" smtClean="0"/>
              <a:t>. =&gt;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>
                <a:solidFill>
                  <a:srgbClr val="0000CC"/>
                </a:solidFill>
              </a:rPr>
              <a:t>O</a:t>
            </a:r>
            <a:r>
              <a:rPr lang="en-GB" sz="1400" dirty="0" smtClean="0">
                <a:solidFill>
                  <a:srgbClr val="0000CC"/>
                </a:solidFill>
              </a:rPr>
              <a:t>K!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/>
              <a:t>LWL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vorhanden</a:t>
            </a:r>
            <a:r>
              <a:rPr lang="en-GB" sz="1400" dirty="0" smtClean="0"/>
              <a:t> (Fa. </a:t>
            </a:r>
            <a:r>
              <a:rPr lang="en-GB" sz="1400" dirty="0" err="1" smtClean="0"/>
              <a:t>Jöhnke</a:t>
            </a:r>
            <a:r>
              <a:rPr lang="en-GB" sz="1400" dirty="0" smtClean="0"/>
              <a:t>!) </a:t>
            </a:r>
            <a:r>
              <a:rPr lang="en-GB" sz="1400" dirty="0">
                <a:solidFill>
                  <a:srgbClr val="0000CC"/>
                </a:solidFill>
              </a:rPr>
              <a:t>=&gt; OK</a:t>
            </a:r>
            <a:r>
              <a:rPr lang="en-GB" sz="1400" dirty="0" smtClean="0">
                <a:solidFill>
                  <a:srgbClr val="0000CC"/>
                </a:solidFill>
              </a:rPr>
              <a:t>!</a:t>
            </a:r>
            <a:endParaRPr lang="en-GB" sz="1400" dirty="0" smtClean="0"/>
          </a:p>
          <a:p>
            <a:r>
              <a:rPr lang="en-GB" sz="1400" dirty="0" smtClean="0"/>
              <a:t>BEA: </a:t>
            </a:r>
            <a:r>
              <a:rPr lang="en-GB" sz="1400" dirty="0" err="1" smtClean="0"/>
              <a:t>Verlegung</a:t>
            </a:r>
            <a:r>
              <a:rPr lang="en-GB" sz="1400" dirty="0" smtClean="0"/>
              <a:t> und Installation des </a:t>
            </a:r>
            <a:r>
              <a:rPr lang="en-GB" sz="1400" dirty="0" err="1" smtClean="0"/>
              <a:t>Kabels</a:t>
            </a:r>
            <a:r>
              <a:rPr lang="en-GB" sz="1400" dirty="0" smtClean="0"/>
              <a:t> </a:t>
            </a:r>
            <a:r>
              <a:rPr lang="en-GB" sz="1400" dirty="0" err="1" smtClean="0"/>
              <a:t>im</a:t>
            </a:r>
            <a:r>
              <a:rPr lang="en-GB" sz="1400" dirty="0" smtClean="0"/>
              <a:t> 1. Rack (von links) </a:t>
            </a:r>
            <a:r>
              <a:rPr lang="en-GB" sz="1400" dirty="0" smtClean="0">
                <a:solidFill>
                  <a:srgbClr val="0000CC"/>
                </a:solidFill>
              </a:rPr>
              <a:t>=&gt; OK!</a:t>
            </a:r>
          </a:p>
          <a:p>
            <a:r>
              <a:rPr lang="en-GB" sz="1400" dirty="0" smtClean="0"/>
              <a:t>Anschluss des </a:t>
            </a:r>
            <a:r>
              <a:rPr lang="en-GB" sz="1400" dirty="0" err="1" smtClean="0"/>
              <a:t>Kabels</a:t>
            </a:r>
            <a:r>
              <a:rPr lang="en-GB" sz="1400" dirty="0" smtClean="0"/>
              <a:t> </a:t>
            </a:r>
            <a:r>
              <a:rPr lang="en-GB" sz="1400" dirty="0" err="1" smtClean="0"/>
              <a:t>durch</a:t>
            </a:r>
            <a:r>
              <a:rPr lang="en-GB" sz="1400" dirty="0" smtClean="0"/>
              <a:t> M. Zweig </a:t>
            </a:r>
            <a:r>
              <a:rPr lang="en-GB" sz="1400" dirty="0" err="1" smtClean="0"/>
              <a:t>erfolgt</a:t>
            </a:r>
            <a:r>
              <a:rPr lang="en-GB" sz="1400" dirty="0"/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=&gt; OK!</a:t>
            </a:r>
          </a:p>
          <a:p>
            <a:r>
              <a:rPr lang="en-GB" sz="1400" dirty="0" smtClean="0">
                <a:solidFill>
                  <a:srgbClr val="0000CC"/>
                </a:solidFill>
              </a:rPr>
              <a:t>BEA: </a:t>
            </a:r>
            <a:r>
              <a:rPr lang="en-GB" sz="1400" dirty="0" err="1" smtClean="0">
                <a:solidFill>
                  <a:srgbClr val="0000CC"/>
                </a:solidFill>
              </a:rPr>
              <a:t>Prüfung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Anbindung</a:t>
            </a:r>
            <a:r>
              <a:rPr lang="en-GB" sz="1400" dirty="0" smtClean="0">
                <a:solidFill>
                  <a:srgbClr val="0000CC"/>
                </a:solidFill>
              </a:rPr>
              <a:t> WR Timing </a:t>
            </a:r>
            <a:r>
              <a:rPr lang="en-GB" sz="1400" dirty="0" err="1" smtClean="0">
                <a:solidFill>
                  <a:srgbClr val="0000CC"/>
                </a:solidFill>
              </a:rPr>
              <a:t>steht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aus.</a:t>
            </a:r>
            <a:endParaRPr lang="en-GB" sz="1400" dirty="0" smtClean="0">
              <a:solidFill>
                <a:srgbClr val="0000CC"/>
              </a:solidFill>
            </a:endParaRPr>
          </a:p>
          <a:p>
            <a:endParaRPr lang="en-GB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996" y="1274312"/>
            <a:ext cx="6077105" cy="406563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85645" y="1311313"/>
            <a:ext cx="1000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EX.2.012</a:t>
            </a:r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7134726" y="1816768"/>
            <a:ext cx="1046748" cy="18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WR Timing</a:t>
            </a:r>
            <a:endParaRPr lang="en-GB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7483642" y="878306"/>
            <a:ext cx="268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roten</a:t>
            </a:r>
            <a:r>
              <a:rPr lang="en-GB" dirty="0" smtClean="0"/>
              <a:t> Pfeil </a:t>
            </a:r>
            <a:r>
              <a:rPr lang="en-GB" dirty="0" err="1" smtClean="0"/>
              <a:t>nicht</a:t>
            </a:r>
            <a:r>
              <a:rPr lang="en-GB" dirty="0" smtClean="0"/>
              <a:t> </a:t>
            </a:r>
            <a:r>
              <a:rPr lang="en-GB" dirty="0" err="1" smtClean="0"/>
              <a:t>beachten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DAQ </a:t>
            </a:r>
            <a:r>
              <a:rPr lang="en-GB" dirty="0" err="1" smtClean="0"/>
              <a:t>Systeme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158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7493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Screens &amp; Energy </a:t>
            </a:r>
            <a:r>
              <a:rPr lang="en-GB" sz="2800" b="1" dirty="0" err="1" smtClean="0"/>
              <a:t>Analyzers</a:t>
            </a: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6569"/>
            <a:ext cx="12192000" cy="4579162"/>
          </a:xfrm>
        </p:spPr>
        <p:txBody>
          <a:bodyPr>
            <a:normAutofit/>
          </a:bodyPr>
          <a:lstStyle/>
          <a:p>
            <a:r>
              <a:rPr lang="en-GB" sz="1400" b="1" dirty="0" smtClean="0">
                <a:solidFill>
                  <a:srgbClr val="0000CC"/>
                </a:solidFill>
              </a:rPr>
              <a:t>Devices:</a:t>
            </a:r>
            <a:r>
              <a:rPr lang="en-GB" sz="1400" dirty="0" smtClean="0"/>
              <a:t>	operational cameras: </a:t>
            </a:r>
            <a:r>
              <a:rPr lang="en-GB" sz="1400" dirty="0" smtClean="0">
                <a:solidFill>
                  <a:srgbClr val="FF0000"/>
                </a:solidFill>
              </a:rPr>
              <a:t>GTR1DF0, GTR1DF2, GTR2DF3, GTR2DF4, GTR3DF5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FF0000"/>
                </a:solidFill>
              </a:rPr>
              <a:t>	</a:t>
            </a:r>
            <a:r>
              <a:rPr lang="en-GB" sz="1400" dirty="0" smtClean="0">
                <a:solidFill>
                  <a:srgbClr val="FF0000"/>
                </a:solidFill>
              </a:rPr>
              <a:t>		GTR3EF5+MCP, GTR4DF1+MCP (????), GTR4EF1+MCP	</a:t>
            </a:r>
          </a:p>
          <a:p>
            <a:pPr marL="0" indent="0">
              <a:buNone/>
            </a:pPr>
            <a:r>
              <a:rPr lang="en-GB" sz="1400" dirty="0" smtClean="0"/>
              <a:t>			HITRAP platform: 10-15 (info Z. Andelkovic) experiment cameras after RFQ not part of initial upgrade. </a:t>
            </a:r>
          </a:p>
          <a:p>
            <a:pPr marL="0" indent="0">
              <a:buNone/>
            </a:pPr>
            <a:r>
              <a:rPr lang="en-GB" sz="1400" dirty="0" smtClean="0"/>
              <a:t>			Use cases and timing to be clarified for beam line that can transport beam from HITRAP platform to trap in opposite direction!</a:t>
            </a:r>
          </a:p>
          <a:p>
            <a:r>
              <a:rPr lang="en-GB" sz="1400" b="1" dirty="0" smtClean="0">
                <a:solidFill>
                  <a:srgbClr val="0000CC"/>
                </a:solidFill>
              </a:rPr>
              <a:t>Upgrade to CUPID</a:t>
            </a:r>
            <a:r>
              <a:rPr lang="en-GB" sz="1400" dirty="0" smtClean="0"/>
              <a:t> (from </a:t>
            </a:r>
            <a:r>
              <a:rPr lang="en-GB" sz="1400" dirty="0" err="1" smtClean="0"/>
              <a:t>BeamView</a:t>
            </a:r>
            <a:r>
              <a:rPr lang="en-GB" sz="1400" dirty="0" smtClean="0"/>
              <a:t>): </a:t>
            </a:r>
            <a:r>
              <a:rPr lang="en-GB" sz="1400" dirty="0" smtClean="0">
                <a:solidFill>
                  <a:srgbClr val="0000CC"/>
                </a:solidFill>
              </a:rPr>
              <a:t>Installation in experiment container EX.2.012 in dedicated rack</a:t>
            </a:r>
          </a:p>
          <a:p>
            <a:r>
              <a:rPr lang="en-GB" sz="1400" b="1" dirty="0" smtClean="0">
                <a:solidFill>
                  <a:srgbClr val="0000CC"/>
                </a:solidFill>
              </a:rPr>
              <a:t>Mechanics: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Adaptation for camera mounting needed</a:t>
            </a:r>
            <a:r>
              <a:rPr lang="en-GB" sz="1400" dirty="0" smtClean="0"/>
              <a:t>		=&gt; C. Dorn</a:t>
            </a:r>
          </a:p>
          <a:p>
            <a:r>
              <a:rPr lang="en-GB" sz="1400" b="1" dirty="0" smtClean="0">
                <a:solidFill>
                  <a:srgbClr val="0000CC"/>
                </a:solidFill>
              </a:rPr>
              <a:t>Cabling:</a:t>
            </a:r>
            <a:endParaRPr lang="en-GB" sz="1400" dirty="0" smtClean="0"/>
          </a:p>
          <a:p>
            <a:pPr lvl="1"/>
            <a:r>
              <a:rPr lang="en-GB" sz="1400" dirty="0" smtClean="0"/>
              <a:t>New cables	for 8 cameras		=&gt; Fa. </a:t>
            </a:r>
            <a:r>
              <a:rPr lang="en-GB" sz="1400" dirty="0" err="1" smtClean="0"/>
              <a:t>Jöhnke</a:t>
            </a:r>
            <a:r>
              <a:rPr lang="en-GB" sz="1400" dirty="0" smtClean="0"/>
              <a:t>		</a:t>
            </a:r>
            <a:r>
              <a:rPr lang="en-GB" sz="1400" dirty="0"/>
              <a:t>	</a:t>
            </a:r>
            <a:r>
              <a:rPr lang="en-GB" sz="1400" dirty="0" smtClean="0"/>
              <a:t>	</a:t>
            </a:r>
            <a:r>
              <a:rPr lang="en-GB" sz="1400" dirty="0" smtClean="0">
                <a:solidFill>
                  <a:srgbClr val="0000CC"/>
                </a:solidFill>
              </a:rPr>
              <a:t>2021, done! </a:t>
            </a:r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b="1" dirty="0" smtClean="0">
                <a:solidFill>
                  <a:srgbClr val="0000CC"/>
                </a:solidFill>
              </a:rPr>
              <a:t>DAQ Hardware:</a:t>
            </a:r>
            <a:endParaRPr lang="en-GB" sz="1400" dirty="0" smtClean="0"/>
          </a:p>
          <a:p>
            <a:pPr lvl="1"/>
            <a:r>
              <a:rPr lang="en-GB" sz="1400" dirty="0">
                <a:solidFill>
                  <a:srgbClr val="0000CC"/>
                </a:solidFill>
              </a:rPr>
              <a:t>3</a:t>
            </a:r>
            <a:r>
              <a:rPr lang="en-GB" sz="1400" dirty="0" smtClean="0">
                <a:solidFill>
                  <a:srgbClr val="0000CC"/>
                </a:solidFill>
              </a:rPr>
              <a:t>x CPS8 </a:t>
            </a:r>
            <a:r>
              <a:rPr lang="en-GB" sz="1400" dirty="0" smtClean="0"/>
              <a:t>(1 needed for 2022 beam time)		=&gt; T. Luckhardt		  3 </a:t>
            </a:r>
            <a:r>
              <a:rPr lang="en-GB" sz="1400" dirty="0" err="1" smtClean="0"/>
              <a:t>kEuro</a:t>
            </a:r>
            <a:r>
              <a:rPr lang="en-GB" sz="1400" dirty="0" smtClean="0"/>
              <a:t>		</a:t>
            </a:r>
            <a:r>
              <a:rPr lang="en-GB" sz="1400" dirty="0" smtClean="0"/>
              <a:t>available (from HEBT)</a:t>
            </a:r>
            <a:endParaRPr lang="en-GB" sz="1400" dirty="0" smtClean="0"/>
          </a:p>
          <a:p>
            <a:pPr lvl="1"/>
            <a:r>
              <a:rPr lang="en-GB" sz="1400" dirty="0" smtClean="0"/>
              <a:t>1x PLC system for iris/LED control		=&gt; R. Lonsing, S. Ham.		  2 </a:t>
            </a:r>
            <a:r>
              <a:rPr lang="en-GB" sz="1400" dirty="0" err="1" smtClean="0"/>
              <a:t>kEuro</a:t>
            </a:r>
            <a:r>
              <a:rPr lang="en-GB" sz="1400" dirty="0" smtClean="0"/>
              <a:t>		parts </a:t>
            </a:r>
            <a:r>
              <a:rPr lang="en-GB" sz="1400" dirty="0" smtClean="0"/>
              <a:t>available (from HEBT)</a:t>
            </a:r>
            <a:endParaRPr lang="en-GB" sz="1400" dirty="0" smtClean="0"/>
          </a:p>
          <a:p>
            <a:pPr lvl="1"/>
            <a:r>
              <a:rPr lang="en-GB" sz="1400" dirty="0" smtClean="0"/>
              <a:t>1x µTCA System				=&gt; T. Hoffmann		10 </a:t>
            </a:r>
            <a:r>
              <a:rPr lang="en-GB" sz="1400" dirty="0" err="1" smtClean="0"/>
              <a:t>kEuro</a:t>
            </a:r>
            <a:r>
              <a:rPr lang="en-GB" sz="1400" dirty="0" smtClean="0"/>
              <a:t>		buy in &gt;2021 (on loan from HEBT stock)</a:t>
            </a:r>
          </a:p>
          <a:p>
            <a:pPr lvl="1"/>
            <a:r>
              <a:rPr lang="en-GB" sz="1400" dirty="0" smtClean="0"/>
              <a:t>1x Network Switch			=&gt; T. Hoffmann		  2 </a:t>
            </a:r>
            <a:r>
              <a:rPr lang="en-GB" sz="1400" dirty="0" err="1" smtClean="0"/>
              <a:t>kEuro</a:t>
            </a:r>
            <a:r>
              <a:rPr lang="en-GB" sz="1400" dirty="0" smtClean="0"/>
              <a:t>		buy in &gt;2021 (available on loan)</a:t>
            </a:r>
          </a:p>
          <a:p>
            <a:pPr lvl="1"/>
            <a:r>
              <a:rPr lang="en-GB" sz="1400" dirty="0"/>
              <a:t>8</a:t>
            </a:r>
            <a:r>
              <a:rPr lang="en-GB" sz="1400" dirty="0" smtClean="0"/>
              <a:t>x IDS cameras + lens + housing		=&gt; B. </a:t>
            </a:r>
            <a:r>
              <a:rPr lang="en-GB" sz="1400" dirty="0" err="1" smtClean="0"/>
              <a:t>Walasek-Höhne</a:t>
            </a:r>
            <a:r>
              <a:rPr lang="en-GB" sz="1400" dirty="0" smtClean="0"/>
              <a:t>	  5 </a:t>
            </a:r>
            <a:r>
              <a:rPr lang="en-GB" sz="1400" dirty="0" err="1" smtClean="0"/>
              <a:t>kEuro</a:t>
            </a:r>
            <a:r>
              <a:rPr lang="en-GB" sz="1400" dirty="0" smtClean="0"/>
              <a:t> (600 Euro/</a:t>
            </a:r>
            <a:r>
              <a:rPr lang="en-GB" sz="1400" dirty="0" err="1" smtClean="0"/>
              <a:t>Stück</a:t>
            </a:r>
            <a:r>
              <a:rPr lang="en-GB" sz="1400" dirty="0" smtClean="0"/>
              <a:t>)	</a:t>
            </a:r>
            <a:r>
              <a:rPr lang="en-GB" sz="1400" dirty="0" smtClean="0">
                <a:solidFill>
                  <a:srgbClr val="0000CC"/>
                </a:solidFill>
              </a:rPr>
              <a:t>delayed to July 2022 =&gt; 5 spare IDS cams available at BEA, other cams must be taken from HEBT stock!!!</a:t>
            </a:r>
            <a:endParaRPr lang="en-GB" sz="400" dirty="0" smtClean="0"/>
          </a:p>
          <a:p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74218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:\Users\bwalasek\AppData\Local\Microsoft\Windows\Temporary Internet Files\Content.Outlook\662C1FPR\IMG_38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68212" y="2306374"/>
            <a:ext cx="5551584" cy="2406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328" y="1309056"/>
            <a:ext cx="4449445" cy="25019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6136104" y="156747"/>
            <a:ext cx="453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Realisierung µTCA DAQ</a:t>
            </a:r>
            <a:endParaRPr lang="de-DE" b="1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39804"/>
              </p:ext>
            </p:extLst>
          </p:nvPr>
        </p:nvGraphicFramePr>
        <p:xfrm>
          <a:off x="6020746" y="3953137"/>
          <a:ext cx="589788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 Component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de-DE" sz="10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µTCA System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</a:rPr>
                        <a:t>GSI-NATIVE-R2-AM902-AC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CoreI7 CPU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600W Power Supply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6-Slot MTCA.4 Chassis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2U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NAT MCH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NAT </a:t>
                      </a:r>
                      <a:r>
                        <a:rPr lang="de-DE" sz="1000" dirty="0" err="1">
                          <a:effectLst/>
                        </a:rPr>
                        <a:t>and</a:t>
                      </a:r>
                      <a:r>
                        <a:rPr lang="de-DE" sz="1000" dirty="0">
                          <a:effectLst/>
                        </a:rPr>
                        <a:t> Powerbridge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Timing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 FTRN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Cosylab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Switch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</a:rPr>
                        <a:t>AMC217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8-Port Switch AMC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</a:rPr>
                        <a:t>Vadatech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2637" y="317241"/>
            <a:ext cx="32563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/>
              <a:t>Zum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Vergleich</a:t>
            </a:r>
            <a:endParaRPr lang="en-GB" sz="2000" b="1" dirty="0" smtClean="0"/>
          </a:p>
          <a:p>
            <a:r>
              <a:rPr lang="en-GB" sz="2000" b="1" dirty="0" err="1" smtClean="0"/>
              <a:t>Aufbau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vor</a:t>
            </a:r>
            <a:r>
              <a:rPr lang="en-GB" sz="2000" b="1" dirty="0" smtClean="0"/>
              <a:t> HTA </a:t>
            </a:r>
            <a:r>
              <a:rPr lang="en-GB" sz="2000" b="1" dirty="0" err="1" smtClean="0"/>
              <a:t>Messhütte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für</a:t>
            </a:r>
            <a:r>
              <a:rPr lang="en-GB" sz="2000" b="1" dirty="0" smtClean="0"/>
              <a:t> HEST </a:t>
            </a:r>
          </a:p>
          <a:p>
            <a:endParaRPr lang="en-GB" sz="1400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CC"/>
              </a:solidFill>
            </a:endParaRPr>
          </a:p>
          <a:p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Bemerkung</a:t>
            </a:r>
            <a:r>
              <a:rPr lang="en-GB" sz="1400" dirty="0" smtClean="0">
                <a:solidFill>
                  <a:srgbClr val="0000CC"/>
                </a:solidFill>
              </a:rPr>
              <a:t>: µTCA Crates </a:t>
            </a:r>
            <a:r>
              <a:rPr lang="en-GB" sz="1400" dirty="0" err="1" smtClean="0">
                <a:solidFill>
                  <a:srgbClr val="0000CC"/>
                </a:solidFill>
              </a:rPr>
              <a:t>inkl</a:t>
            </a:r>
            <a:r>
              <a:rPr lang="en-GB" sz="1400" dirty="0" smtClean="0">
                <a:solidFill>
                  <a:srgbClr val="0000CC"/>
                </a:solidFill>
              </a:rPr>
              <a:t>. CPU,</a:t>
            </a:r>
          </a:p>
          <a:p>
            <a:r>
              <a:rPr lang="en-GB" sz="1400" dirty="0" smtClean="0">
                <a:solidFill>
                  <a:srgbClr val="0000CC"/>
                </a:solidFill>
              </a:rPr>
              <a:t>FTRN Timing Rec. </a:t>
            </a:r>
            <a:r>
              <a:rPr lang="en-GB" sz="1400" dirty="0" err="1" smtClean="0">
                <a:solidFill>
                  <a:srgbClr val="0000CC"/>
                </a:solidFill>
              </a:rPr>
              <a:t>können</a:t>
            </a:r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wir</a:t>
            </a:r>
            <a:r>
              <a:rPr lang="en-GB" sz="1400" dirty="0" smtClean="0">
                <a:solidFill>
                  <a:srgbClr val="0000CC"/>
                </a:solidFill>
              </a:rPr>
              <a:t> “</a:t>
            </a:r>
            <a:r>
              <a:rPr lang="en-GB" sz="1400" dirty="0" err="1" smtClean="0">
                <a:solidFill>
                  <a:srgbClr val="0000CC"/>
                </a:solidFill>
              </a:rPr>
              <a:t>vorstrecken</a:t>
            </a:r>
            <a:r>
              <a:rPr lang="en-GB" sz="1400" dirty="0" smtClean="0">
                <a:solidFill>
                  <a:srgbClr val="0000CC"/>
                </a:solidFill>
              </a:rPr>
              <a:t>” </a:t>
            </a:r>
            <a:r>
              <a:rPr lang="en-GB" sz="1400" dirty="0" err="1" smtClean="0">
                <a:solidFill>
                  <a:srgbClr val="0000CC"/>
                </a:solidFill>
              </a:rPr>
              <a:t>aus</a:t>
            </a:r>
            <a:r>
              <a:rPr lang="en-GB" sz="1400" dirty="0" smtClean="0">
                <a:solidFill>
                  <a:srgbClr val="0000CC"/>
                </a:solidFill>
              </a:rPr>
              <a:t> FAIR </a:t>
            </a:r>
            <a:r>
              <a:rPr lang="en-GB" sz="1400" dirty="0" err="1" smtClean="0">
                <a:solidFill>
                  <a:srgbClr val="0000CC"/>
                </a:solidFill>
              </a:rPr>
              <a:t>Bestand</a:t>
            </a:r>
            <a:r>
              <a:rPr lang="en-GB" sz="14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400" dirty="0" err="1" smtClean="0">
                <a:solidFill>
                  <a:srgbClr val="0000CC"/>
                </a:solidFill>
              </a:rPr>
              <a:t>Somit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kein</a:t>
            </a:r>
            <a:r>
              <a:rPr lang="en-GB" sz="1400" dirty="0" smtClean="0">
                <a:solidFill>
                  <a:srgbClr val="0000CC"/>
                </a:solidFill>
              </a:rPr>
              <a:t> “</a:t>
            </a:r>
            <a:r>
              <a:rPr lang="en-GB" sz="1400" dirty="0" err="1" smtClean="0">
                <a:solidFill>
                  <a:srgbClr val="0000CC"/>
                </a:solidFill>
              </a:rPr>
              <a:t>Termindruck</a:t>
            </a:r>
            <a:r>
              <a:rPr lang="en-GB" sz="1400" dirty="0" smtClean="0">
                <a:solidFill>
                  <a:srgbClr val="0000CC"/>
                </a:solidFill>
              </a:rPr>
              <a:t>”.</a:t>
            </a:r>
          </a:p>
          <a:p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Nur</a:t>
            </a:r>
            <a:r>
              <a:rPr lang="en-GB" sz="1400" dirty="0" smtClean="0">
                <a:solidFill>
                  <a:srgbClr val="0000CC"/>
                </a:solidFill>
              </a:rPr>
              <a:t> Switch </a:t>
            </a:r>
            <a:r>
              <a:rPr lang="en-GB" sz="1400" dirty="0" err="1" smtClean="0">
                <a:solidFill>
                  <a:srgbClr val="0000CC"/>
                </a:solidFill>
              </a:rPr>
              <a:t>soll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zunächst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beschafft</a:t>
            </a:r>
            <a:endParaRPr lang="en-GB" sz="1400" dirty="0" smtClean="0">
              <a:solidFill>
                <a:srgbClr val="0000CC"/>
              </a:solidFill>
            </a:endParaRPr>
          </a:p>
          <a:p>
            <a:r>
              <a:rPr lang="en-GB" sz="1400" dirty="0" err="1" smtClean="0">
                <a:solidFill>
                  <a:srgbClr val="0000CC"/>
                </a:solidFill>
              </a:rPr>
              <a:t>werden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wegen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langer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Lieferzeiten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für</a:t>
            </a:r>
            <a:r>
              <a:rPr lang="en-GB" sz="1400" dirty="0" smtClean="0">
                <a:solidFill>
                  <a:srgbClr val="0000CC"/>
                </a:solidFill>
              </a:rPr>
              <a:t> µTCA Crate und </a:t>
            </a:r>
            <a:r>
              <a:rPr lang="en-GB" sz="1400" dirty="0" err="1" smtClean="0">
                <a:solidFill>
                  <a:srgbClr val="0000CC"/>
                </a:solidFill>
              </a:rPr>
              <a:t>fehlender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Finanzierung</a:t>
            </a:r>
            <a:r>
              <a:rPr lang="en-GB" sz="1400" dirty="0" smtClean="0">
                <a:solidFill>
                  <a:srgbClr val="0000CC"/>
                </a:solidFill>
              </a:rPr>
              <a:t>.</a:t>
            </a:r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05326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Faraday Cups</a:t>
            </a: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76345"/>
            <a:ext cx="12192000" cy="5312085"/>
          </a:xfrm>
        </p:spPr>
        <p:txBody>
          <a:bodyPr>
            <a:normAutofit/>
          </a:bodyPr>
          <a:lstStyle/>
          <a:p>
            <a:r>
              <a:rPr lang="en-GB" sz="1400" b="1" dirty="0" smtClean="0">
                <a:solidFill>
                  <a:srgbClr val="0000CC"/>
                </a:solidFill>
              </a:rPr>
              <a:t>Devices:</a:t>
            </a:r>
            <a:r>
              <a:rPr lang="en-GB" sz="1400" dirty="0" smtClean="0"/>
              <a:t>	</a:t>
            </a:r>
          </a:p>
          <a:p>
            <a:pPr lvl="1"/>
            <a:r>
              <a:rPr lang="en-GB" sz="1400" dirty="0" err="1" smtClean="0">
                <a:solidFill>
                  <a:srgbClr val="FF0000"/>
                </a:solidFill>
              </a:rPr>
              <a:t>Rohrsonde</a:t>
            </a:r>
            <a:r>
              <a:rPr lang="en-GB" sz="1400" dirty="0" smtClean="0">
                <a:solidFill>
                  <a:srgbClr val="FF0000"/>
                </a:solidFill>
              </a:rPr>
              <a:t> GTR2DP2R</a:t>
            </a:r>
          </a:p>
          <a:p>
            <a:pPr lvl="1"/>
            <a:r>
              <a:rPr lang="en-GB" sz="1400" dirty="0" smtClean="0">
                <a:solidFill>
                  <a:srgbClr val="FF0000"/>
                </a:solidFill>
              </a:rPr>
              <a:t>GTR1DC1, GTR2DC3, GTR2DC4, GTR3DC5, GTR4DC1 (???), GTR5DC1 (Status </a:t>
            </a:r>
            <a:r>
              <a:rPr lang="en-GB" sz="1400" dirty="0" err="1" smtClean="0">
                <a:solidFill>
                  <a:srgbClr val="FF0000"/>
                </a:solidFill>
              </a:rPr>
              <a:t>vor</a:t>
            </a:r>
            <a:r>
              <a:rPr lang="en-GB" sz="1400" dirty="0" smtClean="0">
                <a:solidFill>
                  <a:srgbClr val="FF0000"/>
                </a:solidFill>
              </a:rPr>
              <a:t> Ort?)+ experiment FCs</a:t>
            </a:r>
            <a:endParaRPr lang="en-GB" sz="1400" dirty="0" smtClean="0"/>
          </a:p>
          <a:p>
            <a:pPr lvl="1"/>
            <a:r>
              <a:rPr lang="en-GB" sz="1400" dirty="0" smtClean="0"/>
              <a:t>12x FC: 6 for operational purposes, (6 + X) for experiments</a:t>
            </a:r>
          </a:p>
          <a:p>
            <a:r>
              <a:rPr lang="en-GB" sz="1400" b="1" dirty="0">
                <a:solidFill>
                  <a:srgbClr val="0000CC"/>
                </a:solidFill>
              </a:rPr>
              <a:t>U</a:t>
            </a:r>
            <a:r>
              <a:rPr lang="en-GB" sz="1400" b="1" dirty="0" smtClean="0">
                <a:solidFill>
                  <a:srgbClr val="0000CC"/>
                </a:solidFill>
              </a:rPr>
              <a:t>pgrade to CRYRING hardware</a:t>
            </a:r>
          </a:p>
          <a:p>
            <a:r>
              <a:rPr lang="en-GB" sz="1400" b="1" dirty="0" smtClean="0">
                <a:solidFill>
                  <a:srgbClr val="0000CC"/>
                </a:solidFill>
              </a:rPr>
              <a:t>Cabling:</a:t>
            </a:r>
          </a:p>
          <a:p>
            <a:pPr lvl="1"/>
            <a:r>
              <a:rPr lang="en-GB" sz="1400" dirty="0" err="1" smtClean="0"/>
              <a:t>Femto</a:t>
            </a:r>
            <a:r>
              <a:rPr lang="en-GB" sz="1400" dirty="0" smtClean="0"/>
              <a:t> control: OK</a:t>
            </a:r>
          </a:p>
          <a:p>
            <a:pPr lvl="1"/>
            <a:r>
              <a:rPr lang="en-GB" sz="1400" dirty="0" err="1" smtClean="0"/>
              <a:t>Femto</a:t>
            </a:r>
            <a:r>
              <a:rPr lang="en-GB" sz="1400" dirty="0" smtClean="0"/>
              <a:t> power supply: </a:t>
            </a:r>
          </a:p>
          <a:p>
            <a:pPr lvl="2"/>
            <a:r>
              <a:rPr lang="en-GB" sz="1400" dirty="0" smtClean="0"/>
              <a:t>not OK, but not necessary at start; if in trouble, use local power supplies</a:t>
            </a:r>
          </a:p>
          <a:p>
            <a:pPr lvl="2"/>
            <a:r>
              <a:rPr lang="en-GB" sz="1400" dirty="0" smtClean="0"/>
              <a:t>try to </a:t>
            </a:r>
            <a:r>
              <a:rPr lang="en-GB" sz="1400" dirty="0" smtClean="0">
                <a:solidFill>
                  <a:srgbClr val="0000CC"/>
                </a:solidFill>
              </a:rPr>
              <a:t>get power cables installed </a:t>
            </a:r>
            <a:r>
              <a:rPr lang="en-GB" sz="1400" dirty="0" smtClean="0"/>
              <a:t>nevertheless							</a:t>
            </a:r>
            <a:r>
              <a:rPr lang="en-GB" sz="1400" dirty="0" smtClean="0">
                <a:solidFill>
                  <a:srgbClr val="0000CC"/>
                </a:solidFill>
              </a:rPr>
              <a:t>power cables done!</a:t>
            </a:r>
            <a:endParaRPr lang="en-GB" sz="1400" dirty="0" smtClean="0">
              <a:solidFill>
                <a:srgbClr val="0000CC"/>
              </a:solidFill>
            </a:endParaRPr>
          </a:p>
          <a:p>
            <a:pPr lvl="1"/>
            <a:r>
              <a:rPr lang="en-GB" sz="1400" dirty="0" smtClean="0"/>
              <a:t>FC signals: OK for operational FCs</a:t>
            </a:r>
          </a:p>
          <a:p>
            <a:r>
              <a:rPr lang="en-GB" sz="1400" b="1" dirty="0" smtClean="0">
                <a:solidFill>
                  <a:srgbClr val="0000CC"/>
                </a:solidFill>
              </a:rPr>
              <a:t>DAQ hardware:</a:t>
            </a:r>
          </a:p>
          <a:p>
            <a:pPr lvl="1"/>
            <a:r>
              <a:rPr lang="en-GB" sz="1400" dirty="0" err="1" smtClean="0"/>
              <a:t>Femto</a:t>
            </a:r>
            <a:r>
              <a:rPr lang="en-GB" sz="1400" dirty="0" smtClean="0"/>
              <a:t> amplifiers: OK			</a:t>
            </a:r>
            <a:r>
              <a:rPr lang="en-GB" sz="1400" dirty="0" smtClean="0">
                <a:solidFill>
                  <a:srgbClr val="0000CC"/>
                </a:solidFill>
              </a:rPr>
              <a:t>Version </a:t>
            </a:r>
            <a:r>
              <a:rPr lang="en-GB" sz="1400" dirty="0" err="1" smtClean="0">
                <a:solidFill>
                  <a:srgbClr val="0000CC"/>
                </a:solidFill>
              </a:rPr>
              <a:t>ohne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Modifikation</a:t>
            </a:r>
            <a:r>
              <a:rPr lang="en-GB" sz="1400" dirty="0" smtClean="0">
                <a:solidFill>
                  <a:srgbClr val="0000CC"/>
                </a:solidFill>
              </a:rPr>
              <a:t> der </a:t>
            </a:r>
            <a:r>
              <a:rPr lang="en-GB" sz="1400" dirty="0" err="1" smtClean="0">
                <a:solidFill>
                  <a:srgbClr val="0000CC"/>
                </a:solidFill>
              </a:rPr>
              <a:t>Schnittstelle</a:t>
            </a:r>
            <a:endParaRPr lang="en-GB" sz="1400" dirty="0" smtClean="0">
              <a:solidFill>
                <a:srgbClr val="0000CC"/>
              </a:solidFill>
            </a:endParaRP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1x FC connector box (12 slots) </a:t>
            </a:r>
            <a:r>
              <a:rPr lang="en-GB" sz="1400" dirty="0" smtClean="0"/>
              <a:t>		=&gt; T. Luckhardt, Chr. Schmidt	  			</a:t>
            </a:r>
            <a:r>
              <a:rPr lang="en-GB" sz="1400" dirty="0" err="1" smtClean="0"/>
              <a:t>vorhanden</a:t>
            </a:r>
            <a:endParaRPr lang="en-GB" sz="1400" dirty="0" smtClean="0"/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1x VME DAQ system (3x I/O module &amp; 1x ADC)</a:t>
            </a:r>
            <a:r>
              <a:rPr lang="en-GB" sz="1400" dirty="0" smtClean="0"/>
              <a:t>	=&gt; T. Hoffmann, H. </a:t>
            </a:r>
            <a:r>
              <a:rPr lang="en-GB" sz="1400" dirty="0" err="1" smtClean="0"/>
              <a:t>Bräuning</a:t>
            </a:r>
            <a:r>
              <a:rPr lang="en-GB" sz="1400" dirty="0" smtClean="0"/>
              <a:t>	       I/O Module = 7.5 </a:t>
            </a:r>
            <a:r>
              <a:rPr lang="en-GB" sz="1400" dirty="0" err="1" smtClean="0"/>
              <a:t>kEuro</a:t>
            </a:r>
            <a:r>
              <a:rPr lang="en-GB" sz="1400" dirty="0" smtClean="0"/>
              <a:t>	2021 =&gt; OK!</a:t>
            </a:r>
          </a:p>
          <a:p>
            <a:pPr marL="457200" lvl="1" indent="0">
              <a:buNone/>
            </a:pPr>
            <a:r>
              <a:rPr lang="en-GB" sz="1400" dirty="0"/>
              <a:t>	</a:t>
            </a:r>
            <a:r>
              <a:rPr lang="en-GB" sz="1400" dirty="0" smtClean="0"/>
              <a:t>						Crate, ADC, FTRN </a:t>
            </a:r>
            <a:r>
              <a:rPr lang="en-GB" sz="1400" dirty="0" err="1" smtClean="0"/>
              <a:t>Beistellung</a:t>
            </a:r>
            <a:r>
              <a:rPr lang="en-GB" sz="1400" dirty="0" smtClean="0"/>
              <a:t> </a:t>
            </a:r>
            <a:r>
              <a:rPr lang="en-GB" sz="1400" dirty="0" err="1" smtClean="0"/>
              <a:t>aus</a:t>
            </a:r>
            <a:r>
              <a:rPr lang="en-GB" sz="1400" dirty="0" smtClean="0"/>
              <a:t> </a:t>
            </a:r>
            <a:r>
              <a:rPr lang="en-GB" sz="1400" dirty="0" err="1" smtClean="0"/>
              <a:t>Bestand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310615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77516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Phase Probes</a:t>
            </a: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67298"/>
            <a:ext cx="12192000" cy="5857566"/>
          </a:xfrm>
        </p:spPr>
        <p:txBody>
          <a:bodyPr>
            <a:normAutofit/>
          </a:bodyPr>
          <a:lstStyle/>
          <a:p>
            <a:r>
              <a:rPr lang="en-GB" sz="1400" dirty="0" smtClean="0"/>
              <a:t>Previous time-of-flight measurements with two systems </a:t>
            </a:r>
            <a:r>
              <a:rPr lang="en-GB" sz="1400" dirty="0" smtClean="0">
                <a:solidFill>
                  <a:srgbClr val="0000CC"/>
                </a:solidFill>
              </a:rPr>
              <a:t>=&gt; scopes are old and outdated</a:t>
            </a:r>
            <a:r>
              <a:rPr lang="en-GB" sz="1400" dirty="0" smtClean="0"/>
              <a:t>: </a:t>
            </a:r>
            <a:endParaRPr lang="en-GB" sz="1400" dirty="0" smtClean="0">
              <a:solidFill>
                <a:srgbClr val="0000CC"/>
              </a:solidFill>
            </a:endParaRPr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DP3 and DP4, IH-DTL and </a:t>
            </a:r>
            <a:r>
              <a:rPr lang="en-GB" sz="1400" dirty="0" err="1" smtClean="0"/>
              <a:t>bunchers</a:t>
            </a:r>
            <a:endParaRPr lang="en-GB" sz="1400" dirty="0" smtClean="0"/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DP5 (removed!) and DP6, RFQ and </a:t>
            </a:r>
            <a:r>
              <a:rPr lang="en-GB" sz="1400" dirty="0" err="1" smtClean="0"/>
              <a:t>rebuncher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/>
              <a:t>Digital oscilloscopes:</a:t>
            </a:r>
          </a:p>
          <a:p>
            <a:pPr lvl="1"/>
            <a:r>
              <a:rPr lang="en-GB" sz="1400" dirty="0" smtClean="0"/>
              <a:t>One HITRAP scope permanently installed at CRYRING</a:t>
            </a:r>
          </a:p>
          <a:p>
            <a:pPr lvl="1"/>
            <a:r>
              <a:rPr lang="en-GB" sz="1400" dirty="0"/>
              <a:t>N</a:t>
            </a:r>
            <a:r>
              <a:rPr lang="en-GB" sz="1400" dirty="0" smtClean="0"/>
              <a:t>ote: the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scope for the FCs (350 MHz BW) will not be needed any more =&gt; use as maintenance scope for general purposes?</a:t>
            </a:r>
          </a:p>
          <a:p>
            <a:pPr lvl="1"/>
            <a:r>
              <a:rPr lang="en-GB" sz="1400" b="1" dirty="0" err="1" smtClean="0">
                <a:solidFill>
                  <a:srgbClr val="0000CC"/>
                </a:solidFill>
              </a:rPr>
              <a:t>LeCroy</a:t>
            </a:r>
            <a:r>
              <a:rPr lang="en-GB" sz="1400" b="1" dirty="0" smtClean="0">
                <a:solidFill>
                  <a:srgbClr val="0000CC"/>
                </a:solidFill>
              </a:rPr>
              <a:t> HDO8108 test phase at GSI, one new unit was ordered for UNILAC.		=&gt; check, if SCPI commands unchanged </a:t>
            </a:r>
            <a:r>
              <a:rPr lang="en-GB" sz="1400" b="1" dirty="0" err="1" smtClean="0">
                <a:solidFill>
                  <a:srgbClr val="0000CC"/>
                </a:solidFill>
              </a:rPr>
              <a:t>wrt</a:t>
            </a:r>
            <a:r>
              <a:rPr lang="en-GB" sz="1400" b="1" dirty="0" smtClean="0">
                <a:solidFill>
                  <a:srgbClr val="0000CC"/>
                </a:solidFill>
              </a:rPr>
              <a:t>. to </a:t>
            </a:r>
          </a:p>
          <a:p>
            <a:pPr lvl="1"/>
            <a:r>
              <a:rPr lang="en-GB" sz="1400" dirty="0" smtClean="0"/>
              <a:t>Old </a:t>
            </a:r>
            <a:r>
              <a:rPr lang="en-GB" sz="1400" dirty="0" err="1" smtClean="0"/>
              <a:t>LeCroy</a:t>
            </a:r>
            <a:r>
              <a:rPr lang="en-GB" sz="1400" dirty="0" smtClean="0"/>
              <a:t> </a:t>
            </a:r>
            <a:r>
              <a:rPr lang="en-GB" sz="1400" dirty="0" err="1" smtClean="0"/>
              <a:t>WaveRunner</a:t>
            </a:r>
            <a:r>
              <a:rPr lang="en-GB" sz="1400" dirty="0" smtClean="0"/>
              <a:t> 6100A (1 GHz BW) was repaired and is available again.	previous </a:t>
            </a:r>
            <a:r>
              <a:rPr lang="en-GB" sz="1400" dirty="0" err="1" smtClean="0"/>
              <a:t>LeCroy</a:t>
            </a:r>
            <a:r>
              <a:rPr lang="en-GB" sz="1400" dirty="0" smtClean="0"/>
              <a:t> 6100A model</a:t>
            </a:r>
          </a:p>
          <a:p>
            <a:r>
              <a:rPr lang="en-GB" sz="1400" dirty="0" smtClean="0"/>
              <a:t>Upgrade to CRYRING system</a:t>
            </a:r>
          </a:p>
          <a:p>
            <a:pPr lvl="1"/>
            <a:r>
              <a:rPr lang="en-GB" sz="1400" dirty="0" smtClean="0"/>
              <a:t>FESA class scope readout via </a:t>
            </a:r>
            <a:r>
              <a:rPr lang="en-GB" sz="1400" dirty="0" smtClean="0">
                <a:solidFill>
                  <a:srgbClr val="0000CC"/>
                </a:solidFill>
              </a:rPr>
              <a:t>Ind. PC + </a:t>
            </a:r>
            <a:r>
              <a:rPr lang="en-GB" sz="1400" dirty="0" smtClean="0">
                <a:solidFill>
                  <a:srgbClr val="0000CC"/>
                </a:solidFill>
              </a:rPr>
              <a:t>FTRN (</a:t>
            </a:r>
            <a:r>
              <a:rPr lang="en-GB" sz="1400" dirty="0" err="1" smtClean="0">
                <a:solidFill>
                  <a:srgbClr val="0000CC"/>
                </a:solidFill>
              </a:rPr>
              <a:t>Nachfrage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bei</a:t>
            </a:r>
            <a:r>
              <a:rPr lang="en-GB" sz="1400" dirty="0" smtClean="0">
                <a:solidFill>
                  <a:srgbClr val="0000CC"/>
                </a:solidFill>
              </a:rPr>
              <a:t> ACO ???)</a:t>
            </a:r>
            <a:endParaRPr lang="en-GB" sz="1400" dirty="0" smtClean="0">
              <a:solidFill>
                <a:srgbClr val="0000CC"/>
              </a:solidFill>
            </a:endParaRP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Amplifier gain via Mil-bus (ACO, DPX control) =&gt; Tool? </a:t>
            </a:r>
            <a:r>
              <a:rPr lang="en-GB" sz="1400" dirty="0" err="1" smtClean="0">
                <a:solidFill>
                  <a:srgbClr val="0000CC"/>
                </a:solidFill>
              </a:rPr>
              <a:t>Prophelper</a:t>
            </a:r>
            <a:r>
              <a:rPr lang="en-GB" sz="1400" dirty="0" smtClean="0">
                <a:solidFill>
                  <a:srgbClr val="0000CC"/>
                </a:solidFill>
              </a:rPr>
              <a:t>?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>
                <a:solidFill>
                  <a:srgbClr val="0000CC"/>
                </a:solidFill>
              </a:rPr>
              <a:t>Procurement &amp; Activities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Ind. PC &amp; Timing Receiver				4 HE		</a:t>
            </a:r>
            <a:r>
              <a:rPr lang="en-GB" sz="1400" dirty="0" err="1" smtClean="0">
                <a:solidFill>
                  <a:srgbClr val="0000CC"/>
                </a:solidFill>
              </a:rPr>
              <a:t>zunächst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Beistellung</a:t>
            </a:r>
            <a:r>
              <a:rPr lang="en-GB" sz="1400" dirty="0" smtClean="0">
                <a:solidFill>
                  <a:srgbClr val="0000CC"/>
                </a:solidFill>
              </a:rPr>
              <a:t> IPC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Oscilloscope (1 or 2 depending on make)			2 HE or 10 HE	</a:t>
            </a:r>
            <a:r>
              <a:rPr lang="en-GB" sz="1400" dirty="0" err="1" smtClean="0">
                <a:solidFill>
                  <a:srgbClr val="0000CC"/>
                </a:solidFill>
              </a:rPr>
              <a:t>Beschaffung</a:t>
            </a:r>
            <a:r>
              <a:rPr lang="en-GB" sz="1400" dirty="0" smtClean="0">
                <a:solidFill>
                  <a:srgbClr val="0000CC"/>
                </a:solidFill>
              </a:rPr>
              <a:t> 2022 ???	UNILAC </a:t>
            </a:r>
            <a:r>
              <a:rPr lang="en-GB" sz="1400" dirty="0" err="1" smtClean="0">
                <a:solidFill>
                  <a:srgbClr val="0000CC"/>
                </a:solidFill>
              </a:rPr>
              <a:t>Gerät</a:t>
            </a:r>
            <a:r>
              <a:rPr lang="en-GB" sz="1400" dirty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geliefert</a:t>
            </a:r>
            <a:r>
              <a:rPr lang="en-GB" sz="1400" dirty="0" smtClean="0">
                <a:solidFill>
                  <a:srgbClr val="0000CC"/>
                </a:solidFill>
              </a:rPr>
              <a:t>!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New pre-amplifier for </a:t>
            </a:r>
            <a:r>
              <a:rPr lang="en-GB" sz="1400" dirty="0" err="1" smtClean="0">
                <a:solidFill>
                  <a:srgbClr val="0000CC"/>
                </a:solidFill>
              </a:rPr>
              <a:t>DPx</a:t>
            </a:r>
            <a:r>
              <a:rPr lang="en-GB" sz="1400" dirty="0" smtClean="0">
                <a:solidFill>
                  <a:srgbClr val="0000CC"/>
                </a:solidFill>
              </a:rPr>
              <a:t>	</a:t>
            </a:r>
            <a:r>
              <a:rPr lang="en-GB" sz="1400" dirty="0">
                <a:solidFill>
                  <a:srgbClr val="0000CC"/>
                </a:solidFill>
              </a:rPr>
              <a:t>	</a:t>
            </a:r>
            <a:r>
              <a:rPr lang="en-GB" sz="1400" dirty="0" smtClean="0">
                <a:solidFill>
                  <a:srgbClr val="0000CC"/>
                </a:solidFill>
              </a:rPr>
              <a:t>				</a:t>
            </a:r>
            <a:r>
              <a:rPr lang="en-GB" sz="1400" dirty="0" err="1" smtClean="0">
                <a:solidFill>
                  <a:srgbClr val="0000CC"/>
                </a:solidFill>
              </a:rPr>
              <a:t>Beschaffung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2021 (4 </a:t>
            </a:r>
            <a:r>
              <a:rPr lang="en-GB" sz="1400" dirty="0" err="1" smtClean="0">
                <a:solidFill>
                  <a:srgbClr val="0000CC"/>
                </a:solidFill>
              </a:rPr>
              <a:t>Stück</a:t>
            </a:r>
            <a:r>
              <a:rPr lang="en-GB" sz="1400" dirty="0" smtClean="0">
                <a:solidFill>
                  <a:srgbClr val="0000CC"/>
                </a:solidFill>
              </a:rPr>
              <a:t> ~150 Euro), </a:t>
            </a:r>
            <a:r>
              <a:rPr lang="en-GB" sz="1400" dirty="0" err="1" smtClean="0">
                <a:solidFill>
                  <a:srgbClr val="0000CC"/>
                </a:solidFill>
              </a:rPr>
              <a:t>geliefert</a:t>
            </a:r>
            <a:r>
              <a:rPr lang="en-GB" sz="1400" dirty="0" smtClean="0">
                <a:solidFill>
                  <a:srgbClr val="0000CC"/>
                </a:solidFill>
              </a:rPr>
              <a:t>!</a:t>
            </a:r>
            <a:endParaRPr lang="en-GB" sz="1800" dirty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endParaRPr lang="en-GB" sz="800" dirty="0" smtClean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TOF: 6.25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GSa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/s and 216.816 MHz: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Analyseparameter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m,n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) = (23, 663)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0.7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(46,1326)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1.4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 (190, 5477)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-0.9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3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7912-5D33-4856-9060-A892FC16FABB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dirty="0" smtClean="0"/>
              <a:t>HITRAP </a:t>
            </a:r>
            <a:r>
              <a:rPr lang="en-GB" altLang="de-DE" sz="3200" b="1" dirty="0"/>
              <a:t>Setup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913" y="1844676"/>
            <a:ext cx="74803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151314" y="3213100"/>
            <a:ext cx="935037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DE" altLang="de-DE" sz="1200" b="1"/>
              <a:t>DDB</a:t>
            </a:r>
          </a:p>
          <a:p>
            <a:r>
              <a:rPr lang="de-DE" altLang="de-DE" sz="1200" b="1"/>
              <a:t>108 MHz</a:t>
            </a:r>
          </a:p>
          <a:p>
            <a:r>
              <a:rPr lang="de-DE" altLang="de-DE" sz="1200" b="1"/>
              <a:t>216 MHz</a:t>
            </a:r>
            <a:endParaRPr lang="en-GB" altLang="de-DE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0879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TR2DP3</a:t>
            </a:r>
            <a:endParaRPr lang="en-GB" altLang="de-DE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9515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TR2DP4</a:t>
            </a:r>
            <a:endParaRPr lang="en-GB" altLang="de-DE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032625" y="32845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TR3DP5</a:t>
            </a:r>
            <a:endParaRPr lang="en-GB" altLang="de-DE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464425" y="35004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TR3DP6</a:t>
            </a:r>
            <a:endParaRPr lang="en-GB" altLang="de-DE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782888" y="5734051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200" b="1"/>
              <a:t>DC beam</a:t>
            </a:r>
          </a:p>
          <a:p>
            <a:r>
              <a:rPr lang="en-GB" altLang="de-DE" sz="1200" b="1"/>
              <a:t>E= 4 MeV/u</a:t>
            </a:r>
          </a:p>
          <a:p>
            <a:r>
              <a:rPr lang="en-GB" altLang="de-DE" sz="1200" b="1"/>
              <a:t>I= 3-6 µA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456363" y="4005263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TR3BI1</a:t>
            </a:r>
            <a:endParaRPr lang="en-GB" altLang="de-DE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151313" y="4005263"/>
            <a:ext cx="1223962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TR2BB1       </a:t>
            </a:r>
          </a:p>
          <a:p>
            <a:r>
              <a:rPr lang="de-DE" altLang="de-DE" sz="1200" b="1" dirty="0">
                <a:solidFill>
                  <a:srgbClr val="99CC00"/>
                </a:solidFill>
              </a:rPr>
              <a:t>        TR2BB2</a:t>
            </a:r>
            <a:endParaRPr lang="en-GB" altLang="de-DE" dirty="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821213" y="4235374"/>
            <a:ext cx="512561" cy="2671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TR4BR1</a:t>
            </a:r>
            <a:endParaRPr lang="en-GB" altLang="de-DE" dirty="0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 rot="16200000">
            <a:off x="6975147" y="408004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 bIns="1080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TR3BB3</a:t>
            </a:r>
            <a:endParaRPr lang="en-GB" altLang="de-DE" dirty="0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7535864" y="5229225"/>
            <a:ext cx="24479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 dirty="0" smtClean="0"/>
              <a:t>3x diagnose </a:t>
            </a:r>
            <a:r>
              <a:rPr lang="en-GB" sz="1200" dirty="0" err="1" smtClean="0"/>
              <a:t>nach</a:t>
            </a:r>
            <a:r>
              <a:rPr lang="en-GB" sz="1200" dirty="0" smtClean="0"/>
              <a:t> RFQ</a:t>
            </a:r>
            <a:endParaRPr lang="en-GB" sz="1200" dirty="0"/>
          </a:p>
          <a:p>
            <a:pPr algn="ctr"/>
            <a:r>
              <a:rPr lang="en-GB" sz="1200" dirty="0" smtClean="0"/>
              <a:t>1x Energy </a:t>
            </a:r>
            <a:r>
              <a:rPr lang="en-GB" sz="1200" dirty="0" err="1" smtClean="0"/>
              <a:t>Analyzer</a:t>
            </a:r>
            <a:r>
              <a:rPr lang="en-GB" sz="1200" dirty="0" smtClean="0"/>
              <a:t>  + </a:t>
            </a:r>
          </a:p>
          <a:p>
            <a:pPr algn="ctr"/>
            <a:r>
              <a:rPr lang="en-GB" sz="1200" dirty="0" smtClean="0"/>
              <a:t>2x FC/SCR combination</a:t>
            </a: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55911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4995863" y="6497639"/>
            <a:ext cx="36407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 dirty="0"/>
              <a:t>Source: M. Witthaus, but </a:t>
            </a:r>
            <a:r>
              <a:rPr lang="de-DE" altLang="de-DE" sz="1000" b="1" dirty="0" err="1"/>
              <a:t>who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made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the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drawing</a:t>
            </a:r>
            <a:r>
              <a:rPr lang="de-DE" altLang="de-DE" sz="1000" b="1" dirty="0"/>
              <a:t> in </a:t>
            </a:r>
            <a:r>
              <a:rPr lang="de-DE" altLang="de-DE" sz="1000" b="1" dirty="0" err="1"/>
              <a:t>first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place</a:t>
            </a:r>
            <a:r>
              <a:rPr lang="de-DE" altLang="de-DE" sz="1000" b="1" dirty="0"/>
              <a:t>???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7179570" y="1532965"/>
            <a:ext cx="2343571" cy="4131856"/>
          </a:xfrm>
          <a:custGeom>
            <a:avLst/>
            <a:gdLst>
              <a:gd name="connsiteX0" fmla="*/ 122770 w 2765609"/>
              <a:gd name="connsiteY0" fmla="*/ 0 h 4538547"/>
              <a:gd name="connsiteX1" fmla="*/ 156224 w 2765609"/>
              <a:gd name="connsiteY1" fmla="*/ 2174488 h 4538547"/>
              <a:gd name="connsiteX2" fmla="*/ 1661638 w 2765609"/>
              <a:gd name="connsiteY2" fmla="*/ 2308303 h 4538547"/>
              <a:gd name="connsiteX3" fmla="*/ 1661638 w 2765609"/>
              <a:gd name="connsiteY3" fmla="*/ 2308303 h 4538547"/>
              <a:gd name="connsiteX4" fmla="*/ 2185745 w 2765609"/>
              <a:gd name="connsiteY4" fmla="*/ 3222703 h 4538547"/>
              <a:gd name="connsiteX5" fmla="*/ 2286106 w 2765609"/>
              <a:gd name="connsiteY5" fmla="*/ 4538547 h 4538547"/>
              <a:gd name="connsiteX6" fmla="*/ 2286106 w 2765609"/>
              <a:gd name="connsiteY6" fmla="*/ 4538547 h 4538547"/>
              <a:gd name="connsiteX7" fmla="*/ 2286106 w 2765609"/>
              <a:gd name="connsiteY7" fmla="*/ 4538547 h 4538547"/>
              <a:gd name="connsiteX8" fmla="*/ 2208048 w 2765609"/>
              <a:gd name="connsiteY8" fmla="*/ 3947532 h 4538547"/>
              <a:gd name="connsiteX9" fmla="*/ 2486828 w 2765609"/>
              <a:gd name="connsiteY9" fmla="*/ 4248615 h 4538547"/>
              <a:gd name="connsiteX10" fmla="*/ 2765609 w 2765609"/>
              <a:gd name="connsiteY10" fmla="*/ 4438186 h 4538547"/>
              <a:gd name="connsiteX0" fmla="*/ 122770 w 2486828"/>
              <a:gd name="connsiteY0" fmla="*/ 0 h 4538547"/>
              <a:gd name="connsiteX1" fmla="*/ 156224 w 2486828"/>
              <a:gd name="connsiteY1" fmla="*/ 2174488 h 4538547"/>
              <a:gd name="connsiteX2" fmla="*/ 1661638 w 2486828"/>
              <a:gd name="connsiteY2" fmla="*/ 2308303 h 4538547"/>
              <a:gd name="connsiteX3" fmla="*/ 1661638 w 2486828"/>
              <a:gd name="connsiteY3" fmla="*/ 2308303 h 4538547"/>
              <a:gd name="connsiteX4" fmla="*/ 2185745 w 2486828"/>
              <a:gd name="connsiteY4" fmla="*/ 3222703 h 4538547"/>
              <a:gd name="connsiteX5" fmla="*/ 2286106 w 2486828"/>
              <a:gd name="connsiteY5" fmla="*/ 4538547 h 4538547"/>
              <a:gd name="connsiteX6" fmla="*/ 2286106 w 2486828"/>
              <a:gd name="connsiteY6" fmla="*/ 4538547 h 4538547"/>
              <a:gd name="connsiteX7" fmla="*/ 2286106 w 2486828"/>
              <a:gd name="connsiteY7" fmla="*/ 4538547 h 4538547"/>
              <a:gd name="connsiteX8" fmla="*/ 2208048 w 2486828"/>
              <a:gd name="connsiteY8" fmla="*/ 3947532 h 4538547"/>
              <a:gd name="connsiteX9" fmla="*/ 2486828 w 2486828"/>
              <a:gd name="connsiteY9" fmla="*/ 4248615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8" fmla="*/ 2208048 w 2286122"/>
              <a:gd name="connsiteY8" fmla="*/ 3947532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0" fmla="*/ 33860 w 2197212"/>
              <a:gd name="connsiteY0" fmla="*/ 0 h 4538547"/>
              <a:gd name="connsiteX1" fmla="*/ 357246 w 2197212"/>
              <a:gd name="connsiteY1" fmla="*/ 2163336 h 4538547"/>
              <a:gd name="connsiteX2" fmla="*/ 1572728 w 2197212"/>
              <a:gd name="connsiteY2" fmla="*/ 2308303 h 4538547"/>
              <a:gd name="connsiteX3" fmla="*/ 1572728 w 2197212"/>
              <a:gd name="connsiteY3" fmla="*/ 2308303 h 4538547"/>
              <a:gd name="connsiteX4" fmla="*/ 2096835 w 2197212"/>
              <a:gd name="connsiteY4" fmla="*/ 3222703 h 4538547"/>
              <a:gd name="connsiteX5" fmla="*/ 2197196 w 2197212"/>
              <a:gd name="connsiteY5" fmla="*/ 4538547 h 4538547"/>
              <a:gd name="connsiteX6" fmla="*/ 2197196 w 2197212"/>
              <a:gd name="connsiteY6" fmla="*/ 4538547 h 4538547"/>
              <a:gd name="connsiteX7" fmla="*/ 2197196 w 2197212"/>
              <a:gd name="connsiteY7" fmla="*/ 4538547 h 4538547"/>
              <a:gd name="connsiteX0" fmla="*/ 34948 w 2187149"/>
              <a:gd name="connsiteY0" fmla="*/ 0 h 2843562"/>
              <a:gd name="connsiteX1" fmla="*/ 347183 w 2187149"/>
              <a:gd name="connsiteY1" fmla="*/ 468351 h 2843562"/>
              <a:gd name="connsiteX2" fmla="*/ 1562665 w 2187149"/>
              <a:gd name="connsiteY2" fmla="*/ 613318 h 2843562"/>
              <a:gd name="connsiteX3" fmla="*/ 1562665 w 2187149"/>
              <a:gd name="connsiteY3" fmla="*/ 613318 h 2843562"/>
              <a:gd name="connsiteX4" fmla="*/ 2086772 w 2187149"/>
              <a:gd name="connsiteY4" fmla="*/ 1527718 h 2843562"/>
              <a:gd name="connsiteX5" fmla="*/ 2187133 w 2187149"/>
              <a:gd name="connsiteY5" fmla="*/ 2843562 h 2843562"/>
              <a:gd name="connsiteX6" fmla="*/ 2187133 w 2187149"/>
              <a:gd name="connsiteY6" fmla="*/ 2843562 h 2843562"/>
              <a:gd name="connsiteX7" fmla="*/ 2187133 w 2187149"/>
              <a:gd name="connsiteY7" fmla="*/ 2843562 h 2843562"/>
              <a:gd name="connsiteX0" fmla="*/ 8965 w 2161166"/>
              <a:gd name="connsiteY0" fmla="*/ 0 h 2843562"/>
              <a:gd name="connsiteX1" fmla="*/ 1112937 w 2161166"/>
              <a:gd name="connsiteY1" fmla="*/ 646771 h 2843562"/>
              <a:gd name="connsiteX2" fmla="*/ 1536682 w 2161166"/>
              <a:gd name="connsiteY2" fmla="*/ 613318 h 2843562"/>
              <a:gd name="connsiteX3" fmla="*/ 1536682 w 2161166"/>
              <a:gd name="connsiteY3" fmla="*/ 613318 h 2843562"/>
              <a:gd name="connsiteX4" fmla="*/ 2060789 w 2161166"/>
              <a:gd name="connsiteY4" fmla="*/ 1527718 h 2843562"/>
              <a:gd name="connsiteX5" fmla="*/ 2161150 w 2161166"/>
              <a:gd name="connsiteY5" fmla="*/ 2843562 h 2843562"/>
              <a:gd name="connsiteX6" fmla="*/ 2161150 w 2161166"/>
              <a:gd name="connsiteY6" fmla="*/ 2843562 h 2843562"/>
              <a:gd name="connsiteX7" fmla="*/ 2161150 w 2161166"/>
              <a:gd name="connsiteY7" fmla="*/ 2843562 h 2843562"/>
              <a:gd name="connsiteX0" fmla="*/ 8965 w 2161150"/>
              <a:gd name="connsiteY0" fmla="*/ 0 h 2843562"/>
              <a:gd name="connsiteX1" fmla="*/ 1112937 w 2161150"/>
              <a:gd name="connsiteY1" fmla="*/ 646771 h 2843562"/>
              <a:gd name="connsiteX2" fmla="*/ 1536682 w 2161150"/>
              <a:gd name="connsiteY2" fmla="*/ 613318 h 2843562"/>
              <a:gd name="connsiteX3" fmla="*/ 1759706 w 2161150"/>
              <a:gd name="connsiteY3" fmla="*/ 914401 h 2843562"/>
              <a:gd name="connsiteX4" fmla="*/ 2060789 w 2161150"/>
              <a:gd name="connsiteY4" fmla="*/ 1527718 h 2843562"/>
              <a:gd name="connsiteX5" fmla="*/ 2161150 w 2161150"/>
              <a:gd name="connsiteY5" fmla="*/ 2843562 h 2843562"/>
              <a:gd name="connsiteX6" fmla="*/ 2161150 w 2161150"/>
              <a:gd name="connsiteY6" fmla="*/ 2843562 h 2843562"/>
              <a:gd name="connsiteX7" fmla="*/ 2161150 w 2161150"/>
              <a:gd name="connsiteY7" fmla="*/ 2843562 h 2843562"/>
              <a:gd name="connsiteX0" fmla="*/ 9288 w 2161473"/>
              <a:gd name="connsiteY0" fmla="*/ 0 h 2843562"/>
              <a:gd name="connsiteX1" fmla="*/ 1113260 w 2161473"/>
              <a:gd name="connsiteY1" fmla="*/ 646771 h 2843562"/>
              <a:gd name="connsiteX2" fmla="*/ 1760029 w 2161473"/>
              <a:gd name="connsiteY2" fmla="*/ 914401 h 2843562"/>
              <a:gd name="connsiteX3" fmla="*/ 2061112 w 2161473"/>
              <a:gd name="connsiteY3" fmla="*/ 1527718 h 2843562"/>
              <a:gd name="connsiteX4" fmla="*/ 2161473 w 2161473"/>
              <a:gd name="connsiteY4" fmla="*/ 2843562 h 2843562"/>
              <a:gd name="connsiteX5" fmla="*/ 2161473 w 2161473"/>
              <a:gd name="connsiteY5" fmla="*/ 2843562 h 2843562"/>
              <a:gd name="connsiteX6" fmla="*/ 2161473 w 2161473"/>
              <a:gd name="connsiteY6" fmla="*/ 2843562 h 2843562"/>
              <a:gd name="connsiteX0" fmla="*/ 8017 w 2351588"/>
              <a:gd name="connsiteY0" fmla="*/ 0 h 3417720"/>
              <a:gd name="connsiteX1" fmla="*/ 1303375 w 2351588"/>
              <a:gd name="connsiteY1" fmla="*/ 1220929 h 3417720"/>
              <a:gd name="connsiteX2" fmla="*/ 1950144 w 2351588"/>
              <a:gd name="connsiteY2" fmla="*/ 1488559 h 3417720"/>
              <a:gd name="connsiteX3" fmla="*/ 2251227 w 2351588"/>
              <a:gd name="connsiteY3" fmla="*/ 2101876 h 3417720"/>
              <a:gd name="connsiteX4" fmla="*/ 2351588 w 2351588"/>
              <a:gd name="connsiteY4" fmla="*/ 3417720 h 3417720"/>
              <a:gd name="connsiteX5" fmla="*/ 2351588 w 2351588"/>
              <a:gd name="connsiteY5" fmla="*/ 3417720 h 3417720"/>
              <a:gd name="connsiteX6" fmla="*/ 2351588 w 2351588"/>
              <a:gd name="connsiteY6" fmla="*/ 3417720 h 3417720"/>
              <a:gd name="connsiteX0" fmla="*/ 0 w 2343571"/>
              <a:gd name="connsiteY0" fmla="*/ 0 h 3417720"/>
              <a:gd name="connsiteX1" fmla="*/ 358914 w 2343571"/>
              <a:gd name="connsiteY1" fmla="*/ 793811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31337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571" h="3417720">
                <a:moveTo>
                  <a:pt x="0" y="0"/>
                </a:moveTo>
                <a:cubicBezTo>
                  <a:pt x="59819" y="132302"/>
                  <a:pt x="51823" y="775701"/>
                  <a:pt x="235732" y="958745"/>
                </a:cubicBezTo>
                <a:cubicBezTo>
                  <a:pt x="419641" y="1141789"/>
                  <a:pt x="804185" y="1063861"/>
                  <a:pt x="1103453" y="1098266"/>
                </a:cubicBezTo>
                <a:cubicBezTo>
                  <a:pt x="1402721" y="1132671"/>
                  <a:pt x="1858104" y="997905"/>
                  <a:pt x="2031337" y="1165173"/>
                </a:cubicBezTo>
                <a:cubicBezTo>
                  <a:pt x="2204570" y="1332441"/>
                  <a:pt x="2090809" y="1726452"/>
                  <a:pt x="2142848" y="2101876"/>
                </a:cubicBezTo>
                <a:cubicBezTo>
                  <a:pt x="2194887" y="2477301"/>
                  <a:pt x="2343571" y="3417720"/>
                  <a:pt x="2343571" y="3417720"/>
                </a:cubicBezTo>
                <a:lnTo>
                  <a:pt x="2343571" y="3417720"/>
                </a:lnTo>
                <a:lnTo>
                  <a:pt x="2343571" y="341772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7878726" y="2254102"/>
            <a:ext cx="17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Experiment Area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678954" y="3533128"/>
            <a:ext cx="15259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ESR beam line</a:t>
            </a:r>
          </a:p>
          <a:p>
            <a:r>
              <a:rPr lang="en-GB" dirty="0" smtClean="0"/>
              <a:t>2x SCR + 1x FC</a:t>
            </a:r>
          </a:p>
          <a:p>
            <a:endParaRPr lang="en-GB" dirty="0"/>
          </a:p>
          <a:p>
            <a:r>
              <a:rPr lang="en-GB" sz="1200" dirty="0" smtClean="0">
                <a:solidFill>
                  <a:srgbClr val="FF0000"/>
                </a:solidFill>
              </a:rPr>
              <a:t>TR1DF0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TR1DF2</a:t>
            </a:r>
          </a:p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TR1DC1</a:t>
            </a:r>
          </a:p>
          <a:p>
            <a:endParaRPr lang="en-GB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6996223" y="3402419"/>
            <a:ext cx="818707" cy="10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174125" y="3626070"/>
            <a:ext cx="7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TR2DC3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TR2DF3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TR2DG3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49462" y="3657600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</a:rPr>
              <a:t>TR2DC4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TR2DF4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TR2DG4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41200" y="3601844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TR3DC5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TR3DF5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052966" y="3408556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TR5DC1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629113" y="3415991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TR5DC2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TR5DF2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853083" y="1353671"/>
            <a:ext cx="2467049" cy="3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CC"/>
                </a:solidFill>
              </a:rPr>
              <a:t>Upgrade 2022/2023 ???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894729" y="1272989"/>
            <a:ext cx="211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CC"/>
                </a:solidFill>
              </a:rPr>
              <a:t>Upgrade </a:t>
            </a:r>
            <a:r>
              <a:rPr lang="en-GB" dirty="0" smtClean="0">
                <a:solidFill>
                  <a:srgbClr val="0000CC"/>
                </a:solidFill>
              </a:rPr>
              <a:t>2021/2022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277726" y="4283242"/>
            <a:ext cx="673769" cy="589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16F022-D541-4D89-AFA3-0AEC3AE33DA1}" type="slidenum">
              <a:rPr lang="en-GB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GB" altLang="de-DE" sz="14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0515600" cy="51735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sz="2800" b="1" dirty="0" smtClean="0"/>
              <a:t>Electronics </a:t>
            </a:r>
            <a:r>
              <a:rPr lang="en-GB" altLang="de-DE" sz="2800" b="1" dirty="0"/>
              <a:t>and data acquisition</a:t>
            </a:r>
          </a:p>
        </p:txBody>
      </p:sp>
      <p:pic>
        <p:nvPicPr>
          <p:cNvPr id="6148" name="Picture 4" descr="HITRAP_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73453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935414" y="3573463"/>
            <a:ext cx="21547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 dirty="0"/>
              <a:t>New pre-amp.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 dirty="0"/>
              <a:t>DP3+DP4 </a:t>
            </a:r>
            <a:r>
              <a:rPr lang="en-GB" altLang="de-DE" sz="1200" b="1" dirty="0" smtClean="0"/>
              <a:t>only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 dirty="0" smtClean="0">
                <a:solidFill>
                  <a:srgbClr val="0000CC"/>
                </a:solidFill>
              </a:rPr>
              <a:t>=&gt; new amp. for DP3,4,6</a:t>
            </a:r>
            <a:endParaRPr lang="en-GB" altLang="de-DE" sz="1200" b="1" dirty="0">
              <a:solidFill>
                <a:srgbClr val="0000CC"/>
              </a:solidFill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13221" y="1916113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5 GSa/s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1 GHz</a:t>
            </a:r>
          </a:p>
        </p:txBody>
      </p:sp>
      <p:graphicFrame>
        <p:nvGraphicFramePr>
          <p:cNvPr id="100466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91266"/>
              </p:ext>
            </p:extLst>
          </p:nvPr>
        </p:nvGraphicFramePr>
        <p:xfrm>
          <a:off x="3359151" y="4221163"/>
          <a:ext cx="4752975" cy="1736740"/>
        </p:xfrm>
        <a:graphic>
          <a:graphicData uri="http://schemas.openxmlformats.org/drawingml/2006/table">
            <a:tbl>
              <a:tblPr/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Oscilloscope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SDAOS10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SDAOS08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dbl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TR3DP5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2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TR3DP6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TR3BB3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TR2BB2/IH Phase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(TR3BI1)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TR4BR1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7" name="Text Box 107"/>
          <p:cNvSpPr txBox="1">
            <a:spLocks noChangeArrowheads="1"/>
          </p:cNvSpPr>
          <p:nvPr/>
        </p:nvSpPr>
        <p:spPr bwMode="auto">
          <a:xfrm>
            <a:off x="1524001" y="1557338"/>
            <a:ext cx="1438275" cy="641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Electronics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and DAQ</a:t>
            </a:r>
          </a:p>
        </p:txBody>
      </p:sp>
      <p:sp>
        <p:nvSpPr>
          <p:cNvPr id="6178" name="Text Box 108"/>
          <p:cNvSpPr txBox="1">
            <a:spLocks noChangeArrowheads="1"/>
          </p:cNvSpPr>
          <p:nvPr/>
        </p:nvSpPr>
        <p:spPr bwMode="auto">
          <a:xfrm>
            <a:off x="1524001" y="4221163"/>
            <a:ext cx="1712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Signal matrix</a:t>
            </a:r>
          </a:p>
        </p:txBody>
      </p:sp>
      <p:sp>
        <p:nvSpPr>
          <p:cNvPr id="6179" name="Text Box 111"/>
          <p:cNvSpPr txBox="1">
            <a:spLocks noChangeArrowheads="1"/>
          </p:cNvSpPr>
          <p:nvPr/>
        </p:nvSpPr>
        <p:spPr bwMode="auto">
          <a:xfrm>
            <a:off x="8328024" y="4149725"/>
            <a:ext cx="331854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dirty="0"/>
              <a:t>External trigger: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dirty="0"/>
              <a:t>ESR Extraction &amp; </a:t>
            </a:r>
            <a:r>
              <a:rPr lang="en-GB" altLang="de-DE" sz="1400" dirty="0" smtClean="0"/>
              <a:t>fixed delay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dirty="0" smtClean="0"/>
              <a:t>in combination with RF signal</a:t>
            </a:r>
            <a:endParaRPr lang="en-GB" altLang="de-DE" sz="1400" dirty="0"/>
          </a:p>
        </p:txBody>
      </p:sp>
      <p:sp>
        <p:nvSpPr>
          <p:cNvPr id="6180" name="Text Box 115"/>
          <p:cNvSpPr txBox="1">
            <a:spLocks noChangeArrowheads="1"/>
          </p:cNvSpPr>
          <p:nvPr/>
        </p:nvSpPr>
        <p:spPr bwMode="auto">
          <a:xfrm>
            <a:off x="5519738" y="2349500"/>
            <a:ext cx="1593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attenuator + amp.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169442" y="5329990"/>
            <a:ext cx="3531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TR3DP5 </a:t>
            </a:r>
            <a:r>
              <a:rPr lang="en-GB" b="1" dirty="0" err="1" smtClean="0">
                <a:solidFill>
                  <a:srgbClr val="0000CC"/>
                </a:solidFill>
              </a:rPr>
              <a:t>ausgebaut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wegen</a:t>
            </a:r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err="1" smtClean="0">
                <a:solidFill>
                  <a:srgbClr val="0000CC"/>
                </a:solidFill>
              </a:rPr>
              <a:t>Platzmangels</a:t>
            </a:r>
            <a:endParaRPr lang="en-GB" b="1" dirty="0" smtClean="0">
              <a:solidFill>
                <a:srgbClr val="0000CC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dirty="0" err="1" smtClean="0">
                <a:solidFill>
                  <a:srgbClr val="0000CC"/>
                </a:solidFill>
              </a:rPr>
              <a:t>keine</a:t>
            </a:r>
            <a:r>
              <a:rPr lang="en-GB" b="1" dirty="0" smtClean="0">
                <a:solidFill>
                  <a:srgbClr val="0000CC"/>
                </a:solidFill>
              </a:rPr>
              <a:t> absolute </a:t>
            </a:r>
            <a:r>
              <a:rPr lang="en-GB" b="1" dirty="0" err="1" smtClean="0">
                <a:solidFill>
                  <a:srgbClr val="0000CC"/>
                </a:solidFill>
              </a:rPr>
              <a:t>Energiemessung</a:t>
            </a:r>
            <a:r>
              <a:rPr lang="en-GB" b="1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GB" b="1" dirty="0" err="1" smtClean="0">
                <a:solidFill>
                  <a:srgbClr val="0000CC"/>
                </a:solidFill>
              </a:rPr>
              <a:t>sondern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nur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Signalüberwachung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91700" y="9239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134475" y="5048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86725" y="-9525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438900" y="64865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248275" y="5638800"/>
            <a:ext cx="1761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4: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 smtClean="0"/>
              <a:t> Diagnose-FCs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191125" y="3810000"/>
            <a:ext cx="1863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3: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Versorgungen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/>
              <a:t> </a:t>
            </a:r>
            <a:r>
              <a:rPr lang="en-GB" dirty="0" smtClean="0"/>
              <a:t>HITRAP </a:t>
            </a:r>
          </a:p>
          <a:p>
            <a:r>
              <a:rPr lang="en-GB" dirty="0" err="1" smtClean="0"/>
              <a:t>Plattform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160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1"/>
          <a:stretch/>
        </p:blipFill>
        <p:spPr>
          <a:xfrm rot="5400000">
            <a:off x="-1357214" y="1357213"/>
            <a:ext cx="6871856" cy="415742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07773" y="1173773"/>
            <a:ext cx="6858000" cy="451045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703151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5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4103077" y="984738"/>
            <a:ext cx="35891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Phasensonden</a:t>
            </a:r>
            <a:r>
              <a:rPr lang="en-GB" dirty="0" smtClean="0"/>
              <a:t>: </a:t>
            </a:r>
            <a:r>
              <a:rPr lang="en-GB" dirty="0" err="1" smtClean="0"/>
              <a:t>Verstärker</a:t>
            </a:r>
            <a:r>
              <a:rPr lang="en-GB" dirty="0" smtClean="0"/>
              <a:t> </a:t>
            </a:r>
            <a:r>
              <a:rPr lang="en-GB" dirty="0" err="1" smtClean="0"/>
              <a:t>bleiben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Kompakte</a:t>
            </a:r>
            <a:r>
              <a:rPr lang="en-GB" dirty="0" smtClean="0"/>
              <a:t> </a:t>
            </a:r>
            <a:r>
              <a:rPr lang="en-GB" dirty="0" err="1" smtClean="0"/>
              <a:t>Auslese</a:t>
            </a:r>
            <a:r>
              <a:rPr lang="en-GB" dirty="0" smtClean="0"/>
              <a:t> </a:t>
            </a:r>
            <a:r>
              <a:rPr lang="en-GB" dirty="0" err="1" smtClean="0"/>
              <a:t>über</a:t>
            </a:r>
            <a:r>
              <a:rPr lang="en-GB" dirty="0" smtClean="0"/>
              <a:t> 8-Kanal </a:t>
            </a:r>
          </a:p>
          <a:p>
            <a:r>
              <a:rPr lang="en-GB" dirty="0" err="1" smtClean="0"/>
              <a:t>Oszilloskop</a:t>
            </a:r>
            <a:r>
              <a:rPr lang="en-GB" dirty="0" smtClean="0"/>
              <a:t> </a:t>
            </a:r>
            <a:r>
              <a:rPr lang="en-GB" dirty="0" err="1" smtClean="0"/>
              <a:t>wäre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Vorschlag</a:t>
            </a:r>
            <a:r>
              <a:rPr lang="en-GB" dirty="0"/>
              <a:t> </a:t>
            </a:r>
            <a:r>
              <a:rPr lang="en-GB" dirty="0" smtClean="0"/>
              <a:t>von</a:t>
            </a:r>
          </a:p>
          <a:p>
            <a:r>
              <a:rPr lang="en-GB" dirty="0" smtClean="0"/>
              <a:t>WK. </a:t>
            </a:r>
            <a:r>
              <a:rPr lang="en-GB" dirty="0" err="1" smtClean="0"/>
              <a:t>Somit</a:t>
            </a:r>
            <a:r>
              <a:rPr lang="en-GB" dirty="0" smtClean="0"/>
              <a:t> </a:t>
            </a:r>
            <a:r>
              <a:rPr lang="en-GB" dirty="0" err="1" smtClean="0"/>
              <a:t>mehr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Verlegung</a:t>
            </a:r>
            <a:r>
              <a:rPr lang="en-GB" dirty="0" smtClean="0"/>
              <a:t> der </a:t>
            </a:r>
            <a:r>
              <a:rPr lang="en-GB" dirty="0" err="1" smtClean="0"/>
              <a:t>starren</a:t>
            </a:r>
            <a:r>
              <a:rPr lang="en-GB" dirty="0" smtClean="0"/>
              <a:t> und </a:t>
            </a:r>
            <a:r>
              <a:rPr lang="en-GB" dirty="0" err="1" smtClean="0"/>
              <a:t>Laufzeit</a:t>
            </a:r>
            <a:r>
              <a:rPr lang="en-GB" dirty="0" smtClean="0"/>
              <a:t> </a:t>
            </a:r>
            <a:r>
              <a:rPr lang="en-GB" dirty="0" err="1" smtClean="0"/>
              <a:t>abgeglichenen</a:t>
            </a:r>
            <a:r>
              <a:rPr lang="en-GB" dirty="0" smtClean="0"/>
              <a:t> </a:t>
            </a:r>
            <a:r>
              <a:rPr lang="en-GB" dirty="0" err="1" smtClean="0"/>
              <a:t>Sonden</a:t>
            </a:r>
            <a:r>
              <a:rPr lang="en-GB" dirty="0" smtClean="0"/>
              <a:t>-/</a:t>
            </a:r>
            <a:r>
              <a:rPr lang="en-GB" dirty="0" err="1" smtClean="0"/>
              <a:t>Tankkabel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oben</a:t>
            </a:r>
            <a:r>
              <a:rPr lang="en-GB" dirty="0"/>
              <a:t> </a:t>
            </a:r>
            <a:r>
              <a:rPr lang="en-GB" dirty="0" err="1" smtClean="0"/>
              <a:t>möglich</a:t>
            </a:r>
            <a:r>
              <a:rPr lang="en-GB" dirty="0"/>
              <a:t>?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Ansteuerung</a:t>
            </a:r>
            <a:r>
              <a:rPr lang="en-GB" dirty="0" smtClean="0"/>
              <a:t> </a:t>
            </a:r>
            <a:r>
              <a:rPr lang="en-GB" dirty="0" err="1" smtClean="0"/>
              <a:t>Phasensonden</a:t>
            </a:r>
            <a:r>
              <a:rPr lang="en-GB" dirty="0" smtClean="0"/>
              <a:t> per MIL Bus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3 HE </a:t>
            </a:r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unten</a:t>
            </a:r>
            <a:r>
              <a:rPr lang="en-GB" dirty="0" smtClean="0"/>
              <a:t>, 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DAQ FC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erzeugen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b="1" dirty="0" err="1" smtClean="0">
                <a:solidFill>
                  <a:srgbClr val="FF0000"/>
                </a:solidFill>
              </a:rPr>
              <a:t>Anwahleinheiten</a:t>
            </a:r>
            <a:r>
              <a:rPr lang="en-GB" b="1" dirty="0" smtClean="0">
                <a:solidFill>
                  <a:srgbClr val="FF0000"/>
                </a:solidFill>
              </a:rPr>
              <a:t> von IBT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entfallen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 smtClean="0"/>
          </a:p>
        </p:txBody>
      </p:sp>
      <p:sp>
        <p:nvSpPr>
          <p:cNvPr id="3" name="Pfeil nach rechts 2"/>
          <p:cNvSpPr/>
          <p:nvPr/>
        </p:nvSpPr>
        <p:spPr>
          <a:xfrm>
            <a:off x="7372350" y="5400675"/>
            <a:ext cx="1228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45700" y="1935353"/>
            <a:ext cx="5801784" cy="4351338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Rack 5 – </a:t>
            </a:r>
            <a:r>
              <a:rPr lang="en-GB" dirty="0" err="1" smtClean="0"/>
              <a:t>Rückseite</a:t>
            </a:r>
            <a:endParaRPr lang="en-GB" dirty="0" smtClean="0"/>
          </a:p>
          <a:p>
            <a:pPr algn="ctr"/>
            <a:r>
              <a:rPr lang="en-GB" dirty="0" err="1" smtClean="0"/>
              <a:t>Analogkabel</a:t>
            </a:r>
            <a:r>
              <a:rPr lang="en-GB" dirty="0" smtClean="0"/>
              <a:t> FCs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905256" y="1911096"/>
            <a:ext cx="41218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Kabel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Rack 6 </a:t>
            </a:r>
            <a:r>
              <a:rPr lang="en-GB" dirty="0" err="1" smtClean="0"/>
              <a:t>verlegen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BNC-</a:t>
            </a:r>
            <a:r>
              <a:rPr lang="en-GB" dirty="0" err="1" smtClean="0"/>
              <a:t>Patchfeld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Damit</a:t>
            </a:r>
            <a:r>
              <a:rPr lang="en-GB" dirty="0" smtClean="0"/>
              <a:t> </a:t>
            </a:r>
            <a:r>
              <a:rPr lang="en-GB" dirty="0" err="1" smtClean="0"/>
              <a:t>könnte</a:t>
            </a:r>
            <a:r>
              <a:rPr lang="en-GB" dirty="0" smtClean="0"/>
              <a:t> man </a:t>
            </a:r>
            <a:r>
              <a:rPr lang="en-GB" dirty="0" err="1" smtClean="0"/>
              <a:t>eine</a:t>
            </a:r>
            <a:r>
              <a:rPr lang="en-GB" dirty="0" smtClean="0"/>
              <a:t> </a:t>
            </a:r>
            <a:r>
              <a:rPr lang="en-GB" dirty="0" err="1" smtClean="0"/>
              <a:t>robuste</a:t>
            </a:r>
            <a:r>
              <a:rPr lang="en-GB" dirty="0" smtClean="0"/>
              <a:t> </a:t>
            </a:r>
            <a:r>
              <a:rPr lang="en-GB" dirty="0" err="1" smtClean="0"/>
              <a:t>Übergabe</a:t>
            </a:r>
            <a:endParaRPr lang="en-GB" dirty="0" smtClean="0"/>
          </a:p>
          <a:p>
            <a:r>
              <a:rPr lang="en-GB" dirty="0" err="1" smtClean="0"/>
              <a:t>definieren</a:t>
            </a:r>
            <a:r>
              <a:rPr lang="en-GB" dirty="0" smtClean="0"/>
              <a:t> </a:t>
            </a:r>
            <a:r>
              <a:rPr lang="en-GB" dirty="0" err="1" smtClean="0"/>
              <a:t>zum</a:t>
            </a:r>
            <a:r>
              <a:rPr lang="en-GB" dirty="0" smtClean="0"/>
              <a:t> ADC </a:t>
            </a:r>
            <a:r>
              <a:rPr lang="en-GB" dirty="0" err="1" smtClean="0"/>
              <a:t>hin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75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3720" y="1"/>
            <a:ext cx="3139125" cy="744718"/>
          </a:xfrm>
        </p:spPr>
        <p:txBody>
          <a:bodyPr/>
          <a:lstStyle/>
          <a:p>
            <a:pPr algn="ctr"/>
            <a:r>
              <a:rPr lang="en-GB" dirty="0" smtClean="0"/>
              <a:t>Rack 6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78640" y="1488269"/>
            <a:ext cx="6856023" cy="38794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9862" y="1185862"/>
            <a:ext cx="6858000" cy="44862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32985" y="872793"/>
            <a:ext cx="35133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Rack 6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komplett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endParaRPr lang="en-GB" dirty="0" smtClean="0"/>
          </a:p>
          <a:p>
            <a:r>
              <a:rPr lang="en-GB" dirty="0" err="1" smtClean="0"/>
              <a:t>gestaltet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oberen</a:t>
            </a:r>
            <a:r>
              <a:rPr lang="en-GB" dirty="0" smtClean="0"/>
              <a:t> </a:t>
            </a:r>
            <a:r>
              <a:rPr lang="en-GB" dirty="0" err="1" smtClean="0"/>
              <a:t>Teil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>
                <a:solidFill>
                  <a:srgbClr val="0000CC"/>
                </a:solidFill>
              </a:rPr>
              <a:t>WR-</a:t>
            </a:r>
            <a:r>
              <a:rPr lang="en-GB" dirty="0" err="1" smtClean="0">
                <a:solidFill>
                  <a:srgbClr val="0000CC"/>
                </a:solidFill>
              </a:rPr>
              <a:t>Patchfeld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kann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nach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oben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verlegt</a:t>
            </a:r>
            <a:r>
              <a:rPr lang="en-GB" dirty="0" smtClean="0">
                <a:solidFill>
                  <a:srgbClr val="0000CC"/>
                </a:solidFill>
              </a:rPr>
              <a:t> warden, </a:t>
            </a:r>
            <a:r>
              <a:rPr lang="en-GB" dirty="0" err="1" smtClean="0">
                <a:solidFill>
                  <a:srgbClr val="0000CC"/>
                </a:solidFill>
              </a:rPr>
              <a:t>wie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für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andere</a:t>
            </a:r>
            <a:r>
              <a:rPr lang="en-GB" dirty="0" smtClean="0">
                <a:solidFill>
                  <a:srgbClr val="0000CC"/>
                </a:solidFill>
              </a:rPr>
              <a:t> Racks </a:t>
            </a:r>
            <a:r>
              <a:rPr lang="en-GB" dirty="0" err="1" smtClean="0">
                <a:solidFill>
                  <a:srgbClr val="0000CC"/>
                </a:solidFill>
              </a:rPr>
              <a:t>auch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geplant</a:t>
            </a:r>
            <a:r>
              <a:rPr lang="en-GB" dirty="0" smtClean="0">
                <a:solidFill>
                  <a:srgbClr val="0000CC"/>
                </a:solidFill>
              </a:rPr>
              <a:t>!</a:t>
            </a:r>
          </a:p>
          <a:p>
            <a:endParaRPr lang="en-GB" dirty="0" smtClean="0"/>
          </a:p>
          <a:p>
            <a:r>
              <a:rPr lang="en-GB" dirty="0" err="1" smtClean="0"/>
              <a:t>Alte</a:t>
            </a:r>
            <a:r>
              <a:rPr lang="en-GB" dirty="0" smtClean="0"/>
              <a:t> </a:t>
            </a:r>
            <a:r>
              <a:rPr lang="en-GB" dirty="0" err="1" smtClean="0"/>
              <a:t>Anwahl</a:t>
            </a:r>
            <a:r>
              <a:rPr lang="en-GB" dirty="0" smtClean="0"/>
              <a:t>/</a:t>
            </a:r>
            <a:r>
              <a:rPr lang="en-GB" dirty="0" err="1" smtClean="0"/>
              <a:t>Steuerung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FCs.</a:t>
            </a:r>
          </a:p>
          <a:p>
            <a:r>
              <a:rPr lang="en-GB" dirty="0" err="1" smtClean="0"/>
              <a:t>Wird</a:t>
            </a:r>
            <a:r>
              <a:rPr lang="en-GB" dirty="0" smtClean="0"/>
              <a:t> </a:t>
            </a:r>
            <a:r>
              <a:rPr lang="en-GB" dirty="0" err="1" smtClean="0"/>
              <a:t>ersetzt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endParaRPr lang="en-GB" dirty="0" smtClean="0"/>
          </a:p>
          <a:p>
            <a:r>
              <a:rPr lang="en-GB" dirty="0" err="1" smtClean="0"/>
              <a:t>neue</a:t>
            </a:r>
            <a:r>
              <a:rPr lang="en-GB" dirty="0" smtClean="0"/>
              <a:t> </a:t>
            </a:r>
            <a:r>
              <a:rPr lang="en-GB" dirty="0" err="1" smtClean="0"/>
              <a:t>Konnektorbox</a:t>
            </a:r>
            <a:r>
              <a:rPr lang="en-GB" dirty="0" smtClean="0"/>
              <a:t> (3 HE)</a:t>
            </a:r>
            <a:endParaRPr lang="en-GB" dirty="0"/>
          </a:p>
          <a:p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beim</a:t>
            </a:r>
            <a:r>
              <a:rPr lang="en-GB" dirty="0"/>
              <a:t> </a:t>
            </a:r>
            <a:r>
              <a:rPr lang="en-GB" dirty="0" smtClean="0"/>
              <a:t>CRYRING.</a:t>
            </a:r>
          </a:p>
          <a:p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könnte</a:t>
            </a:r>
            <a:r>
              <a:rPr lang="en-GB" dirty="0" smtClean="0"/>
              <a:t> FC DAQ </a:t>
            </a:r>
            <a:r>
              <a:rPr lang="en-GB" dirty="0" err="1" smtClean="0"/>
              <a:t>noch</a:t>
            </a:r>
            <a:r>
              <a:rPr lang="en-GB" dirty="0" smtClean="0"/>
              <a:t> </a:t>
            </a:r>
            <a:r>
              <a:rPr lang="en-GB" dirty="0" err="1" smtClean="0"/>
              <a:t>hin</a:t>
            </a:r>
            <a:r>
              <a:rPr lang="en-GB" dirty="0" smtClean="0"/>
              <a:t>, </a:t>
            </a:r>
          </a:p>
          <a:p>
            <a:r>
              <a:rPr lang="en-GB" dirty="0" err="1" smtClean="0"/>
              <a:t>wenn</a:t>
            </a:r>
            <a:r>
              <a:rPr lang="en-GB" dirty="0" smtClean="0"/>
              <a:t> man </a:t>
            </a:r>
            <a:r>
              <a:rPr lang="en-GB" dirty="0" err="1" smtClean="0"/>
              <a:t>Schublade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Analogkabel</a:t>
            </a:r>
            <a:r>
              <a:rPr lang="en-GB" dirty="0" smtClean="0"/>
              <a:t> FC: Von Rack 5 </a:t>
            </a:r>
            <a:r>
              <a:rPr lang="en-GB" dirty="0" err="1" smtClean="0"/>
              <a:t>zu</a:t>
            </a:r>
            <a:r>
              <a:rPr lang="en-GB" dirty="0" smtClean="0"/>
              <a:t> Rack 6 </a:t>
            </a:r>
            <a:r>
              <a:rPr lang="en-GB" dirty="0" err="1" smtClean="0"/>
              <a:t>verlegen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Netzwerk</a:t>
            </a:r>
            <a:r>
              <a:rPr lang="en-GB" dirty="0" smtClean="0"/>
              <a:t> </a:t>
            </a:r>
            <a:r>
              <a:rPr lang="en-GB" dirty="0" err="1" smtClean="0"/>
              <a:t>bleibt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6553200" y="3581400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342185" y="5210908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4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</a:t>
            </a:r>
            <a:r>
              <a:rPr lang="en-GB" dirty="0"/>
              <a:t>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65862" y="1465862"/>
            <a:ext cx="6856023" cy="39243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81475" y="1571625"/>
            <a:ext cx="26602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Rack </a:t>
            </a:r>
            <a:r>
              <a:rPr lang="en-GB" b="1" dirty="0">
                <a:solidFill>
                  <a:srgbClr val="0000CC"/>
                </a:solidFill>
              </a:rPr>
              <a:t>7</a:t>
            </a:r>
            <a:r>
              <a:rPr lang="en-GB" b="1" dirty="0" smtClean="0">
                <a:solidFill>
                  <a:srgbClr val="0000CC"/>
                </a:solidFill>
              </a:rPr>
              <a:t> so </a:t>
            </a:r>
            <a:r>
              <a:rPr lang="en-GB" b="1" dirty="0" err="1" smtClean="0">
                <a:solidFill>
                  <a:srgbClr val="0000CC"/>
                </a:solidFill>
              </a:rPr>
              <a:t>lassen</a:t>
            </a:r>
            <a:r>
              <a:rPr lang="en-GB" b="1" dirty="0" smtClean="0">
                <a:solidFill>
                  <a:srgbClr val="0000CC"/>
                </a:solidFill>
              </a:rPr>
              <a:t>!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Kabelsalat</a:t>
            </a:r>
            <a:r>
              <a:rPr lang="en-GB" dirty="0" smtClean="0"/>
              <a:t> </a:t>
            </a:r>
            <a:r>
              <a:rPr lang="en-GB" dirty="0" err="1" smtClean="0"/>
              <a:t>sortieren</a:t>
            </a:r>
            <a:r>
              <a:rPr lang="en-GB" dirty="0" smtClean="0"/>
              <a:t> und</a:t>
            </a:r>
          </a:p>
          <a:p>
            <a:r>
              <a:rPr lang="en-GB" dirty="0" err="1" smtClean="0"/>
              <a:t>Nutzung</a:t>
            </a:r>
            <a:r>
              <a:rPr lang="en-GB" dirty="0" smtClean="0"/>
              <a:t> </a:t>
            </a:r>
            <a:r>
              <a:rPr lang="en-GB" dirty="0" err="1" smtClean="0"/>
              <a:t>klären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Experimentatoren</a:t>
            </a:r>
            <a:r>
              <a:rPr lang="en-GB" dirty="0" smtClean="0"/>
              <a:t>/HITRAP</a:t>
            </a:r>
          </a:p>
          <a:p>
            <a:endParaRPr lang="en-GB" dirty="0"/>
          </a:p>
          <a:p>
            <a:r>
              <a:rPr lang="en-GB" dirty="0" smtClean="0"/>
              <a:t>ESR Timing </a:t>
            </a:r>
            <a:r>
              <a:rPr lang="en-GB" dirty="0" err="1" smtClean="0"/>
              <a:t>tickert</a:t>
            </a:r>
            <a:r>
              <a:rPr lang="en-GB" dirty="0" smtClean="0"/>
              <a:t> </a:t>
            </a:r>
          </a:p>
          <a:p>
            <a:r>
              <a:rPr lang="en-GB" dirty="0" smtClean="0"/>
              <a:t>(26.07, HR, AR)</a:t>
            </a:r>
          </a:p>
        </p:txBody>
      </p:sp>
    </p:spTree>
    <p:extLst>
      <p:ext uri="{BB962C8B-B14F-4D97-AF65-F5344CB8AC3E}">
        <p14:creationId xmlns:p14="http://schemas.microsoft.com/office/powerpoint/2010/main" val="36510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0" y="348290"/>
            <a:ext cx="11988780" cy="65097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32" y="0"/>
            <a:ext cx="235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Übersicht</a:t>
            </a:r>
            <a:r>
              <a:rPr lang="en-GB" sz="2800" dirty="0" smtClean="0"/>
              <a:t> BG.1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35306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ANHANG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092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0229"/>
          </a:xfrm>
        </p:spPr>
        <p:txBody>
          <a:bodyPr/>
          <a:lstStyle/>
          <a:p>
            <a:r>
              <a:rPr lang="en-GB" dirty="0" err="1" smtClean="0"/>
              <a:t>Offene</a:t>
            </a:r>
            <a:r>
              <a:rPr lang="en-GB" dirty="0" smtClean="0"/>
              <a:t> </a:t>
            </a:r>
            <a:r>
              <a:rPr lang="en-GB" dirty="0" err="1" smtClean="0"/>
              <a:t>Fragen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3509"/>
            <a:ext cx="12192000" cy="6164491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Wie</a:t>
            </a:r>
            <a:r>
              <a:rPr lang="en-GB" sz="1600" dirty="0" smtClean="0"/>
              <a:t> </a:t>
            </a:r>
            <a:r>
              <a:rPr lang="en-GB" sz="1600" dirty="0" err="1" smtClean="0"/>
              <a:t>weit</a:t>
            </a:r>
            <a:r>
              <a:rPr lang="en-GB" sz="1600" dirty="0" smtClean="0"/>
              <a:t> </a:t>
            </a:r>
            <a:r>
              <a:rPr lang="en-GB" sz="1600" dirty="0" err="1" smtClean="0"/>
              <a:t>rüsten</a:t>
            </a:r>
            <a:r>
              <a:rPr lang="en-GB" sz="1600" dirty="0" smtClean="0"/>
              <a:t> </a:t>
            </a:r>
            <a:r>
              <a:rPr lang="en-GB" sz="1600" dirty="0" err="1" smtClean="0"/>
              <a:t>wir</a:t>
            </a:r>
            <a:r>
              <a:rPr lang="en-GB" sz="1600" dirty="0" smtClean="0"/>
              <a:t> um </a:t>
            </a:r>
            <a:r>
              <a:rPr lang="en-GB" sz="1600" dirty="0" err="1" smtClean="0"/>
              <a:t>für</a:t>
            </a:r>
            <a:r>
              <a:rPr lang="en-GB" sz="1600" dirty="0" smtClean="0"/>
              <a:t> </a:t>
            </a:r>
            <a:r>
              <a:rPr lang="en-GB" sz="1600" dirty="0" err="1" smtClean="0"/>
              <a:t>Neustart</a:t>
            </a:r>
            <a:r>
              <a:rPr lang="en-GB" sz="1600" dirty="0" smtClean="0"/>
              <a:t>?	</a:t>
            </a:r>
            <a:r>
              <a:rPr lang="en-GB" sz="1600" dirty="0" err="1" smtClean="0">
                <a:solidFill>
                  <a:srgbClr val="0000CC"/>
                </a:solidFill>
              </a:rPr>
              <a:t>Bis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RFQ </a:t>
            </a:r>
            <a:r>
              <a:rPr lang="en-GB" sz="1600" dirty="0" err="1" smtClean="0">
                <a:solidFill>
                  <a:srgbClr val="0000CC"/>
                </a:solidFill>
              </a:rPr>
              <a:t>bzw</a:t>
            </a:r>
            <a:r>
              <a:rPr lang="en-GB" sz="1600" dirty="0" smtClean="0">
                <a:solidFill>
                  <a:srgbClr val="0000CC"/>
                </a:solidFill>
              </a:rPr>
              <a:t>. </a:t>
            </a:r>
            <a:r>
              <a:rPr lang="en-GB" sz="1600" dirty="0" err="1" smtClean="0">
                <a:solidFill>
                  <a:srgbClr val="0000CC"/>
                </a:solidFill>
              </a:rPr>
              <a:t>vor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Geld 2021: 	</a:t>
            </a:r>
            <a:r>
              <a:rPr lang="en-GB" sz="1600" dirty="0" smtClean="0">
                <a:solidFill>
                  <a:srgbClr val="0000CC"/>
                </a:solidFill>
              </a:rPr>
              <a:t>HITRAP</a:t>
            </a:r>
            <a:r>
              <a:rPr lang="en-GB" sz="1600" dirty="0" smtClean="0"/>
              <a:t> (und/</a:t>
            </a:r>
            <a:r>
              <a:rPr lang="en-GB" sz="1600" dirty="0" err="1" smtClean="0"/>
              <a:t>oder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CRYRING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Kleinkram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GB" sz="1600" dirty="0" err="1" smtClean="0"/>
              <a:t>Infrastruktur</a:t>
            </a:r>
            <a:r>
              <a:rPr lang="en-GB" sz="1600" dirty="0" smtClean="0"/>
              <a:t>: </a:t>
            </a:r>
          </a:p>
          <a:p>
            <a:pPr lvl="1"/>
            <a:r>
              <a:rPr lang="en-GB" sz="1600" dirty="0" smtClean="0"/>
              <a:t>HV:	</a:t>
            </a:r>
            <a:r>
              <a:rPr lang="en-GB" sz="1600" dirty="0" err="1" smtClean="0">
                <a:solidFill>
                  <a:srgbClr val="0000CC"/>
                </a:solidFill>
              </a:rPr>
              <a:t>alte</a:t>
            </a:r>
            <a:r>
              <a:rPr lang="en-GB" sz="1600" dirty="0" smtClean="0">
                <a:solidFill>
                  <a:srgbClr val="0000CC"/>
                </a:solidFill>
              </a:rPr>
              <a:t> Hardware </a:t>
            </a:r>
            <a:r>
              <a:rPr lang="en-GB" sz="1600" dirty="0" err="1" smtClean="0">
                <a:solidFill>
                  <a:srgbClr val="0000CC"/>
                </a:solidFill>
              </a:rPr>
              <a:t>zunächst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ausreichend</a:t>
            </a:r>
            <a:r>
              <a:rPr lang="en-GB" sz="1600" dirty="0" smtClean="0">
                <a:solidFill>
                  <a:srgbClr val="0000CC"/>
                </a:solidFill>
              </a:rPr>
              <a:t>.</a:t>
            </a:r>
            <a:endParaRPr lang="en-GB" sz="1600" dirty="0" smtClean="0"/>
          </a:p>
          <a:p>
            <a:pPr lvl="1"/>
            <a:r>
              <a:rPr lang="en-GB" sz="1600" dirty="0" err="1" smtClean="0"/>
              <a:t>Netzwerk</a:t>
            </a:r>
            <a:r>
              <a:rPr lang="en-GB" sz="1600" dirty="0" smtClean="0"/>
              <a:t>:	</a:t>
            </a:r>
            <a:r>
              <a:rPr lang="en-GB" sz="1600" dirty="0" err="1" smtClean="0">
                <a:solidFill>
                  <a:srgbClr val="0000CC"/>
                </a:solidFill>
              </a:rPr>
              <a:t>neuer</a:t>
            </a:r>
            <a:r>
              <a:rPr lang="en-GB" sz="1600" dirty="0" smtClean="0">
                <a:solidFill>
                  <a:srgbClr val="0000CC"/>
                </a:solidFill>
              </a:rPr>
              <a:t> ACC Switch in Container =&gt; Vincelli </a:t>
            </a:r>
            <a:r>
              <a:rPr lang="en-GB" sz="1600" dirty="0" err="1" smtClean="0">
                <a:solidFill>
                  <a:srgbClr val="0000CC"/>
                </a:solidFill>
              </a:rPr>
              <a:t>wird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kontaktiert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durch</a:t>
            </a:r>
            <a:r>
              <a:rPr lang="en-GB" sz="1600" dirty="0" smtClean="0">
                <a:solidFill>
                  <a:srgbClr val="0000CC"/>
                </a:solidFill>
              </a:rPr>
              <a:t> Z. Andelkovic</a:t>
            </a:r>
          </a:p>
          <a:p>
            <a:pPr lvl="1"/>
            <a:r>
              <a:rPr lang="en-GB" sz="1600" dirty="0" smtClean="0"/>
              <a:t>WR Timing:</a:t>
            </a:r>
            <a:r>
              <a:rPr lang="en-GB" sz="1600" dirty="0" smtClean="0">
                <a:solidFill>
                  <a:srgbClr val="0000CC"/>
                </a:solidFill>
              </a:rPr>
              <a:t>	</a:t>
            </a:r>
            <a:r>
              <a:rPr lang="en-GB" sz="1600" dirty="0" err="1" smtClean="0">
                <a:solidFill>
                  <a:srgbClr val="0000CC"/>
                </a:solidFill>
              </a:rPr>
              <a:t>Anzahl</a:t>
            </a:r>
            <a:r>
              <a:rPr lang="en-GB" sz="1600" dirty="0" smtClean="0">
                <a:solidFill>
                  <a:srgbClr val="0000CC"/>
                </a:solidFill>
              </a:rPr>
              <a:t> Ports </a:t>
            </a:r>
            <a:r>
              <a:rPr lang="en-GB" sz="1600" dirty="0" err="1" smtClean="0">
                <a:solidFill>
                  <a:srgbClr val="0000CC"/>
                </a:solidFill>
              </a:rPr>
              <a:t>ausreichend</a:t>
            </a:r>
            <a:r>
              <a:rPr lang="en-GB" sz="1600" dirty="0" smtClean="0">
                <a:solidFill>
                  <a:srgbClr val="0000CC"/>
                </a:solidFill>
              </a:rPr>
              <a:t> =&gt; Vincelli, Zweig, </a:t>
            </a:r>
            <a:r>
              <a:rPr lang="en-GB" sz="1600" dirty="0" err="1" smtClean="0">
                <a:solidFill>
                  <a:srgbClr val="0000CC"/>
                </a:solidFill>
              </a:rPr>
              <a:t>Neues</a:t>
            </a:r>
            <a:r>
              <a:rPr lang="en-GB" sz="1600" dirty="0" smtClean="0">
                <a:solidFill>
                  <a:srgbClr val="0000CC"/>
                </a:solidFill>
              </a:rPr>
              <a:t> 8-fach LWL </a:t>
            </a:r>
            <a:r>
              <a:rPr lang="en-GB" sz="1600" dirty="0" err="1" smtClean="0">
                <a:solidFill>
                  <a:srgbClr val="0000CC"/>
                </a:solidFill>
              </a:rPr>
              <a:t>Kabel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verlegt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CUPID Rack, etc.</a:t>
            </a:r>
          </a:p>
          <a:p>
            <a:pPr lvl="1"/>
            <a:r>
              <a:rPr lang="en-GB" sz="1600" dirty="0" err="1" smtClean="0"/>
              <a:t>Ansteuerung</a:t>
            </a:r>
            <a:r>
              <a:rPr lang="en-GB" sz="1600" dirty="0" smtClean="0"/>
              <a:t> DPX Amps., </a:t>
            </a:r>
            <a:r>
              <a:rPr lang="en-GB" sz="1600" dirty="0" err="1" smtClean="0"/>
              <a:t>Antriebe</a:t>
            </a:r>
            <a:r>
              <a:rPr lang="en-GB" sz="1600" dirty="0" smtClean="0"/>
              <a:t>, DGX</a:t>
            </a:r>
            <a:r>
              <a:rPr lang="en-GB" sz="1600" dirty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=&gt; ACO, HITRAP team</a:t>
            </a:r>
          </a:p>
          <a:p>
            <a:pPr lvl="1"/>
            <a:r>
              <a:rPr lang="en-GB" sz="1600" dirty="0" err="1" smtClean="0"/>
              <a:t>Verkabelung</a:t>
            </a:r>
            <a:r>
              <a:rPr lang="en-GB" sz="1600" dirty="0" smtClean="0"/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Termin</a:t>
            </a:r>
            <a:r>
              <a:rPr lang="en-GB" sz="1600" dirty="0" smtClean="0">
                <a:solidFill>
                  <a:srgbClr val="0000CC"/>
                </a:solidFill>
              </a:rPr>
              <a:t> 26. </a:t>
            </a:r>
            <a:r>
              <a:rPr lang="en-GB" sz="1600" dirty="0" err="1" smtClean="0">
                <a:solidFill>
                  <a:srgbClr val="0000CC"/>
                </a:solidFill>
              </a:rPr>
              <a:t>Juli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mit</a:t>
            </a:r>
            <a:r>
              <a:rPr lang="en-GB" sz="1600" dirty="0" smtClean="0">
                <a:solidFill>
                  <a:srgbClr val="0000CC"/>
                </a:solidFill>
              </a:rPr>
              <a:t> Fa. </a:t>
            </a:r>
            <a:r>
              <a:rPr lang="en-GB" sz="1600" dirty="0" err="1" smtClean="0">
                <a:solidFill>
                  <a:srgbClr val="0000CC"/>
                </a:solidFill>
              </a:rPr>
              <a:t>Jöhnke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TOF:	</a:t>
            </a:r>
          </a:p>
          <a:p>
            <a:pPr lvl="1"/>
            <a:r>
              <a:rPr lang="en-GB" sz="1600" dirty="0" err="1"/>
              <a:t>Oszis</a:t>
            </a:r>
            <a:r>
              <a:rPr lang="en-GB" sz="1600" dirty="0"/>
              <a:t>: </a:t>
            </a:r>
            <a:r>
              <a:rPr lang="en-GB" sz="1600" dirty="0" err="1"/>
              <a:t>Kauf</a:t>
            </a:r>
            <a:r>
              <a:rPr lang="en-GB" sz="1600" dirty="0"/>
              <a:t> </a:t>
            </a:r>
            <a:r>
              <a:rPr lang="en-GB" sz="1600" dirty="0" err="1"/>
              <a:t>nächstes</a:t>
            </a:r>
            <a:r>
              <a:rPr lang="en-GB" sz="1600" dirty="0"/>
              <a:t> </a:t>
            </a:r>
            <a:r>
              <a:rPr lang="en-GB" sz="1600" dirty="0" err="1" smtClean="0"/>
              <a:t>Jahr</a:t>
            </a:r>
            <a:r>
              <a:rPr lang="en-GB" sz="1600" dirty="0" smtClean="0"/>
              <a:t> in 2022, </a:t>
            </a:r>
            <a:r>
              <a:rPr lang="en-GB" sz="1600" dirty="0"/>
              <a:t>Evaluation in 2021 (</a:t>
            </a:r>
            <a:r>
              <a:rPr lang="en-GB" sz="1600" dirty="0" err="1"/>
              <a:t>auch</a:t>
            </a:r>
            <a:r>
              <a:rPr lang="en-GB" sz="1600" dirty="0"/>
              <a:t> </a:t>
            </a:r>
            <a:r>
              <a:rPr lang="en-GB" sz="1600" dirty="0" err="1"/>
              <a:t>für</a:t>
            </a:r>
            <a:r>
              <a:rPr lang="en-GB" sz="1600" dirty="0"/>
              <a:t> UNILAC)</a:t>
            </a:r>
          </a:p>
          <a:p>
            <a:r>
              <a:rPr lang="en-GB" sz="1600" dirty="0" smtClean="0"/>
              <a:t>FC:</a:t>
            </a: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 </a:t>
            </a:r>
            <a:r>
              <a:rPr lang="en-GB" sz="1600" dirty="0" err="1" smtClean="0"/>
              <a:t>alle</a:t>
            </a:r>
            <a:r>
              <a:rPr lang="en-GB" sz="1600" dirty="0" smtClean="0"/>
              <a:t> </a:t>
            </a:r>
            <a:r>
              <a:rPr lang="en-GB" sz="1600" dirty="0" err="1" smtClean="0"/>
              <a:t>vorhanden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Ja</a:t>
            </a:r>
            <a:endParaRPr lang="en-GB" sz="1600" dirty="0" smtClean="0">
              <a:solidFill>
                <a:srgbClr val="0000CC"/>
              </a:solidFill>
            </a:endParaRP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: </a:t>
            </a:r>
            <a:r>
              <a:rPr lang="en-GB" sz="1600" dirty="0" err="1" smtClean="0"/>
              <a:t>welcher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? </a:t>
            </a:r>
            <a:r>
              <a:rPr lang="en-GB" sz="1600" dirty="0" err="1" smtClean="0"/>
              <a:t>Mit</a:t>
            </a:r>
            <a:r>
              <a:rPr lang="en-GB" sz="1600" dirty="0" smtClean="0"/>
              <a:t>/</a:t>
            </a:r>
            <a:r>
              <a:rPr lang="en-GB" sz="1600" dirty="0" err="1" smtClean="0"/>
              <a:t>ohne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</a:t>
            </a:r>
            <a:r>
              <a:rPr lang="en-GB" sz="1600" dirty="0" err="1" smtClean="0"/>
              <a:t>Schalter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Ohne</a:t>
            </a:r>
            <a:r>
              <a:rPr lang="en-GB" sz="1600" dirty="0" smtClean="0">
                <a:solidFill>
                  <a:srgbClr val="0000CC"/>
                </a:solidFill>
              </a:rPr>
              <a:t>, da </a:t>
            </a:r>
            <a:r>
              <a:rPr lang="en-GB" sz="1600" dirty="0" err="1" smtClean="0">
                <a:solidFill>
                  <a:srgbClr val="0000CC"/>
                </a:solidFill>
              </a:rPr>
              <a:t>ältere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600" dirty="0" smtClean="0"/>
              <a:t>CUPID:</a:t>
            </a:r>
          </a:p>
          <a:p>
            <a:pPr lvl="1"/>
            <a:r>
              <a:rPr lang="en-GB" sz="1600" dirty="0" smtClean="0"/>
              <a:t>VME/µTCA System? </a:t>
            </a:r>
            <a:r>
              <a:rPr lang="en-GB" sz="1600" dirty="0" smtClean="0">
                <a:solidFill>
                  <a:srgbClr val="0000CC"/>
                </a:solidFill>
              </a:rPr>
              <a:t>µTCA</a:t>
            </a:r>
          </a:p>
          <a:p>
            <a:pPr lvl="1"/>
            <a:r>
              <a:rPr lang="en-GB" sz="1600" dirty="0" smtClean="0"/>
              <a:t>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</a:t>
            </a:r>
            <a:r>
              <a:rPr lang="en-GB" sz="1600" dirty="0" err="1" smtClean="0"/>
              <a:t>mit</a:t>
            </a:r>
            <a:r>
              <a:rPr lang="en-GB" sz="1600" dirty="0" smtClean="0"/>
              <a:t> </a:t>
            </a:r>
            <a:r>
              <a:rPr lang="en-GB" sz="1600" dirty="0" err="1" smtClean="0"/>
              <a:t>LabView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D. </a:t>
            </a:r>
            <a:r>
              <a:rPr lang="en-GB" sz="1600" dirty="0" err="1" smtClean="0"/>
              <a:t>Neidherr</a:t>
            </a:r>
            <a:r>
              <a:rPr lang="en-GB" sz="1600" dirty="0" smtClean="0"/>
              <a:t> </a:t>
            </a:r>
            <a:r>
              <a:rPr lang="en-GB" sz="1600" dirty="0" err="1" smtClean="0"/>
              <a:t>für</a:t>
            </a:r>
            <a:r>
              <a:rPr lang="en-GB" sz="1600" dirty="0" smtClean="0"/>
              <a:t> exp. </a:t>
            </a:r>
            <a:r>
              <a:rPr lang="en-GB" sz="1600" dirty="0" err="1" smtClean="0"/>
              <a:t>Leuchtschirme</a:t>
            </a:r>
            <a:r>
              <a:rPr lang="en-GB" sz="1600" dirty="0" smtClean="0"/>
              <a:t>? </a:t>
            </a:r>
            <a:r>
              <a:rPr lang="en-GB" sz="1600" dirty="0" err="1" smtClean="0"/>
              <a:t>Trennung</a:t>
            </a:r>
            <a:r>
              <a:rPr lang="en-GB" sz="1600" dirty="0" smtClean="0"/>
              <a:t> DAQ in </a:t>
            </a:r>
            <a:r>
              <a:rPr lang="en-GB" sz="1600" dirty="0" err="1" smtClean="0"/>
              <a:t>Betriebsgeräte</a:t>
            </a:r>
            <a:r>
              <a:rPr lang="en-GB" sz="1600" dirty="0" smtClean="0"/>
              <a:t> und </a:t>
            </a:r>
            <a:r>
              <a:rPr lang="en-GB" sz="1600" dirty="0" err="1" smtClean="0"/>
              <a:t>Experimentgeräte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Achtung</a:t>
            </a:r>
            <a:r>
              <a:rPr lang="en-GB" sz="1600" dirty="0" smtClean="0">
                <a:solidFill>
                  <a:srgbClr val="0000CC"/>
                </a:solidFill>
              </a:rPr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komplett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andere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Nutzung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Strahführung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zwischen</a:t>
            </a:r>
            <a:r>
              <a:rPr lang="en-GB" sz="1600" dirty="0" smtClean="0">
                <a:solidFill>
                  <a:srgbClr val="0000CC"/>
                </a:solidFill>
              </a:rPr>
              <a:t> Platform (</a:t>
            </a:r>
            <a:r>
              <a:rPr lang="en-GB" sz="1600" dirty="0" err="1" smtClean="0">
                <a:solidFill>
                  <a:srgbClr val="0000CC"/>
                </a:solidFill>
              </a:rPr>
              <a:t>oben</a:t>
            </a:r>
            <a:r>
              <a:rPr lang="en-GB" sz="1600" dirty="0" smtClean="0">
                <a:solidFill>
                  <a:srgbClr val="0000CC"/>
                </a:solidFill>
              </a:rPr>
              <a:t>) und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(</a:t>
            </a:r>
            <a:r>
              <a:rPr lang="en-GB" sz="1600" dirty="0" err="1" smtClean="0">
                <a:solidFill>
                  <a:srgbClr val="0000CC"/>
                </a:solidFill>
              </a:rPr>
              <a:t>unten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pPr lvl="1"/>
            <a:r>
              <a:rPr lang="en-GB" sz="1600" dirty="0" err="1" smtClean="0">
                <a:solidFill>
                  <a:srgbClr val="0000CC"/>
                </a:solidFill>
              </a:rPr>
              <a:t>Umrüstung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zu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klären</a:t>
            </a:r>
            <a:r>
              <a:rPr lang="en-GB" sz="1600" dirty="0" smtClean="0">
                <a:solidFill>
                  <a:srgbClr val="0000CC"/>
                </a:solidFill>
              </a:rPr>
              <a:t>! </a:t>
            </a:r>
            <a:r>
              <a:rPr lang="en-GB" sz="1600" dirty="0" err="1">
                <a:solidFill>
                  <a:srgbClr val="0000CC"/>
                </a:solidFill>
              </a:rPr>
              <a:t>K</a:t>
            </a:r>
            <a:r>
              <a:rPr lang="en-GB" sz="1600" dirty="0" err="1" smtClean="0">
                <a:solidFill>
                  <a:srgbClr val="0000CC"/>
                </a:solidFill>
              </a:rPr>
              <a:t>onzept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unabhängigen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Betrieb</a:t>
            </a:r>
            <a:r>
              <a:rPr lang="en-GB" sz="1600" dirty="0">
                <a:solidFill>
                  <a:srgbClr val="0000CC"/>
                </a:solidFill>
              </a:rPr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(</a:t>
            </a:r>
            <a:r>
              <a:rPr lang="en-GB" sz="1600" dirty="0" err="1" smtClean="0">
                <a:solidFill>
                  <a:srgbClr val="0000CC"/>
                </a:solidFill>
              </a:rPr>
              <a:t>lokales</a:t>
            </a:r>
            <a:r>
              <a:rPr lang="en-GB" sz="1600" smtClean="0">
                <a:solidFill>
                  <a:srgbClr val="0000CC"/>
                </a:solidFill>
              </a:rPr>
              <a:t> Timing?)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45168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Beam Instrumentation Overview</a:t>
            </a: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49776"/>
            <a:ext cx="12192000" cy="5670550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Devices/systems listed according to operational importance</a:t>
            </a:r>
          </a:p>
          <a:p>
            <a:pPr lvl="1"/>
            <a:r>
              <a:rPr lang="en-GB" sz="1800" dirty="0" smtClean="0"/>
              <a:t>Screen:		to be replaced by </a:t>
            </a:r>
            <a:r>
              <a:rPr lang="en-GB" sz="1800" dirty="0" smtClean="0">
                <a:solidFill>
                  <a:srgbClr val="0000CC"/>
                </a:solidFill>
              </a:rPr>
              <a:t>CUPID </a:t>
            </a:r>
            <a:r>
              <a:rPr lang="en-GB" sz="1800" dirty="0" smtClean="0"/>
              <a:t>(8 sets of cables ordered for this shutdown)</a:t>
            </a:r>
          </a:p>
          <a:p>
            <a:pPr lvl="1"/>
            <a:r>
              <a:rPr lang="en-GB" sz="1800" dirty="0" smtClean="0"/>
              <a:t>Faraday Cup:	upgrade to CRYRING hardware (</a:t>
            </a:r>
            <a:r>
              <a:rPr lang="en-GB" sz="1800" dirty="0" smtClean="0">
                <a:solidFill>
                  <a:srgbClr val="0000CC"/>
                </a:solidFill>
              </a:rPr>
              <a:t>VME </a:t>
            </a:r>
            <a:r>
              <a:rPr lang="en-GB" sz="1800" dirty="0" smtClean="0">
                <a:solidFill>
                  <a:srgbClr val="0000CC"/>
                </a:solidFill>
              </a:rPr>
              <a:t>FESA DAQ </a:t>
            </a:r>
            <a:r>
              <a:rPr lang="en-GB" sz="1800" dirty="0" smtClean="0"/>
              <a:t>+ connector box + </a:t>
            </a:r>
            <a:r>
              <a:rPr lang="en-GB" sz="1800" dirty="0" err="1" smtClean="0"/>
              <a:t>Femto</a:t>
            </a:r>
            <a:r>
              <a:rPr lang="en-GB" sz="1800" dirty="0" smtClean="0"/>
              <a:t>)</a:t>
            </a:r>
            <a:endParaRPr lang="en-GB" sz="1800" dirty="0"/>
          </a:p>
          <a:p>
            <a:pPr lvl="1"/>
            <a:r>
              <a:rPr lang="en-GB" sz="1800" dirty="0" smtClean="0"/>
              <a:t>Phase Probe:	mixture of CRYRING hardware </a:t>
            </a:r>
            <a:r>
              <a:rPr lang="en-GB" sz="1800" dirty="0" smtClean="0"/>
              <a:t>(</a:t>
            </a:r>
            <a:r>
              <a:rPr lang="en-GB" sz="1800" dirty="0" smtClean="0">
                <a:solidFill>
                  <a:srgbClr val="0000CC"/>
                </a:solidFill>
              </a:rPr>
              <a:t>IPC FESA DAQ</a:t>
            </a:r>
            <a:r>
              <a:rPr lang="en-GB" sz="1800" dirty="0" smtClean="0"/>
              <a:t>) </a:t>
            </a:r>
            <a:r>
              <a:rPr lang="en-GB" sz="1800" dirty="0" smtClean="0">
                <a:solidFill>
                  <a:srgbClr val="0000CC"/>
                </a:solidFill>
              </a:rPr>
              <a:t>&amp; DPX </a:t>
            </a:r>
            <a:r>
              <a:rPr lang="en-GB" sz="1800" dirty="0" smtClean="0">
                <a:solidFill>
                  <a:srgbClr val="0000CC"/>
                </a:solidFill>
              </a:rPr>
              <a:t>control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smtClean="0"/>
              <a:t>SEM-Grid:		</a:t>
            </a:r>
            <a:r>
              <a:rPr lang="en-GB" sz="1800" dirty="0" smtClean="0"/>
              <a:t>Not </a:t>
            </a:r>
            <a:r>
              <a:rPr lang="en-GB" sz="1800" dirty="0" smtClean="0"/>
              <a:t>sensitive enough for weak decelerated beam. </a:t>
            </a:r>
            <a:r>
              <a:rPr lang="en-GB" sz="1800" dirty="0" smtClean="0">
                <a:solidFill>
                  <a:srgbClr val="0000CC"/>
                </a:solidFill>
              </a:rPr>
              <a:t>Readout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(ACO).</a:t>
            </a: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Ziel</a:t>
            </a:r>
            <a:r>
              <a:rPr lang="en-GB" sz="1800" dirty="0" smtClean="0"/>
              <a:t>: 		</a:t>
            </a:r>
            <a:r>
              <a:rPr lang="en-GB" sz="1800" dirty="0" err="1" smtClean="0">
                <a:solidFill>
                  <a:srgbClr val="0000CC"/>
                </a:solidFill>
              </a:rPr>
              <a:t>Betriebsfähigkeit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smtClean="0">
                <a:solidFill>
                  <a:srgbClr val="0000CC"/>
                </a:solidFill>
              </a:rPr>
              <a:t>April 2022 </a:t>
            </a:r>
            <a:r>
              <a:rPr lang="en-GB" sz="1800" dirty="0" err="1" smtClean="0">
                <a:solidFill>
                  <a:srgbClr val="0000CC"/>
                </a:solidFill>
              </a:rPr>
              <a:t>Strahlzeit</a:t>
            </a:r>
            <a:r>
              <a:rPr lang="en-GB" sz="1800" dirty="0" smtClean="0">
                <a:solidFill>
                  <a:srgbClr val="0000CC"/>
                </a:solidFill>
              </a:rPr>
              <a:t>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CC"/>
                </a:solidFill>
              </a:rPr>
              <a:t>	</a:t>
            </a:r>
            <a:r>
              <a:rPr lang="en-GB" sz="1800" dirty="0" smtClean="0">
                <a:solidFill>
                  <a:srgbClr val="0000CC"/>
                </a:solidFill>
              </a:rPr>
              <a:t>	Upgrade </a:t>
            </a:r>
            <a:r>
              <a:rPr lang="en-GB" sz="1800" dirty="0" err="1" smtClean="0">
                <a:solidFill>
                  <a:srgbClr val="0000CC"/>
                </a:solidFill>
              </a:rPr>
              <a:t>bis</a:t>
            </a:r>
            <a:r>
              <a:rPr lang="en-GB" sz="1800" dirty="0" smtClean="0">
                <a:solidFill>
                  <a:srgbClr val="0000CC"/>
                </a:solidFill>
              </a:rPr>
              <a:t> maximal TR5Dx2 in Shutdown 2021</a:t>
            </a:r>
          </a:p>
          <a:p>
            <a:pPr marL="0" indent="0">
              <a:buNone/>
            </a:pPr>
            <a:endParaRPr lang="en-GB" sz="18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05326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Infrastructure</a:t>
            </a:r>
            <a:endParaRPr lang="en-GB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19720"/>
            <a:ext cx="12192000" cy="5941237"/>
          </a:xfrm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rgbClr val="0000CC"/>
                </a:solidFill>
              </a:rPr>
              <a:t>High Voltage</a:t>
            </a:r>
          </a:p>
          <a:p>
            <a:pPr lvl="1"/>
            <a:r>
              <a:rPr lang="en-GB" sz="1600" dirty="0" smtClean="0">
                <a:solidFill>
                  <a:srgbClr val="0000CC"/>
                </a:solidFill>
              </a:rPr>
              <a:t>Existing HV unit can be reused for FCs up to RFQ</a:t>
            </a:r>
            <a:r>
              <a:rPr lang="en-GB" sz="1600" dirty="0" smtClean="0"/>
              <a:t>. No remote readout, but not strictly necessary for re-start in 2022! </a:t>
            </a:r>
            <a:r>
              <a:rPr lang="en-GB" sz="1600" dirty="0" smtClean="0">
                <a:solidFill>
                  <a:srgbClr val="0000CC"/>
                </a:solidFill>
              </a:rPr>
              <a:t>OK!</a:t>
            </a:r>
          </a:p>
          <a:p>
            <a:r>
              <a:rPr lang="en-GB" sz="1600" b="1" dirty="0" smtClean="0">
                <a:solidFill>
                  <a:srgbClr val="0000CC"/>
                </a:solidFill>
              </a:rPr>
              <a:t>Stepper Motors</a:t>
            </a:r>
          </a:p>
          <a:p>
            <a:pPr lvl="1"/>
            <a:r>
              <a:rPr lang="en-GB" sz="1600" dirty="0" smtClean="0"/>
              <a:t>None for BEA purposes</a:t>
            </a:r>
          </a:p>
          <a:p>
            <a:r>
              <a:rPr lang="en-GB" sz="1600" b="1" dirty="0" smtClean="0">
                <a:solidFill>
                  <a:srgbClr val="0000CC"/>
                </a:solidFill>
              </a:rPr>
              <a:t>Pneumatic drives &amp; control</a:t>
            </a:r>
          </a:p>
          <a:p>
            <a:pPr lvl="1"/>
            <a:r>
              <a:rPr lang="en-GB" sz="1600" dirty="0"/>
              <a:t>K</a:t>
            </a:r>
            <a:r>
              <a:rPr lang="en-GB" sz="1600" dirty="0" smtClean="0"/>
              <a:t>eep existing hardware =&gt; </a:t>
            </a:r>
            <a:r>
              <a:rPr lang="en-GB" sz="1600" dirty="0" smtClean="0">
                <a:solidFill>
                  <a:srgbClr val="0000CC"/>
                </a:solidFill>
              </a:rPr>
              <a:t>ACO control interface via </a:t>
            </a:r>
            <a:r>
              <a:rPr lang="en-GB" sz="1600" dirty="0" err="1" smtClean="0">
                <a:solidFill>
                  <a:srgbClr val="0000CC"/>
                </a:solidFill>
              </a:rPr>
              <a:t>DevAcc</a:t>
            </a:r>
            <a:r>
              <a:rPr lang="en-GB" sz="1600" dirty="0" smtClean="0">
                <a:solidFill>
                  <a:srgbClr val="0000CC"/>
                </a:solidFill>
              </a:rPr>
              <a:t> for Drives PLA, PG, DPX  in </a:t>
            </a:r>
            <a:r>
              <a:rPr lang="en-GB" sz="1600" dirty="0" err="1" smtClean="0">
                <a:solidFill>
                  <a:srgbClr val="0000CC"/>
                </a:solidFill>
              </a:rPr>
              <a:t>DeviceControl</a:t>
            </a:r>
            <a:endParaRPr lang="en-GB" sz="1600" dirty="0" smtClean="0">
              <a:solidFill>
                <a:srgbClr val="0000CC"/>
              </a:solidFill>
            </a:endParaRPr>
          </a:p>
          <a:p>
            <a:pPr lvl="1"/>
            <a:r>
              <a:rPr lang="en-GB" sz="1600" dirty="0" smtClean="0"/>
              <a:t>Several electric locking contacts (behind IH-DTL and RFQ): function to be checked </a:t>
            </a:r>
            <a:r>
              <a:rPr lang="en-GB" sz="1600" dirty="0" smtClean="0">
                <a:solidFill>
                  <a:srgbClr val="0000CC"/>
                </a:solidFill>
              </a:rPr>
              <a:t>=&gt; Done (</a:t>
            </a:r>
            <a:r>
              <a:rPr lang="en-GB" sz="1600" dirty="0" err="1" smtClean="0">
                <a:solidFill>
                  <a:srgbClr val="0000CC"/>
                </a:solidFill>
              </a:rPr>
              <a:t>RoFi</a:t>
            </a:r>
            <a:r>
              <a:rPr lang="en-GB" sz="1600" dirty="0" smtClean="0">
                <a:solidFill>
                  <a:srgbClr val="0000CC"/>
                </a:solidFill>
              </a:rPr>
              <a:t> and team)! OK!</a:t>
            </a:r>
          </a:p>
          <a:p>
            <a:pPr lvl="1"/>
            <a:r>
              <a:rPr lang="en-GB" sz="1600" dirty="0" smtClean="0">
                <a:solidFill>
                  <a:srgbClr val="0000CC"/>
                </a:solidFill>
              </a:rPr>
              <a:t>Modification of drives for new cameras: </a:t>
            </a:r>
            <a:r>
              <a:rPr lang="en-GB" sz="1600" dirty="0" err="1" smtClean="0">
                <a:solidFill>
                  <a:srgbClr val="0000CC"/>
                </a:solidFill>
              </a:rPr>
              <a:t>todo</a:t>
            </a:r>
            <a:r>
              <a:rPr lang="en-GB" sz="1600" dirty="0" smtClean="0">
                <a:solidFill>
                  <a:srgbClr val="0000CC"/>
                </a:solidFill>
              </a:rPr>
              <a:t>! </a:t>
            </a:r>
          </a:p>
          <a:p>
            <a:r>
              <a:rPr lang="en-GB" sz="1600" b="1" dirty="0" smtClean="0">
                <a:solidFill>
                  <a:srgbClr val="0000CC"/>
                </a:solidFill>
              </a:rPr>
              <a:t>Container</a:t>
            </a:r>
          </a:p>
          <a:p>
            <a:pPr lvl="1"/>
            <a:r>
              <a:rPr lang="en-GB" sz="1600" dirty="0" smtClean="0"/>
              <a:t>Remove old hardware </a:t>
            </a:r>
            <a:r>
              <a:rPr lang="en-GB" sz="1600" dirty="0" smtClean="0">
                <a:solidFill>
                  <a:srgbClr val="0000CC"/>
                </a:solidFill>
              </a:rPr>
              <a:t>=&gt; </a:t>
            </a:r>
            <a:r>
              <a:rPr lang="en-GB" sz="1600" dirty="0" smtClean="0">
                <a:solidFill>
                  <a:srgbClr val="0000CC"/>
                </a:solidFill>
              </a:rPr>
              <a:t>done, Jan. 2022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(K. Steiner)!</a:t>
            </a:r>
          </a:p>
          <a:p>
            <a:pPr lvl="1"/>
            <a:r>
              <a:rPr lang="en-GB" sz="1600" dirty="0" smtClean="0"/>
              <a:t>Define installation space for new hardware =&gt; see pictures at end and/or proposal of rack planning in wiki!</a:t>
            </a:r>
          </a:p>
          <a:p>
            <a:pPr lvl="1"/>
            <a:r>
              <a:rPr lang="en-GB" sz="1600" dirty="0" smtClean="0">
                <a:solidFill>
                  <a:srgbClr val="0000CC"/>
                </a:solidFill>
              </a:rPr>
              <a:t>Available rack space in </a:t>
            </a:r>
            <a:r>
              <a:rPr lang="en-GB" sz="1600" dirty="0">
                <a:solidFill>
                  <a:srgbClr val="0000CC"/>
                </a:solidFill>
              </a:rPr>
              <a:t>EX.2.013</a:t>
            </a:r>
            <a:r>
              <a:rPr lang="en-GB" sz="1600" dirty="0" smtClean="0">
                <a:solidFill>
                  <a:srgbClr val="0000CC"/>
                </a:solidFill>
              </a:rPr>
              <a:t> is quite tight =&gt; Install new CUPID system in nearby experiment container EX.2.012</a:t>
            </a:r>
          </a:p>
          <a:p>
            <a:pPr lvl="1"/>
            <a:r>
              <a:rPr lang="en-GB" sz="1600" dirty="0" err="1" smtClean="0">
                <a:solidFill>
                  <a:srgbClr val="0000CC"/>
                </a:solidFill>
              </a:rPr>
              <a:t>Keysight</a:t>
            </a:r>
            <a:r>
              <a:rPr lang="en-GB" sz="1600" dirty="0" smtClean="0">
                <a:solidFill>
                  <a:srgbClr val="0000CC"/>
                </a:solidFill>
              </a:rPr>
              <a:t> 2000X </a:t>
            </a:r>
            <a:r>
              <a:rPr lang="en-GB" sz="1600" dirty="0">
                <a:solidFill>
                  <a:srgbClr val="0000CC"/>
                </a:solidFill>
              </a:rPr>
              <a:t>series scope </a:t>
            </a:r>
            <a:r>
              <a:rPr lang="en-GB" sz="1600" dirty="0"/>
              <a:t>is available (70 MHz BW) to display general purpose signals. LAN interface missing (=&gt; Z. Andelkovic</a:t>
            </a:r>
            <a:r>
              <a:rPr lang="en-GB" sz="1600" dirty="0" smtClean="0"/>
              <a:t>)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b="1" dirty="0">
                <a:solidFill>
                  <a:srgbClr val="0000CC"/>
                </a:solidFill>
              </a:rPr>
              <a:t>Network and WR </a:t>
            </a:r>
            <a:r>
              <a:rPr lang="en-GB" sz="1600" b="1" dirty="0" smtClean="0">
                <a:solidFill>
                  <a:srgbClr val="0000CC"/>
                </a:solidFill>
              </a:rPr>
              <a:t>Timing</a:t>
            </a:r>
          </a:p>
          <a:p>
            <a:pPr lvl="1"/>
            <a:r>
              <a:rPr lang="en-GB" sz="1600" dirty="0" smtClean="0"/>
              <a:t>Check available network ports =&gt; Z. Andelkovic contacts R. Vincelli (1 switch/container and 1 for HITRAP tunnel?)</a:t>
            </a:r>
          </a:p>
          <a:p>
            <a:pPr lvl="1"/>
            <a:r>
              <a:rPr lang="en-GB" sz="1600" dirty="0" smtClean="0"/>
              <a:t>Check available WR Timing ports =&gt; new LWL cable (8 links) for CUPID rack installed by Fa. </a:t>
            </a:r>
            <a:r>
              <a:rPr lang="en-GB" sz="1600" dirty="0" err="1" smtClean="0"/>
              <a:t>Jöhnke</a:t>
            </a:r>
            <a:r>
              <a:rPr lang="en-GB" sz="1600" dirty="0" smtClean="0"/>
              <a:t> and connected to timing by M. Zweig (</a:t>
            </a:r>
            <a:r>
              <a:rPr lang="en-GB" sz="1600" dirty="0"/>
              <a:t>A</a:t>
            </a:r>
            <a:r>
              <a:rPr lang="en-GB" sz="1600" dirty="0" smtClean="0"/>
              <a:t>CO</a:t>
            </a:r>
            <a:r>
              <a:rPr lang="en-GB" sz="1600" dirty="0" smtClean="0">
                <a:solidFill>
                  <a:srgbClr val="0000CC"/>
                </a:solidFill>
              </a:rPr>
              <a:t>) =&gt; Check, if WR timing is working properly!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Räume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29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" y="-1"/>
            <a:ext cx="12187044" cy="66960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20329853">
            <a:off x="1267299" y="3405121"/>
            <a:ext cx="1121212" cy="689778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2245488" y="3136738"/>
            <a:ext cx="169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Mess-Container</a:t>
            </a:r>
          </a:p>
          <a:p>
            <a:r>
              <a:rPr lang="en-GB" b="1" dirty="0" smtClean="0"/>
              <a:t>    in EX.2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113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0"/>
            <a:ext cx="9296399" cy="6554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3825" y="1343025"/>
            <a:ext cx="29291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Status </a:t>
            </a:r>
            <a:r>
              <a:rPr lang="en-GB" dirty="0" err="1" smtClean="0"/>
              <a:t>Juli</a:t>
            </a:r>
            <a:r>
              <a:rPr lang="en-GB" dirty="0" smtClean="0"/>
              <a:t> 2021</a:t>
            </a:r>
          </a:p>
          <a:p>
            <a:r>
              <a:rPr lang="en-GB" dirty="0" err="1" smtClean="0"/>
              <a:t>Elektronik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Diagnose </a:t>
            </a:r>
          </a:p>
          <a:p>
            <a:r>
              <a:rPr lang="en-GB" dirty="0" smtClean="0"/>
              <a:t>in EX.2.013 in Racks 5 </a:t>
            </a:r>
            <a:r>
              <a:rPr lang="en-GB" dirty="0" err="1" smtClean="0"/>
              <a:t>bis</a:t>
            </a:r>
            <a:r>
              <a:rPr lang="en-GB" dirty="0" smtClean="0"/>
              <a:t> 7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für</a:t>
            </a:r>
            <a:r>
              <a:rPr lang="en-GB" dirty="0" smtClean="0"/>
              <a:t> FCs in Rack 4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Entscheidung</a:t>
            </a:r>
            <a:r>
              <a:rPr lang="en-GB" dirty="0" smtClean="0"/>
              <a:t>:</a:t>
            </a:r>
          </a:p>
          <a:p>
            <a:r>
              <a:rPr lang="en-GB" dirty="0" smtClean="0"/>
              <a:t>CUPID </a:t>
            </a:r>
            <a:r>
              <a:rPr lang="en-GB" dirty="0" err="1" smtClean="0"/>
              <a:t>auslagern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EX.2.012,</a:t>
            </a:r>
          </a:p>
          <a:p>
            <a:r>
              <a:rPr lang="en-GB" dirty="0" smtClean="0"/>
              <a:t>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gewinnen</a:t>
            </a:r>
            <a:r>
              <a:rPr lang="en-GB" dirty="0" smtClean="0"/>
              <a:t>.</a:t>
            </a:r>
          </a:p>
          <a:p>
            <a:endParaRPr lang="en-GB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300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Mess-Container und </a:t>
            </a:r>
            <a:r>
              <a:rPr lang="en-GB" sz="2000" b="1" dirty="0" err="1" smtClean="0"/>
              <a:t>lokaler</a:t>
            </a:r>
            <a:r>
              <a:rPr lang="en-GB" sz="2000" b="1" dirty="0"/>
              <a:t> </a:t>
            </a:r>
            <a:r>
              <a:rPr lang="en-GB" sz="2000" b="1" dirty="0" err="1" smtClean="0"/>
              <a:t>Kontrollraum</a:t>
            </a:r>
            <a:r>
              <a:rPr lang="en-GB" sz="2000" b="1" dirty="0" smtClean="0"/>
              <a:t> </a:t>
            </a:r>
          </a:p>
          <a:p>
            <a:r>
              <a:rPr lang="en-GB" sz="2000" b="1" dirty="0" smtClean="0"/>
              <a:t>in EX.2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984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EX.2.013</a:t>
            </a:r>
            <a:br>
              <a:rPr lang="en-GB" sz="2800" b="1" dirty="0" smtClean="0"/>
            </a:br>
            <a:r>
              <a:rPr lang="en-GB" sz="2800" b="1" dirty="0" err="1" smtClean="0"/>
              <a:t>Ansicht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aller</a:t>
            </a:r>
            <a:r>
              <a:rPr lang="en-GB" sz="2800" b="1" dirty="0" smtClean="0"/>
              <a:t> </a:t>
            </a:r>
            <a:r>
              <a:rPr lang="en-GB" sz="2800" b="1" dirty="0" smtClean="0"/>
              <a:t>Racks</a:t>
            </a:r>
            <a:br>
              <a:rPr lang="en-GB" sz="2800" b="1" dirty="0" smtClean="0"/>
            </a:br>
            <a:r>
              <a:rPr lang="en-GB" sz="2800" b="1" dirty="0" err="1" smtClean="0"/>
              <a:t>Dezember</a:t>
            </a:r>
            <a:r>
              <a:rPr lang="en-GB" sz="2800" b="1" dirty="0" smtClean="0"/>
              <a:t> 2021</a:t>
            </a:r>
            <a:endParaRPr lang="en-GB" sz="28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295774" y="-1"/>
            <a:ext cx="7896225" cy="6875813"/>
          </a:xfrm>
        </p:spPr>
      </p:pic>
      <p:sp>
        <p:nvSpPr>
          <p:cNvPr id="3" name="Textfeld 2"/>
          <p:cNvSpPr txBox="1"/>
          <p:nvPr/>
        </p:nvSpPr>
        <p:spPr>
          <a:xfrm>
            <a:off x="10344150" y="15906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010775" y="13239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667875" y="10572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2900" y="2181225"/>
            <a:ext cx="270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Laut</a:t>
            </a:r>
            <a:r>
              <a:rPr lang="en-GB" dirty="0" smtClean="0"/>
              <a:t> </a:t>
            </a:r>
            <a:r>
              <a:rPr lang="en-GB" dirty="0" err="1" smtClean="0"/>
              <a:t>Kabelbeschriftung</a:t>
            </a:r>
            <a:endParaRPr lang="en-GB" dirty="0" smtClean="0"/>
          </a:p>
          <a:p>
            <a:r>
              <a:rPr lang="en-GB" dirty="0" err="1" smtClean="0"/>
              <a:t>ist</a:t>
            </a:r>
            <a:r>
              <a:rPr lang="en-GB" dirty="0" smtClean="0"/>
              <a:t> Rack 1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Vordergrund</a:t>
            </a:r>
            <a:r>
              <a:rPr lang="en-GB" dirty="0" smtClean="0"/>
              <a:t>. 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4105275" y="50768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2419350" y="4667250"/>
            <a:ext cx="187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ACO </a:t>
            </a:r>
            <a:r>
              <a:rPr lang="en-GB" b="1" dirty="0" err="1" smtClean="0"/>
              <a:t>Ansteuerung</a:t>
            </a:r>
            <a:endParaRPr lang="en-GB" b="1" dirty="0" smtClean="0"/>
          </a:p>
          <a:p>
            <a:r>
              <a:rPr lang="en-GB" b="1" dirty="0" smtClean="0"/>
              <a:t>PDX, PG, PLA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8433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t="14770"/>
          <a:stretch/>
        </p:blipFill>
        <p:spPr>
          <a:xfrm rot="5400000">
            <a:off x="5937743" y="603744"/>
            <a:ext cx="6858000" cy="565051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smtClean="0"/>
              <a:t>EX.2.013</a:t>
            </a:r>
            <a:br>
              <a:rPr lang="en-GB" sz="2800" b="1" dirty="0" smtClean="0"/>
            </a:br>
            <a:r>
              <a:rPr lang="en-GB" sz="2800" b="1" dirty="0" err="1" smtClean="0"/>
              <a:t>Ansicht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aller</a:t>
            </a:r>
            <a:r>
              <a:rPr lang="en-GB" sz="2800" b="1" dirty="0" smtClean="0"/>
              <a:t> Racks</a:t>
            </a:r>
            <a:br>
              <a:rPr lang="en-GB" sz="2800" b="1" dirty="0" smtClean="0"/>
            </a:br>
            <a:r>
              <a:rPr lang="en-GB" sz="2800" b="1" dirty="0" err="1" smtClean="0"/>
              <a:t>Januar</a:t>
            </a:r>
            <a:r>
              <a:rPr lang="en-GB" sz="2800" b="1" dirty="0" smtClean="0"/>
              <a:t> 2022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4314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Microsoft Office PowerPoint</Application>
  <PresentationFormat>Breitbild</PresentationFormat>
  <Paragraphs>374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Tahoma</vt:lpstr>
      <vt:lpstr>Times New Roman</vt:lpstr>
      <vt:lpstr>Office</vt:lpstr>
      <vt:lpstr>HITRAP Retrofit Beam Instrumentation</vt:lpstr>
      <vt:lpstr>HITRAP Setup </vt:lpstr>
      <vt:lpstr>Beam Instrumentation Overview</vt:lpstr>
      <vt:lpstr>Infrastructure</vt:lpstr>
      <vt:lpstr>Räume</vt:lpstr>
      <vt:lpstr>PowerPoint-Präsentation</vt:lpstr>
      <vt:lpstr>PowerPoint-Präsentation</vt:lpstr>
      <vt:lpstr>EX.2.013 Ansicht aller Racks Dezember 2021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Lokaler Kontrollryum EX.2.012 - CUPID Installation    </vt:lpstr>
      <vt:lpstr>DAQ Systeme</vt:lpstr>
      <vt:lpstr>Screens &amp; Energy Analyzers</vt:lpstr>
      <vt:lpstr>PowerPoint-Präsentation</vt:lpstr>
      <vt:lpstr>Faraday Cups</vt:lpstr>
      <vt:lpstr>Phase Probes</vt:lpstr>
      <vt:lpstr>Electronics and data acquisition</vt:lpstr>
      <vt:lpstr>PowerPoint-Präsentation</vt:lpstr>
      <vt:lpstr>Rack 5</vt:lpstr>
      <vt:lpstr>PowerPoint-Präsentation</vt:lpstr>
      <vt:lpstr>Rack 6</vt:lpstr>
      <vt:lpstr>Rack 7</vt:lpstr>
      <vt:lpstr>PowerPoint-Präsentation</vt:lpstr>
      <vt:lpstr>ANHANG</vt:lpstr>
      <vt:lpstr>Offene Fragen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Retrofit Beam Instrumentation</dc:title>
  <dc:creator>localadmin_areiter</dc:creator>
  <cp:lastModifiedBy>localadmin_areiter</cp:lastModifiedBy>
  <cp:revision>470</cp:revision>
  <cp:lastPrinted>2021-11-22T12:05:39Z</cp:lastPrinted>
  <dcterms:created xsi:type="dcterms:W3CDTF">2020-09-24T08:48:50Z</dcterms:created>
  <dcterms:modified xsi:type="dcterms:W3CDTF">2022-01-17T11:13:08Z</dcterms:modified>
</cp:coreProperties>
</file>