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6"/>
  </p:notesMasterIdLst>
  <p:handoutMasterIdLst>
    <p:handoutMasterId r:id="rId37"/>
  </p:handoutMasterIdLst>
  <p:sldIdLst>
    <p:sldId id="277" r:id="rId2"/>
    <p:sldId id="267" r:id="rId3"/>
    <p:sldId id="294" r:id="rId4"/>
    <p:sldId id="297" r:id="rId5"/>
    <p:sldId id="262" r:id="rId6"/>
    <p:sldId id="295" r:id="rId7"/>
    <p:sldId id="263" r:id="rId8"/>
    <p:sldId id="296" r:id="rId9"/>
    <p:sldId id="265" r:id="rId10"/>
    <p:sldId id="298" r:id="rId11"/>
    <p:sldId id="264" r:id="rId12"/>
    <p:sldId id="260" r:id="rId13"/>
    <p:sldId id="261" r:id="rId14"/>
    <p:sldId id="273" r:id="rId15"/>
    <p:sldId id="286" r:id="rId16"/>
    <p:sldId id="283" r:id="rId17"/>
    <p:sldId id="268" r:id="rId18"/>
    <p:sldId id="275" r:id="rId19"/>
    <p:sldId id="287" r:id="rId20"/>
    <p:sldId id="269" r:id="rId21"/>
    <p:sldId id="281" r:id="rId22"/>
    <p:sldId id="272" r:id="rId23"/>
    <p:sldId id="288" r:id="rId24"/>
    <p:sldId id="259" r:id="rId25"/>
    <p:sldId id="284" r:id="rId26"/>
    <p:sldId id="271" r:id="rId27"/>
    <p:sldId id="291" r:id="rId28"/>
    <p:sldId id="289" r:id="rId29"/>
    <p:sldId id="293" r:id="rId30"/>
    <p:sldId id="292" r:id="rId31"/>
    <p:sldId id="285" r:id="rId32"/>
    <p:sldId id="266" r:id="rId33"/>
    <p:sldId id="257" r:id="rId34"/>
    <p:sldId id="299" r:id="rId35"/>
  </p:sldIdLst>
  <p:sldSz cx="9144000" cy="6858000" type="screen4x3"/>
  <p:notesSz cx="6783388"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B63"/>
    <a:srgbClr val="333333"/>
    <a:srgbClr val="66666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8" autoAdjust="0"/>
    <p:restoredTop sz="98901" autoAdjust="0"/>
  </p:normalViewPr>
  <p:slideViewPr>
    <p:cSldViewPr snapToGrid="0" snapToObjects="1">
      <p:cViewPr>
        <p:scale>
          <a:sx n="100" d="100"/>
          <a:sy n="100" d="100"/>
        </p:scale>
        <p:origin x="-194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winfilesvh\Strahldiag$root\Common\FAIR\HEBT\HEST\HADES\Strahlverlust_SIST\NE5_Aktivit&#228;tsmessungen_07.06.11_08.07.14.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418631107644045E-2"/>
          <c:y val="5.0696436917987989E-2"/>
          <c:w val="0.88908997830379566"/>
          <c:h val="0.89860712616402405"/>
        </c:manualLayout>
      </c:layout>
      <c:scatterChart>
        <c:scatterStyle val="smoothMarker"/>
        <c:varyColors val="0"/>
        <c:ser>
          <c:idx val="0"/>
          <c:order val="0"/>
          <c:tx>
            <c:v>07.06.2011</c:v>
          </c:tx>
          <c:marker>
            <c:symbol val="none"/>
          </c:marker>
          <c:xVal>
            <c:numRef>
              <c:f>Tabelle1!$A$4:$A$43</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Tabelle1!$D$4:$D$43</c:f>
              <c:numCache>
                <c:formatCode>General</c:formatCode>
                <c:ptCount val="40"/>
                <c:pt idx="0">
                  <c:v>15</c:v>
                </c:pt>
                <c:pt idx="1">
                  <c:v>1</c:v>
                </c:pt>
                <c:pt idx="2">
                  <c:v>1</c:v>
                </c:pt>
                <c:pt idx="3">
                  <c:v>0</c:v>
                </c:pt>
                <c:pt idx="4">
                  <c:v>1</c:v>
                </c:pt>
                <c:pt idx="5">
                  <c:v>1</c:v>
                </c:pt>
                <c:pt idx="6">
                  <c:v>3</c:v>
                </c:pt>
                <c:pt idx="7">
                  <c:v>3</c:v>
                </c:pt>
                <c:pt idx="8">
                  <c:v>4</c:v>
                </c:pt>
                <c:pt idx="9">
                  <c:v>4</c:v>
                </c:pt>
                <c:pt idx="10">
                  <c:v>6</c:v>
                </c:pt>
                <c:pt idx="11">
                  <c:v>50</c:v>
                </c:pt>
                <c:pt idx="12">
                  <c:v>30</c:v>
                </c:pt>
                <c:pt idx="13">
                  <c:v>0</c:v>
                </c:pt>
                <c:pt idx="14">
                  <c:v>15</c:v>
                </c:pt>
                <c:pt idx="15">
                  <c:v>160</c:v>
                </c:pt>
                <c:pt idx="16">
                  <c:v>90</c:v>
                </c:pt>
                <c:pt idx="17">
                  <c:v>140</c:v>
                </c:pt>
                <c:pt idx="18">
                  <c:v>50</c:v>
                </c:pt>
                <c:pt idx="19">
                  <c:v>20</c:v>
                </c:pt>
                <c:pt idx="20">
                  <c:v>10</c:v>
                </c:pt>
                <c:pt idx="21">
                  <c:v>6</c:v>
                </c:pt>
                <c:pt idx="22">
                  <c:v>1</c:v>
                </c:pt>
                <c:pt idx="23">
                  <c:v>9</c:v>
                </c:pt>
                <c:pt idx="24">
                  <c:v>10</c:v>
                </c:pt>
                <c:pt idx="25">
                  <c:v>25</c:v>
                </c:pt>
                <c:pt idx="26">
                  <c:v>90</c:v>
                </c:pt>
                <c:pt idx="27">
                  <c:v>100</c:v>
                </c:pt>
                <c:pt idx="28">
                  <c:v>950</c:v>
                </c:pt>
                <c:pt idx="29">
                  <c:v>320</c:v>
                </c:pt>
                <c:pt idx="30">
                  <c:v>200</c:v>
                </c:pt>
                <c:pt idx="31">
                  <c:v>20</c:v>
                </c:pt>
                <c:pt idx="32">
                  <c:v>75</c:v>
                </c:pt>
                <c:pt idx="33">
                  <c:v>40</c:v>
                </c:pt>
                <c:pt idx="34">
                  <c:v>35</c:v>
                </c:pt>
                <c:pt idx="35">
                  <c:v>30</c:v>
                </c:pt>
                <c:pt idx="36">
                  <c:v>400</c:v>
                </c:pt>
                <c:pt idx="37">
                  <c:v>100</c:v>
                </c:pt>
                <c:pt idx="38">
                  <c:v>110</c:v>
                </c:pt>
                <c:pt idx="39">
                  <c:v>350</c:v>
                </c:pt>
              </c:numCache>
            </c:numRef>
          </c:yVal>
          <c:smooth val="1"/>
        </c:ser>
        <c:ser>
          <c:idx val="1"/>
          <c:order val="1"/>
          <c:tx>
            <c:v>08.07.2014</c:v>
          </c:tx>
          <c:marker>
            <c:symbol val="none"/>
          </c:marker>
          <c:xVal>
            <c:numRef>
              <c:f>Tabelle1!$A$4:$A$43</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Tabelle1!$E$4:$E$43</c:f>
              <c:numCache>
                <c:formatCode>General</c:formatCode>
                <c:ptCount val="40"/>
                <c:pt idx="0">
                  <c:v>5.5</c:v>
                </c:pt>
                <c:pt idx="1">
                  <c:v>0</c:v>
                </c:pt>
                <c:pt idx="2">
                  <c:v>0</c:v>
                </c:pt>
                <c:pt idx="3">
                  <c:v>0</c:v>
                </c:pt>
                <c:pt idx="4">
                  <c:v>0</c:v>
                </c:pt>
                <c:pt idx="5">
                  <c:v>0</c:v>
                </c:pt>
                <c:pt idx="6">
                  <c:v>1.3</c:v>
                </c:pt>
                <c:pt idx="7">
                  <c:v>1.8</c:v>
                </c:pt>
                <c:pt idx="8">
                  <c:v>1.5</c:v>
                </c:pt>
                <c:pt idx="9">
                  <c:v>0</c:v>
                </c:pt>
                <c:pt idx="10">
                  <c:v>2.1</c:v>
                </c:pt>
                <c:pt idx="11">
                  <c:v>39.5</c:v>
                </c:pt>
                <c:pt idx="12">
                  <c:v>92.5</c:v>
                </c:pt>
                <c:pt idx="13">
                  <c:v>7.1</c:v>
                </c:pt>
                <c:pt idx="14">
                  <c:v>11.5</c:v>
                </c:pt>
                <c:pt idx="15">
                  <c:v>51</c:v>
                </c:pt>
                <c:pt idx="16">
                  <c:v>24.5</c:v>
                </c:pt>
                <c:pt idx="17">
                  <c:v>30.5</c:v>
                </c:pt>
                <c:pt idx="18">
                  <c:v>30</c:v>
                </c:pt>
                <c:pt idx="19">
                  <c:v>9.5</c:v>
                </c:pt>
                <c:pt idx="20">
                  <c:v>7.5</c:v>
                </c:pt>
                <c:pt idx="21">
                  <c:v>1.5</c:v>
                </c:pt>
                <c:pt idx="22">
                  <c:v>16.5</c:v>
                </c:pt>
                <c:pt idx="23">
                  <c:v>251</c:v>
                </c:pt>
                <c:pt idx="24">
                  <c:v>75.5</c:v>
                </c:pt>
                <c:pt idx="25">
                  <c:v>35</c:v>
                </c:pt>
                <c:pt idx="26">
                  <c:v>72.5</c:v>
                </c:pt>
                <c:pt idx="27">
                  <c:v>42.5</c:v>
                </c:pt>
                <c:pt idx="28">
                  <c:v>1000</c:v>
                </c:pt>
                <c:pt idx="29">
                  <c:v>750</c:v>
                </c:pt>
                <c:pt idx="30">
                  <c:v>1050</c:v>
                </c:pt>
                <c:pt idx="31">
                  <c:v>67.5</c:v>
                </c:pt>
                <c:pt idx="32">
                  <c:v>76.5</c:v>
                </c:pt>
                <c:pt idx="33">
                  <c:v>60.5</c:v>
                </c:pt>
                <c:pt idx="34">
                  <c:v>30.5</c:v>
                </c:pt>
                <c:pt idx="35">
                  <c:v>32</c:v>
                </c:pt>
                <c:pt idx="36">
                  <c:v>48</c:v>
                </c:pt>
                <c:pt idx="37">
                  <c:v>30</c:v>
                </c:pt>
                <c:pt idx="38">
                  <c:v>110</c:v>
                </c:pt>
                <c:pt idx="39">
                  <c:v>54</c:v>
                </c:pt>
              </c:numCache>
            </c:numRef>
          </c:yVal>
          <c:smooth val="1"/>
        </c:ser>
        <c:dLbls>
          <c:showLegendKey val="0"/>
          <c:showVal val="0"/>
          <c:showCatName val="0"/>
          <c:showSerName val="0"/>
          <c:showPercent val="0"/>
          <c:showBubbleSize val="0"/>
        </c:dLbls>
        <c:axId val="113377664"/>
        <c:axId val="113379584"/>
      </c:scatterChart>
      <c:valAx>
        <c:axId val="113377664"/>
        <c:scaling>
          <c:orientation val="minMax"/>
          <c:max val="41"/>
          <c:min val="0"/>
        </c:scaling>
        <c:delete val="0"/>
        <c:axPos val="b"/>
        <c:majorGridlines/>
        <c:title>
          <c:tx>
            <c:rich>
              <a:bodyPr/>
              <a:lstStyle/>
              <a:p>
                <a:pPr>
                  <a:defRPr/>
                </a:pPr>
                <a:r>
                  <a:rPr lang="en-US"/>
                  <a:t>Messpunkt</a:t>
                </a:r>
              </a:p>
            </c:rich>
          </c:tx>
          <c:layout>
            <c:manualLayout>
              <c:xMode val="edge"/>
              <c:yMode val="edge"/>
              <c:x val="0.40234335259176196"/>
              <c:y val="0.93399443598160581"/>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de-DE"/>
          </a:p>
        </c:txPr>
        <c:crossAx val="113379584"/>
        <c:crossesAt val="0"/>
        <c:crossBetween val="midCat"/>
        <c:majorUnit val="5"/>
        <c:minorUnit val="1"/>
      </c:valAx>
      <c:valAx>
        <c:axId val="113379584"/>
        <c:scaling>
          <c:orientation val="minMax"/>
          <c:max val="1200"/>
          <c:min val="0"/>
        </c:scaling>
        <c:delete val="0"/>
        <c:axPos val="l"/>
        <c:majorGridlines/>
        <c:title>
          <c:tx>
            <c:rich>
              <a:bodyPr rot="-5400000" vert="horz"/>
              <a:lstStyle/>
              <a:p>
                <a:pPr>
                  <a:defRPr/>
                </a:pPr>
                <a:r>
                  <a:rPr lang="de-DE"/>
                  <a:t>remanente</a:t>
                </a:r>
                <a:r>
                  <a:rPr lang="de-DE" baseline="0"/>
                  <a:t> Dossileistung [mikroSv/h]</a:t>
                </a:r>
                <a:r>
                  <a:rPr lang="de-DE"/>
                  <a:t>l</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de-DE"/>
          </a:p>
        </c:txPr>
        <c:crossAx val="113377664"/>
        <c:crosses val="autoZero"/>
        <c:crossBetween val="midCat"/>
        <c:majorUnit val="200"/>
        <c:minorUnit val="50"/>
      </c:valAx>
    </c:plotArea>
    <c:legend>
      <c:legendPos val="r"/>
      <c:layout>
        <c:manualLayout>
          <c:xMode val="edge"/>
          <c:yMode val="edge"/>
          <c:x val="9.884400672826113E-2"/>
          <c:y val="9.7794846488875528E-2"/>
          <c:w val="0.15605795405605258"/>
          <c:h val="0.16514063807419166"/>
        </c:manualLayout>
      </c:layout>
      <c:overlay val="0"/>
      <c:txPr>
        <a:bodyPr/>
        <a:lstStyle/>
        <a:p>
          <a:pPr>
            <a:defRPr sz="920" b="0" i="0" u="none" strike="noStrike" baseline="0">
              <a:solidFill>
                <a:srgbClr val="000000"/>
              </a:solidFill>
              <a:latin typeface="Calibri"/>
              <a:ea typeface="Calibri"/>
              <a:cs typeface="Calibri"/>
            </a:defRPr>
          </a:pPr>
          <a:endParaRPr lang="de-DE"/>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de-D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0.86809</cdr:x>
      <cdr:y>0.17466</cdr:y>
    </cdr:from>
    <cdr:to>
      <cdr:x>0.92006</cdr:x>
      <cdr:y>0.52577</cdr:y>
    </cdr:to>
    <cdr:sp macro="" textlink="">
      <cdr:nvSpPr>
        <cdr:cNvPr id="12" name="Rechteck 5"/>
        <cdr:cNvSpPr/>
      </cdr:nvSpPr>
      <cdr:spPr>
        <a:xfrm xmlns:a="http://schemas.openxmlformats.org/drawingml/2006/main" rot="16200000">
          <a:off x="5013129" y="814161"/>
          <a:ext cx="976553" cy="319779"/>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a:t>HADQD1[1/2]</a:t>
          </a:r>
        </a:p>
      </cdr:txBody>
    </cdr:sp>
  </cdr:relSizeAnchor>
  <cdr:relSizeAnchor xmlns:cdr="http://schemas.openxmlformats.org/drawingml/2006/chartDrawing">
    <cdr:from>
      <cdr:x>0.66278</cdr:x>
      <cdr:y>0.05159</cdr:y>
    </cdr:from>
    <cdr:to>
      <cdr:x>0.80794</cdr:x>
      <cdr:y>0.1279</cdr:y>
    </cdr:to>
    <cdr:sp macro="" textlink="">
      <cdr:nvSpPr>
        <cdr:cNvPr id="13" name="Rechteck 1"/>
        <cdr:cNvSpPr/>
      </cdr:nvSpPr>
      <cdr:spPr>
        <a:xfrm xmlns:a="http://schemas.openxmlformats.org/drawingml/2006/main">
          <a:off x="4078189" y="143485"/>
          <a:ext cx="893191" cy="212241"/>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de-DE"/>
            <a:t>TH3MU1</a:t>
          </a:r>
        </a:p>
      </cdr:txBody>
    </cdr:sp>
  </cdr:relSizeAnchor>
  <cdr:relSizeAnchor xmlns:cdr="http://schemas.openxmlformats.org/drawingml/2006/chartDrawing">
    <cdr:from>
      <cdr:x>0.54412</cdr:x>
      <cdr:y>0.52089</cdr:y>
    </cdr:from>
    <cdr:to>
      <cdr:x>0.68928</cdr:x>
      <cdr:y>0.5972</cdr:y>
    </cdr:to>
    <cdr:sp macro="" textlink="">
      <cdr:nvSpPr>
        <cdr:cNvPr id="14" name="Rechteck 2"/>
        <cdr:cNvSpPr/>
      </cdr:nvSpPr>
      <cdr:spPr>
        <a:xfrm xmlns:a="http://schemas.openxmlformats.org/drawingml/2006/main">
          <a:off x="3348033" y="1448749"/>
          <a:ext cx="893191" cy="212241"/>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a:t>TH2DKA</a:t>
          </a:r>
        </a:p>
      </cdr:txBody>
    </cdr:sp>
  </cdr:relSizeAnchor>
  <cdr:relSizeAnchor xmlns:cdr="http://schemas.openxmlformats.org/drawingml/2006/chartDrawing">
    <cdr:from>
      <cdr:x>0.42537</cdr:x>
      <cdr:y>0.33562</cdr:y>
    </cdr:from>
    <cdr:to>
      <cdr:x>0.47734</cdr:x>
      <cdr:y>0.69079</cdr:y>
    </cdr:to>
    <cdr:sp macro="" textlink="">
      <cdr:nvSpPr>
        <cdr:cNvPr id="15" name="Rechteck 3"/>
        <cdr:cNvSpPr/>
      </cdr:nvSpPr>
      <cdr:spPr>
        <a:xfrm xmlns:a="http://schemas.openxmlformats.org/drawingml/2006/main" rot="16200000">
          <a:off x="2283331" y="1267481"/>
          <a:ext cx="987843" cy="319779"/>
        </a:xfrm>
        <a:prstGeom xmlns:a="http://schemas.openxmlformats.org/drawingml/2006/main" prst="rect">
          <a:avLst/>
        </a:prstGeom>
        <a:ln xmlns:a="http://schemas.openxmlformats.org/drawingml/2006/main" w="3175">
          <a:solidFill>
            <a:schemeClr val="tx1"/>
          </a:solid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a:t>TH2QD1[1/2]</a:t>
          </a:r>
        </a:p>
      </cdr:txBody>
    </cdr:sp>
  </cdr:relSizeAnchor>
  <cdr:relSizeAnchor xmlns:cdr="http://schemas.openxmlformats.org/drawingml/2006/chartDrawing">
    <cdr:from>
      <cdr:x>0.33313</cdr:x>
      <cdr:y>0.44521</cdr:y>
    </cdr:from>
    <cdr:to>
      <cdr:x>0.3851</cdr:x>
      <cdr:y>0.70251</cdr:y>
    </cdr:to>
    <cdr:sp macro="" textlink="">
      <cdr:nvSpPr>
        <cdr:cNvPr id="16" name="Rechteck 4"/>
        <cdr:cNvSpPr/>
      </cdr:nvSpPr>
      <cdr:spPr>
        <a:xfrm xmlns:a="http://schemas.openxmlformats.org/drawingml/2006/main" rot="16200000">
          <a:off x="1851871" y="1436178"/>
          <a:ext cx="715636" cy="319779"/>
        </a:xfrm>
        <a:prstGeom xmlns:a="http://schemas.openxmlformats.org/drawingml/2006/main" prst="rect">
          <a:avLst/>
        </a:prstGeom>
        <a:ln xmlns:a="http://schemas.openxmlformats.org/drawingml/2006/main" w="3175"/>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de-DE"/>
            <a:t>HHTMU1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3" y="0"/>
            <a:ext cx="2939468" cy="496332"/>
          </a:xfrm>
          <a:prstGeom prst="rect">
            <a:avLst/>
          </a:prstGeom>
        </p:spPr>
        <p:txBody>
          <a:bodyPr vert="horz" lIns="91396" tIns="45697" rIns="91396" bIns="45697" rtlCol="0"/>
          <a:lstStyle>
            <a:lvl1pPr algn="l">
              <a:defRPr sz="1200"/>
            </a:lvl1pPr>
          </a:lstStyle>
          <a:p>
            <a:endParaRPr lang="de-DE"/>
          </a:p>
        </p:txBody>
      </p:sp>
      <p:sp>
        <p:nvSpPr>
          <p:cNvPr id="3" name="Datumsplatzhalter 2"/>
          <p:cNvSpPr>
            <a:spLocks noGrp="1"/>
          </p:cNvSpPr>
          <p:nvPr>
            <p:ph type="dt" sz="quarter" idx="1"/>
          </p:nvPr>
        </p:nvSpPr>
        <p:spPr>
          <a:xfrm>
            <a:off x="3842353" y="0"/>
            <a:ext cx="2939468" cy="496332"/>
          </a:xfrm>
          <a:prstGeom prst="rect">
            <a:avLst/>
          </a:prstGeom>
        </p:spPr>
        <p:txBody>
          <a:bodyPr vert="horz" lIns="91396" tIns="45697" rIns="91396" bIns="45697" rtlCol="0"/>
          <a:lstStyle>
            <a:lvl1pPr algn="r">
              <a:defRPr sz="1200"/>
            </a:lvl1pPr>
          </a:lstStyle>
          <a:p>
            <a:fld id="{0B851660-0934-124D-A4B3-496C7F320307}" type="datetimeFigureOut">
              <a:rPr lang="de-DE" smtClean="0"/>
              <a:t>05.06.2019</a:t>
            </a:fld>
            <a:endParaRPr lang="de-DE"/>
          </a:p>
        </p:txBody>
      </p:sp>
      <p:sp>
        <p:nvSpPr>
          <p:cNvPr id="4" name="Fußzeilenplatzhalter 3"/>
          <p:cNvSpPr>
            <a:spLocks noGrp="1"/>
          </p:cNvSpPr>
          <p:nvPr>
            <p:ph type="ftr" sz="quarter" idx="2"/>
          </p:nvPr>
        </p:nvSpPr>
        <p:spPr>
          <a:xfrm>
            <a:off x="3" y="9428583"/>
            <a:ext cx="2939468" cy="496332"/>
          </a:xfrm>
          <a:prstGeom prst="rect">
            <a:avLst/>
          </a:prstGeom>
        </p:spPr>
        <p:txBody>
          <a:bodyPr vert="horz" lIns="91396" tIns="45697" rIns="91396" bIns="45697" rtlCol="0" anchor="b"/>
          <a:lstStyle>
            <a:lvl1pPr algn="l">
              <a:defRPr sz="1200"/>
            </a:lvl1pPr>
          </a:lstStyle>
          <a:p>
            <a:endParaRPr lang="de-DE"/>
          </a:p>
        </p:txBody>
      </p:sp>
      <p:sp>
        <p:nvSpPr>
          <p:cNvPr id="5" name="Foliennummernplatzhalter 4"/>
          <p:cNvSpPr>
            <a:spLocks noGrp="1"/>
          </p:cNvSpPr>
          <p:nvPr>
            <p:ph type="sldNum" sz="quarter" idx="3"/>
          </p:nvPr>
        </p:nvSpPr>
        <p:spPr>
          <a:xfrm>
            <a:off x="3842353" y="9428583"/>
            <a:ext cx="2939468" cy="496332"/>
          </a:xfrm>
          <a:prstGeom prst="rect">
            <a:avLst/>
          </a:prstGeom>
        </p:spPr>
        <p:txBody>
          <a:bodyPr vert="horz" lIns="91396" tIns="45697" rIns="91396" bIns="45697"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3" y="0"/>
            <a:ext cx="2939468" cy="496332"/>
          </a:xfrm>
          <a:prstGeom prst="rect">
            <a:avLst/>
          </a:prstGeom>
        </p:spPr>
        <p:txBody>
          <a:bodyPr vert="horz" lIns="91396" tIns="45697" rIns="91396" bIns="45697" rtlCol="0"/>
          <a:lstStyle>
            <a:lvl1pPr algn="l">
              <a:defRPr sz="1200"/>
            </a:lvl1pPr>
          </a:lstStyle>
          <a:p>
            <a:endParaRPr lang="de-DE"/>
          </a:p>
        </p:txBody>
      </p:sp>
      <p:sp>
        <p:nvSpPr>
          <p:cNvPr id="3" name="Datumsplatzhalter 2"/>
          <p:cNvSpPr>
            <a:spLocks noGrp="1"/>
          </p:cNvSpPr>
          <p:nvPr>
            <p:ph type="dt" idx="1"/>
          </p:nvPr>
        </p:nvSpPr>
        <p:spPr>
          <a:xfrm>
            <a:off x="3842353" y="0"/>
            <a:ext cx="2939468" cy="496332"/>
          </a:xfrm>
          <a:prstGeom prst="rect">
            <a:avLst/>
          </a:prstGeom>
        </p:spPr>
        <p:txBody>
          <a:bodyPr vert="horz" lIns="91396" tIns="45697" rIns="91396" bIns="45697" rtlCol="0"/>
          <a:lstStyle>
            <a:lvl1pPr algn="r">
              <a:defRPr sz="1200"/>
            </a:lvl1pPr>
          </a:lstStyle>
          <a:p>
            <a:fld id="{98C828EF-C252-394A-93BF-1C478CFA0896}" type="datetimeFigureOut">
              <a:rPr lang="de-DE" smtClean="0"/>
              <a:t>05.06.2019</a:t>
            </a:fld>
            <a:endParaRPr lang="de-DE"/>
          </a:p>
        </p:txBody>
      </p:sp>
      <p:sp>
        <p:nvSpPr>
          <p:cNvPr id="4" name="Folienbildplatzhalter 3"/>
          <p:cNvSpPr>
            <a:spLocks noGrp="1" noRot="1" noChangeAspect="1"/>
          </p:cNvSpPr>
          <p:nvPr>
            <p:ph type="sldImg" idx="2"/>
          </p:nvPr>
        </p:nvSpPr>
        <p:spPr>
          <a:xfrm>
            <a:off x="911225" y="744538"/>
            <a:ext cx="4960938" cy="3722687"/>
          </a:xfrm>
          <a:prstGeom prst="rect">
            <a:avLst/>
          </a:prstGeom>
          <a:noFill/>
          <a:ln w="12700">
            <a:solidFill>
              <a:prstClr val="black"/>
            </a:solidFill>
          </a:ln>
        </p:spPr>
        <p:txBody>
          <a:bodyPr vert="horz" lIns="91396" tIns="45697" rIns="91396" bIns="45697" rtlCol="0" anchor="ctr"/>
          <a:lstStyle/>
          <a:p>
            <a:endParaRPr lang="de-DE"/>
          </a:p>
        </p:txBody>
      </p:sp>
      <p:sp>
        <p:nvSpPr>
          <p:cNvPr id="5" name="Notizenplatzhalter 4"/>
          <p:cNvSpPr>
            <a:spLocks noGrp="1"/>
          </p:cNvSpPr>
          <p:nvPr>
            <p:ph type="body" sz="quarter" idx="3"/>
          </p:nvPr>
        </p:nvSpPr>
        <p:spPr>
          <a:xfrm>
            <a:off x="678339" y="4715156"/>
            <a:ext cx="5426710" cy="4466987"/>
          </a:xfrm>
          <a:prstGeom prst="rect">
            <a:avLst/>
          </a:prstGeom>
        </p:spPr>
        <p:txBody>
          <a:bodyPr vert="horz" lIns="91396" tIns="45697" rIns="91396" bIns="4569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428583"/>
            <a:ext cx="2939468" cy="496332"/>
          </a:xfrm>
          <a:prstGeom prst="rect">
            <a:avLst/>
          </a:prstGeom>
        </p:spPr>
        <p:txBody>
          <a:bodyPr vert="horz" lIns="91396" tIns="45697" rIns="91396" bIns="45697" rtlCol="0" anchor="b"/>
          <a:lstStyle>
            <a:lvl1pPr algn="l">
              <a:defRPr sz="1200"/>
            </a:lvl1pPr>
          </a:lstStyle>
          <a:p>
            <a:endParaRPr lang="de-DE"/>
          </a:p>
        </p:txBody>
      </p:sp>
      <p:sp>
        <p:nvSpPr>
          <p:cNvPr id="7" name="Foliennummernplatzhalter 6"/>
          <p:cNvSpPr>
            <a:spLocks noGrp="1"/>
          </p:cNvSpPr>
          <p:nvPr>
            <p:ph type="sldNum" sz="quarter" idx="5"/>
          </p:nvPr>
        </p:nvSpPr>
        <p:spPr>
          <a:xfrm>
            <a:off x="3842353" y="9428583"/>
            <a:ext cx="2939468" cy="496332"/>
          </a:xfrm>
          <a:prstGeom prst="rect">
            <a:avLst/>
          </a:prstGeom>
        </p:spPr>
        <p:txBody>
          <a:bodyPr vert="horz" lIns="91396" tIns="45697" rIns="91396" bIns="45697"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a:t>
            </a:fld>
            <a:endParaRPr lang="de-DE"/>
          </a:p>
        </p:txBody>
      </p:sp>
    </p:spTree>
    <p:extLst>
      <p:ext uri="{BB962C8B-B14F-4D97-AF65-F5344CB8AC3E}">
        <p14:creationId xmlns:p14="http://schemas.microsoft.com/office/powerpoint/2010/main" val="1780278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10</a:t>
            </a:fld>
            <a:endParaRPr lang="de-DE"/>
          </a:p>
        </p:txBody>
      </p:sp>
    </p:spTree>
    <p:extLst>
      <p:ext uri="{BB962C8B-B14F-4D97-AF65-F5344CB8AC3E}">
        <p14:creationId xmlns:p14="http://schemas.microsoft.com/office/powerpoint/2010/main" val="299506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11</a:t>
            </a:fld>
            <a:endParaRPr lang="de-DE"/>
          </a:p>
        </p:txBody>
      </p:sp>
    </p:spTree>
    <p:extLst>
      <p:ext uri="{BB962C8B-B14F-4D97-AF65-F5344CB8AC3E}">
        <p14:creationId xmlns:p14="http://schemas.microsoft.com/office/powerpoint/2010/main" val="1018120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12</a:t>
            </a:fld>
            <a:endParaRPr lang="de-DE"/>
          </a:p>
        </p:txBody>
      </p:sp>
    </p:spTree>
    <p:extLst>
      <p:ext uri="{BB962C8B-B14F-4D97-AF65-F5344CB8AC3E}">
        <p14:creationId xmlns:p14="http://schemas.microsoft.com/office/powerpoint/2010/main" val="5760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13</a:t>
            </a:fld>
            <a:endParaRPr lang="de-DE"/>
          </a:p>
        </p:txBody>
      </p:sp>
    </p:spTree>
    <p:extLst>
      <p:ext uri="{BB962C8B-B14F-4D97-AF65-F5344CB8AC3E}">
        <p14:creationId xmlns:p14="http://schemas.microsoft.com/office/powerpoint/2010/main" val="2196656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14</a:t>
            </a:fld>
            <a:endParaRPr lang="de-DE"/>
          </a:p>
        </p:txBody>
      </p:sp>
    </p:spTree>
    <p:extLst>
      <p:ext uri="{BB962C8B-B14F-4D97-AF65-F5344CB8AC3E}">
        <p14:creationId xmlns:p14="http://schemas.microsoft.com/office/powerpoint/2010/main" val="2041732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15</a:t>
            </a:fld>
            <a:endParaRPr lang="de-DE"/>
          </a:p>
        </p:txBody>
      </p:sp>
    </p:spTree>
    <p:extLst>
      <p:ext uri="{BB962C8B-B14F-4D97-AF65-F5344CB8AC3E}">
        <p14:creationId xmlns:p14="http://schemas.microsoft.com/office/powerpoint/2010/main" val="80822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16</a:t>
            </a:fld>
            <a:endParaRPr lang="de-DE"/>
          </a:p>
        </p:txBody>
      </p:sp>
    </p:spTree>
    <p:extLst>
      <p:ext uri="{BB962C8B-B14F-4D97-AF65-F5344CB8AC3E}">
        <p14:creationId xmlns:p14="http://schemas.microsoft.com/office/powerpoint/2010/main" val="2651867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17</a:t>
            </a:fld>
            <a:endParaRPr lang="de-DE"/>
          </a:p>
        </p:txBody>
      </p:sp>
    </p:spTree>
    <p:extLst>
      <p:ext uri="{BB962C8B-B14F-4D97-AF65-F5344CB8AC3E}">
        <p14:creationId xmlns:p14="http://schemas.microsoft.com/office/powerpoint/2010/main" val="367940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18</a:t>
            </a:fld>
            <a:endParaRPr lang="de-DE"/>
          </a:p>
        </p:txBody>
      </p:sp>
    </p:spTree>
    <p:extLst>
      <p:ext uri="{BB962C8B-B14F-4D97-AF65-F5344CB8AC3E}">
        <p14:creationId xmlns:p14="http://schemas.microsoft.com/office/powerpoint/2010/main" val="3647370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19</a:t>
            </a:fld>
            <a:endParaRPr lang="de-DE"/>
          </a:p>
        </p:txBody>
      </p:sp>
    </p:spTree>
    <p:extLst>
      <p:ext uri="{BB962C8B-B14F-4D97-AF65-F5344CB8AC3E}">
        <p14:creationId xmlns:p14="http://schemas.microsoft.com/office/powerpoint/2010/main" val="320529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a:t>
            </a:fld>
            <a:endParaRPr lang="de-DE"/>
          </a:p>
        </p:txBody>
      </p:sp>
    </p:spTree>
    <p:extLst>
      <p:ext uri="{BB962C8B-B14F-4D97-AF65-F5344CB8AC3E}">
        <p14:creationId xmlns:p14="http://schemas.microsoft.com/office/powerpoint/2010/main" val="1833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20</a:t>
            </a:fld>
            <a:endParaRPr lang="de-DE"/>
          </a:p>
        </p:txBody>
      </p:sp>
    </p:spTree>
    <p:extLst>
      <p:ext uri="{BB962C8B-B14F-4D97-AF65-F5344CB8AC3E}">
        <p14:creationId xmlns:p14="http://schemas.microsoft.com/office/powerpoint/2010/main" val="164038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21</a:t>
            </a:fld>
            <a:endParaRPr lang="de-DE"/>
          </a:p>
        </p:txBody>
      </p:sp>
    </p:spTree>
    <p:extLst>
      <p:ext uri="{BB962C8B-B14F-4D97-AF65-F5344CB8AC3E}">
        <p14:creationId xmlns:p14="http://schemas.microsoft.com/office/powerpoint/2010/main" val="157571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22</a:t>
            </a:fld>
            <a:endParaRPr lang="de-DE"/>
          </a:p>
        </p:txBody>
      </p:sp>
    </p:spTree>
    <p:extLst>
      <p:ext uri="{BB962C8B-B14F-4D97-AF65-F5344CB8AC3E}">
        <p14:creationId xmlns:p14="http://schemas.microsoft.com/office/powerpoint/2010/main" val="396395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23</a:t>
            </a:fld>
            <a:endParaRPr lang="de-DE"/>
          </a:p>
        </p:txBody>
      </p:sp>
    </p:spTree>
    <p:extLst>
      <p:ext uri="{BB962C8B-B14F-4D97-AF65-F5344CB8AC3E}">
        <p14:creationId xmlns:p14="http://schemas.microsoft.com/office/powerpoint/2010/main" val="3564218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24</a:t>
            </a:fld>
            <a:endParaRPr lang="de-DE"/>
          </a:p>
        </p:txBody>
      </p:sp>
    </p:spTree>
    <p:extLst>
      <p:ext uri="{BB962C8B-B14F-4D97-AF65-F5344CB8AC3E}">
        <p14:creationId xmlns:p14="http://schemas.microsoft.com/office/powerpoint/2010/main" val="974104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25</a:t>
            </a:fld>
            <a:endParaRPr lang="de-DE"/>
          </a:p>
        </p:txBody>
      </p:sp>
    </p:spTree>
    <p:extLst>
      <p:ext uri="{BB962C8B-B14F-4D97-AF65-F5344CB8AC3E}">
        <p14:creationId xmlns:p14="http://schemas.microsoft.com/office/powerpoint/2010/main" val="607984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26</a:t>
            </a:fld>
            <a:endParaRPr lang="de-DE"/>
          </a:p>
        </p:txBody>
      </p:sp>
    </p:spTree>
    <p:extLst>
      <p:ext uri="{BB962C8B-B14F-4D97-AF65-F5344CB8AC3E}">
        <p14:creationId xmlns:p14="http://schemas.microsoft.com/office/powerpoint/2010/main" val="397473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27</a:t>
            </a:fld>
            <a:endParaRPr lang="de-DE"/>
          </a:p>
        </p:txBody>
      </p:sp>
    </p:spTree>
    <p:extLst>
      <p:ext uri="{BB962C8B-B14F-4D97-AF65-F5344CB8AC3E}">
        <p14:creationId xmlns:p14="http://schemas.microsoft.com/office/powerpoint/2010/main" val="3054298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28</a:t>
            </a:fld>
            <a:endParaRPr lang="de-DE"/>
          </a:p>
        </p:txBody>
      </p:sp>
    </p:spTree>
    <p:extLst>
      <p:ext uri="{BB962C8B-B14F-4D97-AF65-F5344CB8AC3E}">
        <p14:creationId xmlns:p14="http://schemas.microsoft.com/office/powerpoint/2010/main" val="2063885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29</a:t>
            </a:fld>
            <a:endParaRPr lang="de-DE"/>
          </a:p>
        </p:txBody>
      </p:sp>
    </p:spTree>
    <p:extLst>
      <p:ext uri="{BB962C8B-B14F-4D97-AF65-F5344CB8AC3E}">
        <p14:creationId xmlns:p14="http://schemas.microsoft.com/office/powerpoint/2010/main" val="343223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3</a:t>
            </a:fld>
            <a:endParaRPr lang="de-DE"/>
          </a:p>
        </p:txBody>
      </p:sp>
    </p:spTree>
    <p:extLst>
      <p:ext uri="{BB962C8B-B14F-4D97-AF65-F5344CB8AC3E}">
        <p14:creationId xmlns:p14="http://schemas.microsoft.com/office/powerpoint/2010/main" val="3461044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30</a:t>
            </a:fld>
            <a:endParaRPr lang="de-DE"/>
          </a:p>
        </p:txBody>
      </p:sp>
    </p:spTree>
    <p:extLst>
      <p:ext uri="{BB962C8B-B14F-4D97-AF65-F5344CB8AC3E}">
        <p14:creationId xmlns:p14="http://schemas.microsoft.com/office/powerpoint/2010/main" val="899046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31</a:t>
            </a:fld>
            <a:endParaRPr lang="de-DE"/>
          </a:p>
        </p:txBody>
      </p:sp>
    </p:spTree>
    <p:extLst>
      <p:ext uri="{BB962C8B-B14F-4D97-AF65-F5344CB8AC3E}">
        <p14:creationId xmlns:p14="http://schemas.microsoft.com/office/powerpoint/2010/main" val="40664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32</a:t>
            </a:fld>
            <a:endParaRPr lang="de-DE"/>
          </a:p>
        </p:txBody>
      </p:sp>
    </p:spTree>
    <p:extLst>
      <p:ext uri="{BB962C8B-B14F-4D97-AF65-F5344CB8AC3E}">
        <p14:creationId xmlns:p14="http://schemas.microsoft.com/office/powerpoint/2010/main" val="620709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33</a:t>
            </a:fld>
            <a:endParaRPr lang="de-DE"/>
          </a:p>
        </p:txBody>
      </p:sp>
    </p:spTree>
    <p:extLst>
      <p:ext uri="{BB962C8B-B14F-4D97-AF65-F5344CB8AC3E}">
        <p14:creationId xmlns:p14="http://schemas.microsoft.com/office/powerpoint/2010/main" val="1025475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34</a:t>
            </a:fld>
            <a:endParaRPr lang="de-DE"/>
          </a:p>
        </p:txBody>
      </p:sp>
    </p:spTree>
    <p:extLst>
      <p:ext uri="{BB962C8B-B14F-4D97-AF65-F5344CB8AC3E}">
        <p14:creationId xmlns:p14="http://schemas.microsoft.com/office/powerpoint/2010/main" val="409603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noRot="1" noChangeAspect="1"/>
          </p:cNvSpPr>
          <p:nvPr>
            <p:ph type="sldImg"/>
          </p:nvPr>
        </p:nvSpPr>
        <p:spPr>
          <a:xfrm>
            <a:off x="911225" y="744538"/>
            <a:ext cx="4960938" cy="3722687"/>
          </a:xfrm>
          <a:prstGeom prst="rect">
            <a:avLst/>
          </a:prstGeom>
        </p:spPr>
      </p:sp>
      <p:sp>
        <p:nvSpPr>
          <p:cNvPr id="354" name="PlaceHolder 2"/>
          <p:cNvSpPr>
            <a:spLocks noGrp="1"/>
          </p:cNvSpPr>
          <p:nvPr>
            <p:ph type="body"/>
          </p:nvPr>
        </p:nvSpPr>
        <p:spPr>
          <a:xfrm>
            <a:off x="678240" y="4715280"/>
            <a:ext cx="5426280" cy="4466520"/>
          </a:xfrm>
          <a:prstGeom prst="rect">
            <a:avLst/>
          </a:prstGeom>
        </p:spPr>
        <p:txBody>
          <a:bodyPr>
            <a:noAutofit/>
          </a:bodyPr>
          <a:lstStyle/>
          <a:p>
            <a:endParaRPr lang="en-US" sz="2000" spc="-1">
              <a:latin typeface="Arial"/>
            </a:endParaRPr>
          </a:p>
        </p:txBody>
      </p:sp>
      <p:sp>
        <p:nvSpPr>
          <p:cNvPr id="355" name="TextShape 3"/>
          <p:cNvSpPr txBox="1"/>
          <p:nvPr/>
        </p:nvSpPr>
        <p:spPr>
          <a:xfrm>
            <a:off x="3842280" y="9428760"/>
            <a:ext cx="2939040" cy="496080"/>
          </a:xfrm>
          <a:prstGeom prst="rect">
            <a:avLst/>
          </a:prstGeom>
          <a:noFill/>
          <a:ln>
            <a:noFill/>
          </a:ln>
        </p:spPr>
        <p:txBody>
          <a:bodyPr lIns="91426" tIns="45712" rIns="91426" bIns="45712" anchor="b">
            <a:noAutofit/>
          </a:bodyPr>
          <a:lstStyle/>
          <a:p>
            <a:pPr algn="r">
              <a:lnSpc>
                <a:spcPct val="100000"/>
              </a:lnSpc>
            </a:pPr>
            <a:fld id="{E1FE825F-E0B4-424E-811F-6BCCA527B0B6}" type="slidenum">
              <a:rPr lang="en-US" sz="1200" spc="-1">
                <a:solidFill>
                  <a:srgbClr val="000000"/>
                </a:solidFill>
              </a:rPr>
              <a:t>4</a:t>
            </a:fld>
            <a:endParaRPr lang="en-US" sz="1200"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5</a:t>
            </a:fld>
            <a:endParaRPr lang="de-DE"/>
          </a:p>
        </p:txBody>
      </p:sp>
    </p:spTree>
    <p:extLst>
      <p:ext uri="{BB962C8B-B14F-4D97-AF65-F5344CB8AC3E}">
        <p14:creationId xmlns:p14="http://schemas.microsoft.com/office/powerpoint/2010/main" val="32710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6</a:t>
            </a:fld>
            <a:endParaRPr lang="de-DE"/>
          </a:p>
        </p:txBody>
      </p:sp>
    </p:spTree>
    <p:extLst>
      <p:ext uri="{BB962C8B-B14F-4D97-AF65-F5344CB8AC3E}">
        <p14:creationId xmlns:p14="http://schemas.microsoft.com/office/powerpoint/2010/main" val="299506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7</a:t>
            </a:fld>
            <a:endParaRPr lang="de-DE"/>
          </a:p>
        </p:txBody>
      </p:sp>
    </p:spTree>
    <p:extLst>
      <p:ext uri="{BB962C8B-B14F-4D97-AF65-F5344CB8AC3E}">
        <p14:creationId xmlns:p14="http://schemas.microsoft.com/office/powerpoint/2010/main" val="299506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8</a:t>
            </a:fld>
            <a:endParaRPr lang="de-DE"/>
          </a:p>
        </p:txBody>
      </p:sp>
    </p:spTree>
    <p:extLst>
      <p:ext uri="{BB962C8B-B14F-4D97-AF65-F5344CB8AC3E}">
        <p14:creationId xmlns:p14="http://schemas.microsoft.com/office/powerpoint/2010/main" val="299506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E02386-BEE7-5D4D-B4E7-4BB579C47884}" type="slidenum">
              <a:rPr lang="de-DE" smtClean="0"/>
              <a:t>9</a:t>
            </a:fld>
            <a:endParaRPr lang="de-DE"/>
          </a:p>
        </p:txBody>
      </p:sp>
    </p:spTree>
    <p:extLst>
      <p:ext uri="{BB962C8B-B14F-4D97-AF65-F5344CB8AC3E}">
        <p14:creationId xmlns:p14="http://schemas.microsoft.com/office/powerpoint/2010/main" val="1109647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6" name="Grafik 5">
            <a:extLst>
              <a:ext uri="{FF2B5EF4-FFF2-40B4-BE49-F238E27FC236}">
                <a16:creationId xmlns="" xmlns:a16="http://schemas.microsoft.com/office/drawing/2014/main" id="{50716A1C-18EB-1742-BCAC-8F37B2C6FF1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46754" y="1212688"/>
            <a:ext cx="8427665" cy="5357794"/>
          </a:xfrm>
          <a:prstGeom prst="rect">
            <a:avLst/>
          </a:prstGeom>
        </p:spPr>
      </p:pic>
      <p:sp>
        <p:nvSpPr>
          <p:cNvPr id="2" name="Titel 1"/>
          <p:cNvSpPr>
            <a:spLocks noGrp="1"/>
          </p:cNvSpPr>
          <p:nvPr>
            <p:ph type="ctrTitle"/>
          </p:nvPr>
        </p:nvSpPr>
        <p:spPr>
          <a:xfrm>
            <a:off x="1251563" y="36507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4306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4" y="6552643"/>
            <a:ext cx="825285"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a:t>Name/Vortragstitel</a:t>
            </a:r>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a:t>Name/Vortragstitel</a:t>
            </a:r>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a:t>Name/Vortragstitel</a:t>
            </a:r>
          </a:p>
        </p:txBody>
      </p:sp>
    </p:spTree>
    <p:extLst>
      <p:ext uri="{BB962C8B-B14F-4D97-AF65-F5344CB8AC3E}">
        <p14:creationId xmlns:p14="http://schemas.microsoft.com/office/powerpoint/2010/main" val="388979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pic>
        <p:nvPicPr>
          <p:cNvPr id="13" name="Bild 12" descr="FAIR_Logo_rgb.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582" y="637725"/>
            <a:ext cx="245497" cy="300052"/>
          </a:xfrm>
          <a:prstGeom prst="rect">
            <a:avLst/>
          </a:prstGeom>
        </p:spPr>
      </p:pic>
      <p:sp>
        <p:nvSpPr>
          <p:cNvPr id="9" name="Rechteck 8"/>
          <p:cNvSpPr/>
          <p:nvPr/>
        </p:nvSpPr>
        <p:spPr>
          <a:xfrm>
            <a:off x="2732226" y="2806997"/>
            <a:ext cx="3519711" cy="1077218"/>
          </a:xfrm>
          <a:prstGeom prst="rect">
            <a:avLst/>
          </a:prstGeom>
        </p:spPr>
        <p:txBody>
          <a:bodyPr wrap="square">
            <a:spAutoFit/>
          </a:bodyPr>
          <a:lstStyle/>
          <a:p>
            <a:pPr algn="ctr"/>
            <a:r>
              <a:rPr lang="de-DE" sz="2800" b="1" dirty="0" err="1" smtClean="0">
                <a:solidFill>
                  <a:srgbClr val="FF0000"/>
                </a:solidFill>
              </a:rPr>
              <a:t>Beamline</a:t>
            </a:r>
            <a:r>
              <a:rPr lang="de-DE" sz="2800" b="1" dirty="0" smtClean="0">
                <a:solidFill>
                  <a:srgbClr val="FF0000"/>
                </a:solidFill>
              </a:rPr>
              <a:t> Upgrade</a:t>
            </a:r>
          </a:p>
          <a:p>
            <a:pPr algn="ctr"/>
            <a:r>
              <a:rPr lang="de-DE" b="1" dirty="0" err="1" smtClean="0">
                <a:solidFill>
                  <a:srgbClr val="FF0000"/>
                </a:solidFill>
              </a:rPr>
              <a:t>for</a:t>
            </a:r>
            <a:r>
              <a:rPr lang="de-DE" b="1" dirty="0" smtClean="0">
                <a:solidFill>
                  <a:srgbClr val="FF0000"/>
                </a:solidFill>
              </a:rPr>
              <a:t> </a:t>
            </a:r>
          </a:p>
          <a:p>
            <a:pPr algn="ctr"/>
            <a:r>
              <a:rPr lang="de-DE" b="1" dirty="0" smtClean="0"/>
              <a:t> </a:t>
            </a:r>
            <a:endParaRPr lang="de-DE" b="1" dirty="0"/>
          </a:p>
        </p:txBody>
      </p:sp>
      <p:sp>
        <p:nvSpPr>
          <p:cNvPr id="10" name="Rechteck 9"/>
          <p:cNvSpPr/>
          <p:nvPr/>
        </p:nvSpPr>
        <p:spPr>
          <a:xfrm>
            <a:off x="5504392" y="3983580"/>
            <a:ext cx="2371162" cy="400110"/>
          </a:xfrm>
          <a:prstGeom prst="rect">
            <a:avLst/>
          </a:prstGeom>
        </p:spPr>
        <p:txBody>
          <a:bodyPr wrap="none">
            <a:spAutoFit/>
          </a:bodyPr>
          <a:lstStyle/>
          <a:p>
            <a:r>
              <a:rPr lang="de-DE" sz="2000" b="1" dirty="0">
                <a:solidFill>
                  <a:srgbClr val="FF0000"/>
                </a:solidFill>
              </a:rPr>
              <a:t>B</a:t>
            </a:r>
            <a:r>
              <a:rPr lang="de-DE" sz="1600" dirty="0"/>
              <a:t>eata </a:t>
            </a:r>
            <a:r>
              <a:rPr lang="de-DE" sz="2000" b="1" dirty="0" err="1" smtClean="0">
                <a:solidFill>
                  <a:srgbClr val="FF0000"/>
                </a:solidFill>
              </a:rPr>
              <a:t>W</a:t>
            </a:r>
            <a:r>
              <a:rPr lang="de-DE" sz="1600" dirty="0" err="1" smtClean="0"/>
              <a:t>alasek</a:t>
            </a:r>
            <a:r>
              <a:rPr lang="de-DE" sz="1600" dirty="0" smtClean="0"/>
              <a:t>-</a:t>
            </a:r>
            <a:r>
              <a:rPr lang="de-DE" sz="2000" b="1" dirty="0" smtClean="0">
                <a:solidFill>
                  <a:srgbClr val="FF0000"/>
                </a:solidFill>
              </a:rPr>
              <a:t>H</a:t>
            </a:r>
            <a:r>
              <a:rPr lang="de-DE" sz="1600" dirty="0" smtClean="0"/>
              <a:t>öhne</a:t>
            </a:r>
            <a:endParaRPr lang="de-DE" sz="1600" dirty="0"/>
          </a:p>
        </p:txBody>
      </p:sp>
      <p:sp>
        <p:nvSpPr>
          <p:cNvPr id="12" name="Untertitel 2"/>
          <p:cNvSpPr>
            <a:spLocks noGrp="1"/>
          </p:cNvSpPr>
          <p:nvPr>
            <p:ph type="subTitle" idx="1"/>
          </p:nvPr>
        </p:nvSpPr>
        <p:spPr>
          <a:xfrm>
            <a:off x="1297166" y="3430467"/>
            <a:ext cx="2413591" cy="1473374"/>
          </a:xfrm>
        </p:spPr>
        <p:txBody>
          <a:bodyPr>
            <a:noAutofit/>
          </a:bodyPr>
          <a:lstStyle/>
          <a:p>
            <a:r>
              <a:rPr lang="de-DE" sz="1400" dirty="0" smtClean="0"/>
              <a:t>in behalf </a:t>
            </a:r>
            <a:r>
              <a:rPr lang="de-DE" sz="1400" dirty="0" err="1" smtClean="0"/>
              <a:t>of</a:t>
            </a:r>
            <a:r>
              <a:rPr lang="de-DE" sz="1400" dirty="0" smtClean="0"/>
              <a:t> BEA, </a:t>
            </a:r>
          </a:p>
          <a:p>
            <a:r>
              <a:rPr lang="de-DE" sz="1400" dirty="0" smtClean="0"/>
              <a:t>OPE, TRI, VAC, </a:t>
            </a:r>
          </a:p>
          <a:p>
            <a:r>
              <a:rPr lang="de-DE" sz="1400" dirty="0" smtClean="0"/>
              <a:t>ENG Department </a:t>
            </a:r>
          </a:p>
          <a:p>
            <a:r>
              <a:rPr lang="de-DE" sz="1400" dirty="0" err="1" smtClean="0"/>
              <a:t>and</a:t>
            </a:r>
            <a:r>
              <a:rPr lang="de-DE" sz="1400" dirty="0" smtClean="0"/>
              <a:t> </a:t>
            </a:r>
            <a:r>
              <a:rPr lang="de-DE" sz="1400" dirty="0" err="1" smtClean="0"/>
              <a:t>many</a:t>
            </a:r>
            <a:r>
              <a:rPr lang="de-DE" sz="1400" dirty="0" smtClean="0"/>
              <a:t> </a:t>
            </a:r>
            <a:r>
              <a:rPr lang="de-DE" sz="1400" dirty="0" err="1" smtClean="0"/>
              <a:t>others</a:t>
            </a:r>
            <a:endParaRPr lang="de-DE" sz="1400" dirty="0" smtClean="0"/>
          </a:p>
          <a:p>
            <a:r>
              <a:rPr lang="de-DE" sz="1400" dirty="0" smtClean="0"/>
              <a:t> </a:t>
            </a:r>
            <a:r>
              <a:rPr lang="de-DE" sz="1400" dirty="0" err="1" smtClean="0"/>
              <a:t>involved</a:t>
            </a:r>
            <a:r>
              <a:rPr lang="de-DE" sz="1400" dirty="0" smtClean="0"/>
              <a:t> in </a:t>
            </a:r>
            <a:r>
              <a:rPr lang="de-DE" sz="1400" dirty="0" err="1" smtClean="0"/>
              <a:t>this</a:t>
            </a:r>
            <a:endParaRPr lang="de-DE" sz="1400" dirty="0" smtClean="0"/>
          </a:p>
          <a:p>
            <a:r>
              <a:rPr lang="de-DE" sz="1400" dirty="0" smtClean="0"/>
              <a:t> </a:t>
            </a:r>
            <a:r>
              <a:rPr lang="de-DE" sz="1400" dirty="0" err="1" smtClean="0"/>
              <a:t>improvment</a:t>
            </a:r>
            <a:endParaRPr lang="de-DE" sz="1400" dirty="0" smtClean="0"/>
          </a:p>
          <a:p>
            <a:endParaRPr lang="de-DE" sz="1600" dirty="0"/>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603" y="3353703"/>
            <a:ext cx="2264111" cy="1981097"/>
          </a:xfrm>
          <a:prstGeom prst="rect">
            <a:avLst/>
          </a:prstGeom>
        </p:spPr>
      </p:pic>
    </p:spTree>
    <p:extLst>
      <p:ext uri="{BB962C8B-B14F-4D97-AF65-F5344CB8AC3E}">
        <p14:creationId xmlns:p14="http://schemas.microsoft.com/office/powerpoint/2010/main" val="3481194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82733" y="2897672"/>
            <a:ext cx="5324348" cy="201312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err="1" smtClean="0">
                <a:solidFill>
                  <a:srgbClr val="FF0000"/>
                </a:solidFill>
              </a:rPr>
              <a:t>B</a:t>
            </a:r>
            <a:r>
              <a:rPr lang="de-DE" sz="3200" dirty="0" err="1" smtClean="0"/>
              <a:t>eamline</a:t>
            </a:r>
            <a:endParaRPr lang="de-DE" sz="3200" dirty="0"/>
          </a:p>
        </p:txBody>
      </p:sp>
      <p:pic>
        <p:nvPicPr>
          <p:cNvPr id="1026" name="Picture 2" descr="C:\Users\bwalasek\Desktop\HAD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257" y="4904460"/>
            <a:ext cx="7022593" cy="1692445"/>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p:cNvSpPr/>
          <p:nvPr/>
        </p:nvSpPr>
        <p:spPr>
          <a:xfrm>
            <a:off x="1478431" y="4580610"/>
            <a:ext cx="447675" cy="381000"/>
          </a:xfrm>
          <a:prstGeom prst="ellipse">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Ellipse 9"/>
          <p:cNvSpPr/>
          <p:nvPr/>
        </p:nvSpPr>
        <p:spPr>
          <a:xfrm>
            <a:off x="1478430" y="4001490"/>
            <a:ext cx="447675" cy="381000"/>
          </a:xfrm>
          <a:prstGeom prst="ellipse">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Textfeld 10"/>
          <p:cNvSpPr txBox="1"/>
          <p:nvPr/>
        </p:nvSpPr>
        <p:spPr>
          <a:xfrm>
            <a:off x="4076700" y="6073685"/>
            <a:ext cx="4994150" cy="523220"/>
          </a:xfrm>
          <a:prstGeom prst="rect">
            <a:avLst/>
          </a:prstGeom>
          <a:solidFill>
            <a:schemeClr val="tx1"/>
          </a:solidFill>
        </p:spPr>
        <p:txBody>
          <a:bodyPr vert="horz" wrap="square" lIns="91440" tIns="45720" rIns="91440" bIns="45720" rtlCol="0" anchor="t">
            <a:spAutoFit/>
          </a:bodyPr>
          <a:lstStyle/>
          <a:p>
            <a:pPr algn="ctr"/>
            <a:r>
              <a:rPr lang="en-US" sz="2800" b="1" dirty="0" smtClean="0">
                <a:solidFill>
                  <a:srgbClr val="C00000"/>
                </a:solidFill>
              </a:rPr>
              <a:t>Beamline behind pion target</a:t>
            </a:r>
          </a:p>
        </p:txBody>
      </p:sp>
      <p:pic>
        <p:nvPicPr>
          <p:cNvPr id="4098" name="Picture 2" descr="C:\Users\bwalasek\Desktop\PionTargetArea_March2016.jpg"/>
          <p:cNvPicPr>
            <a:picLocks noChangeAspect="1" noChangeArrowheads="1"/>
          </p:cNvPicPr>
          <p:nvPr/>
        </p:nvPicPr>
        <p:blipFill rotWithShape="1">
          <a:blip r:embed="rId5">
            <a:extLst>
              <a:ext uri="{28A0092B-C50C-407E-A947-70E740481C1C}">
                <a14:useLocalDpi xmlns:a14="http://schemas.microsoft.com/office/drawing/2010/main" val="0"/>
              </a:ext>
            </a:extLst>
          </a:blip>
          <a:srcRect l="9207" r="25348"/>
          <a:stretch/>
        </p:blipFill>
        <p:spPr bwMode="auto">
          <a:xfrm rot="5400000">
            <a:off x="3642582" y="1547159"/>
            <a:ext cx="3560761" cy="30605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283036" y="4057390"/>
            <a:ext cx="2108144" cy="523220"/>
          </a:xfrm>
          <a:prstGeom prst="rect">
            <a:avLst/>
          </a:prstGeom>
          <a:solidFill>
            <a:schemeClr val="tx1"/>
          </a:solidFill>
        </p:spPr>
        <p:txBody>
          <a:bodyPr vert="horz" wrap="square" lIns="91440" tIns="45720" rIns="91440" bIns="45720" rtlCol="0" anchor="t">
            <a:spAutoFit/>
          </a:bodyPr>
          <a:lstStyle/>
          <a:p>
            <a:pPr algn="ctr"/>
            <a:r>
              <a:rPr lang="de-DE" sz="2800" b="1" dirty="0" smtClean="0">
                <a:solidFill>
                  <a:srgbClr val="C00000"/>
                </a:solidFill>
              </a:rPr>
              <a:t>GHADMU1</a:t>
            </a:r>
          </a:p>
        </p:txBody>
      </p:sp>
    </p:spTree>
    <p:extLst>
      <p:ext uri="{BB962C8B-B14F-4D97-AF65-F5344CB8AC3E}">
        <p14:creationId xmlns:p14="http://schemas.microsoft.com/office/powerpoint/2010/main" val="3910187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277036" y="1718308"/>
            <a:ext cx="6779500" cy="2954655"/>
          </a:xfrm>
          <a:prstGeom prst="rect">
            <a:avLst/>
          </a:prstGeom>
        </p:spPr>
        <p:txBody>
          <a:bodyPr wrap="square">
            <a:spAutoFit/>
          </a:bodyPr>
          <a:lstStyle/>
          <a:p>
            <a:r>
              <a:rPr lang="en-US" b="1" dirty="0"/>
              <a:t>HADES experiment uses two kinds of beams: </a:t>
            </a:r>
            <a:endParaRPr lang="en-US" b="1" dirty="0" smtClean="0"/>
          </a:p>
          <a:p>
            <a:endParaRPr lang="en-US" dirty="0" smtClean="0"/>
          </a:p>
          <a:p>
            <a:endParaRPr lang="en-US" dirty="0"/>
          </a:p>
          <a:p>
            <a:endParaRPr lang="en-US" dirty="0" smtClean="0"/>
          </a:p>
          <a:p>
            <a:pPr marL="285750" indent="-285750">
              <a:buFont typeface="Arial" panose="020B0604020202020204" pitchFamily="34" charset="0"/>
              <a:buChar char="•"/>
            </a:pPr>
            <a:r>
              <a:rPr lang="en-US" b="1" dirty="0" smtClean="0">
                <a:solidFill>
                  <a:srgbClr val="92D050"/>
                </a:solidFill>
              </a:rPr>
              <a:t>low </a:t>
            </a:r>
            <a:r>
              <a:rPr lang="en-US" b="1" dirty="0">
                <a:solidFill>
                  <a:srgbClr val="92D050"/>
                </a:solidFill>
              </a:rPr>
              <a:t>intensity heavy ion beam </a:t>
            </a:r>
            <a:r>
              <a:rPr lang="en-US" dirty="0"/>
              <a:t>which </a:t>
            </a:r>
            <a:r>
              <a:rPr lang="en-US" dirty="0" smtClean="0"/>
              <a:t>interacts with a target </a:t>
            </a:r>
            <a:r>
              <a:rPr lang="en-US" dirty="0"/>
              <a:t>inside the </a:t>
            </a:r>
            <a:r>
              <a:rPr lang="en-US" dirty="0" smtClean="0"/>
              <a:t>experimental area </a:t>
            </a:r>
            <a:r>
              <a:rPr lang="en-US" dirty="0"/>
              <a:t>(called HADES target)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FF0000"/>
                </a:solidFill>
              </a:rPr>
              <a:t>pion </a:t>
            </a:r>
            <a:r>
              <a:rPr lang="en-US" b="1" dirty="0">
                <a:solidFill>
                  <a:srgbClr val="FF0000"/>
                </a:solidFill>
              </a:rPr>
              <a:t>beam </a:t>
            </a:r>
            <a:r>
              <a:rPr lang="en-US" dirty="0"/>
              <a:t>produced by an interaction of high-intensity ion beam with </a:t>
            </a:r>
            <a:r>
              <a:rPr lang="en-US" dirty="0" smtClean="0"/>
              <a:t>thick Beryllium target, </a:t>
            </a:r>
            <a:r>
              <a:rPr lang="en-US" dirty="0"/>
              <a:t>upstream of the Hades </a:t>
            </a:r>
            <a:r>
              <a:rPr lang="en-US" dirty="0" smtClean="0"/>
              <a:t>target </a:t>
            </a:r>
            <a:endParaRPr lang="de-DE" dirty="0"/>
          </a:p>
        </p:txBody>
      </p:sp>
      <p:pic>
        <p:nvPicPr>
          <p:cNvPr id="2050"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76449" y="2882419"/>
            <a:ext cx="5275293" cy="1994573"/>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err="1" smtClean="0">
                <a:solidFill>
                  <a:srgbClr val="FF0000"/>
                </a:solidFill>
              </a:rPr>
              <a:t>B</a:t>
            </a:r>
            <a:r>
              <a:rPr lang="de-DE" sz="3200" dirty="0" err="1" smtClean="0"/>
              <a:t>eamline</a:t>
            </a:r>
            <a:endParaRPr lang="de-DE" sz="3200" dirty="0"/>
          </a:p>
        </p:txBody>
      </p:sp>
      <p:sp>
        <p:nvSpPr>
          <p:cNvPr id="6" name="Ellipse 5"/>
          <p:cNvSpPr/>
          <p:nvPr/>
        </p:nvSpPr>
        <p:spPr>
          <a:xfrm>
            <a:off x="1580704" y="4805523"/>
            <a:ext cx="262165" cy="285324"/>
          </a:xfrm>
          <a:prstGeom prst="ellipse">
            <a:avLst/>
          </a:prstGeom>
          <a:solidFill>
            <a:srgbClr val="92D05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Ellipse 6"/>
          <p:cNvSpPr/>
          <p:nvPr/>
        </p:nvSpPr>
        <p:spPr>
          <a:xfrm>
            <a:off x="1493850" y="4313684"/>
            <a:ext cx="344876" cy="336060"/>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1821933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3130" y="3291496"/>
            <a:ext cx="5584535" cy="787557"/>
          </a:xfrm>
        </p:spPr>
        <p:txBody>
          <a:bodyPr/>
          <a:lstStyle/>
          <a:p>
            <a:r>
              <a:rPr lang="de-DE" dirty="0" smtClean="0"/>
              <a:t>HADES Beam </a:t>
            </a:r>
            <a:r>
              <a:rPr lang="de-DE" dirty="0" err="1" smtClean="0"/>
              <a:t>Optics</a:t>
            </a:r>
            <a:endParaRPr lang="de-DE" dirty="0"/>
          </a:p>
        </p:txBody>
      </p:sp>
      <p:sp>
        <p:nvSpPr>
          <p:cNvPr id="5" name="Rechteck 4"/>
          <p:cNvSpPr/>
          <p:nvPr/>
        </p:nvSpPr>
        <p:spPr>
          <a:xfrm>
            <a:off x="0" y="1260556"/>
            <a:ext cx="9144000" cy="646331"/>
          </a:xfrm>
          <a:prstGeom prst="rect">
            <a:avLst/>
          </a:prstGeom>
        </p:spPr>
        <p:txBody>
          <a:bodyPr>
            <a:spAutoFit/>
          </a:bodyPr>
          <a:lstStyle/>
          <a:p>
            <a:pPr algn="just"/>
            <a:r>
              <a:rPr lang="en-US" b="1" dirty="0"/>
              <a:t>There are two main types of </a:t>
            </a:r>
            <a:r>
              <a:rPr lang="en-US" b="1" dirty="0" smtClean="0"/>
              <a:t>ion optics</a:t>
            </a:r>
            <a:r>
              <a:rPr lang="en-US" b="1" dirty="0"/>
              <a:t>, depending whether the pion </a:t>
            </a:r>
            <a:r>
              <a:rPr lang="en-US" b="1" dirty="0" smtClean="0"/>
              <a:t>production </a:t>
            </a:r>
            <a:r>
              <a:rPr lang="en-US" b="1" dirty="0"/>
              <a:t>target is used (</a:t>
            </a:r>
            <a:r>
              <a:rPr lang="en-US" b="1" dirty="0">
                <a:solidFill>
                  <a:srgbClr val="FF0000"/>
                </a:solidFill>
              </a:rPr>
              <a:t>pion optics</a:t>
            </a:r>
            <a:r>
              <a:rPr lang="en-US" b="1" dirty="0"/>
              <a:t>) or not (</a:t>
            </a:r>
            <a:r>
              <a:rPr lang="en-US" b="1" dirty="0">
                <a:solidFill>
                  <a:srgbClr val="92D050"/>
                </a:solidFill>
              </a:rPr>
              <a:t>ion optics</a:t>
            </a:r>
            <a:r>
              <a:rPr lang="en-US" b="1" dirty="0"/>
              <a:t>)</a:t>
            </a:r>
            <a:endParaRPr lang="de-DE" b="1"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1" y="2286000"/>
            <a:ext cx="8412755" cy="357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3543300" y="6306235"/>
            <a:ext cx="5441212" cy="261610"/>
          </a:xfrm>
          <a:prstGeom prst="rect">
            <a:avLst/>
          </a:prstGeom>
          <a:solidFill>
            <a:srgbClr val="FDBB63"/>
          </a:solidFill>
        </p:spPr>
        <p:txBody>
          <a:bodyPr wrap="square">
            <a:spAutoFit/>
          </a:bodyPr>
          <a:lstStyle/>
          <a:p>
            <a:r>
              <a:rPr lang="de-DE" sz="1100" dirty="0"/>
              <a:t>http://sapinski.web.cern.ch/sapinski/physics/HEST/HEST(2f)HAD(2f)experiment.html</a:t>
            </a:r>
          </a:p>
        </p:txBody>
      </p:sp>
      <p:sp>
        <p:nvSpPr>
          <p:cNvPr id="6"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smtClean="0">
                <a:solidFill>
                  <a:srgbClr val="FF0000"/>
                </a:solidFill>
              </a:rPr>
              <a:t>B</a:t>
            </a:r>
            <a:r>
              <a:rPr lang="de-DE" sz="3200" dirty="0" smtClean="0"/>
              <a:t>eam </a:t>
            </a:r>
            <a:r>
              <a:rPr lang="de-DE" sz="3200" dirty="0" err="1" smtClean="0"/>
              <a:t>Optics</a:t>
            </a:r>
            <a:endParaRPr lang="de-DE" sz="3200" dirty="0"/>
          </a:p>
        </p:txBody>
      </p:sp>
      <p:sp>
        <p:nvSpPr>
          <p:cNvPr id="4" name="Abgerundetes Rechteck 3"/>
          <p:cNvSpPr/>
          <p:nvPr/>
        </p:nvSpPr>
        <p:spPr>
          <a:xfrm>
            <a:off x="596318" y="3685649"/>
            <a:ext cx="4029022" cy="527323"/>
          </a:xfrm>
          <a:prstGeom prst="roundRect">
            <a:avLst/>
          </a:prstGeom>
          <a:solidFill>
            <a:srgbClr val="92D05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Abgerundetes Rechteck 8"/>
          <p:cNvSpPr/>
          <p:nvPr/>
        </p:nvSpPr>
        <p:spPr>
          <a:xfrm>
            <a:off x="596318" y="5379770"/>
            <a:ext cx="4539208" cy="527323"/>
          </a:xfrm>
          <a:prstGeom prst="round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1587802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4632882" y="4198730"/>
            <a:ext cx="4383533" cy="1242860"/>
          </a:xfrm>
          <a:prstGeom prst="roundRect">
            <a:avLst/>
          </a:prstGeom>
          <a:solidFill>
            <a:srgbClr val="92D05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Rechteck 2"/>
          <p:cNvSpPr/>
          <p:nvPr/>
        </p:nvSpPr>
        <p:spPr>
          <a:xfrm>
            <a:off x="0" y="1267385"/>
            <a:ext cx="9144000" cy="1600438"/>
          </a:xfrm>
          <a:prstGeom prst="rect">
            <a:avLst/>
          </a:prstGeom>
        </p:spPr>
        <p:txBody>
          <a:bodyPr>
            <a:spAutoFit/>
          </a:bodyPr>
          <a:lstStyle/>
          <a:p>
            <a:pPr algn="just"/>
            <a:r>
              <a:rPr lang="en-US" b="1" dirty="0">
                <a:solidFill>
                  <a:srgbClr val="92D050"/>
                </a:solidFill>
              </a:rPr>
              <a:t>I</a:t>
            </a:r>
            <a:r>
              <a:rPr lang="en-US" b="1" dirty="0" smtClean="0">
                <a:solidFill>
                  <a:srgbClr val="92D050"/>
                </a:solidFill>
              </a:rPr>
              <a:t>on beam optics </a:t>
            </a:r>
            <a:r>
              <a:rPr lang="en-US" dirty="0"/>
              <a:t>used for </a:t>
            </a:r>
            <a:r>
              <a:rPr lang="en-US" dirty="0" err="1" smtClean="0"/>
              <a:t>Beamtime</a:t>
            </a:r>
            <a:r>
              <a:rPr lang="en-US" dirty="0" smtClean="0"/>
              <a:t> </a:t>
            </a:r>
            <a:r>
              <a:rPr lang="en-US" dirty="0"/>
              <a:t>2019 was different than the one </a:t>
            </a:r>
            <a:r>
              <a:rPr lang="en-US" dirty="0" smtClean="0"/>
              <a:t>developed during the Engineering </a:t>
            </a:r>
            <a:r>
              <a:rPr lang="en-US" dirty="0"/>
              <a:t>Run 2018 (different slow extraction settings</a:t>
            </a:r>
            <a:r>
              <a:rPr lang="en-US" dirty="0" smtClean="0"/>
              <a:t>)</a:t>
            </a:r>
          </a:p>
          <a:p>
            <a:endParaRPr lang="en-US" sz="800" dirty="0" smtClean="0"/>
          </a:p>
          <a:p>
            <a:pPr marL="285750" indent="-285750">
              <a:buFont typeface="Arial" panose="020B0604020202020204" pitchFamily="34" charset="0"/>
              <a:buChar char="•"/>
            </a:pPr>
            <a:r>
              <a:rPr lang="en-US" dirty="0" smtClean="0"/>
              <a:t>stronger </a:t>
            </a:r>
            <a:r>
              <a:rPr lang="en-US" dirty="0"/>
              <a:t>focusing of </a:t>
            </a:r>
            <a:r>
              <a:rPr lang="en-US" b="1" dirty="0"/>
              <a:t>GTE1QD11</a:t>
            </a:r>
            <a:r>
              <a:rPr lang="en-US" dirty="0"/>
              <a:t> and smaller defocusing of </a:t>
            </a:r>
            <a:r>
              <a:rPr lang="en-US" b="1" dirty="0"/>
              <a:t>GTE1QD12</a:t>
            </a:r>
          </a:p>
          <a:p>
            <a:r>
              <a:rPr lang="en-US" dirty="0"/>
              <a:t>	</a:t>
            </a:r>
            <a:r>
              <a:rPr lang="en-US" dirty="0" smtClean="0"/>
              <a:t>These quadrupoles </a:t>
            </a:r>
            <a:r>
              <a:rPr lang="en-US" dirty="0"/>
              <a:t>do not only provide focusing but are used for steering, </a:t>
            </a:r>
            <a:r>
              <a:rPr lang="en-US" dirty="0" smtClean="0"/>
              <a:t>				especially </a:t>
            </a:r>
            <a:r>
              <a:rPr lang="en-US" dirty="0"/>
              <a:t>at high </a:t>
            </a:r>
            <a:r>
              <a:rPr lang="en-US" dirty="0" smtClean="0"/>
              <a:t>rigidities </a:t>
            </a:r>
            <a:endParaRPr lang="de-DE" dirty="0"/>
          </a:p>
        </p:txBody>
      </p:sp>
      <p:pic>
        <p:nvPicPr>
          <p:cNvPr id="1028" name="Picture 4" descr="MADX_BEAMTIME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07" y="2990934"/>
            <a:ext cx="4474583" cy="360927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4675415" y="4241261"/>
            <a:ext cx="4287840" cy="1200329"/>
          </a:xfrm>
          <a:prstGeom prst="rect">
            <a:avLst/>
          </a:prstGeom>
        </p:spPr>
        <p:txBody>
          <a:bodyPr wrap="square">
            <a:spAutoFit/>
          </a:bodyPr>
          <a:lstStyle/>
          <a:p>
            <a:pPr algn="ctr"/>
            <a:r>
              <a:rPr lang="en-US" b="1" dirty="0" smtClean="0"/>
              <a:t>Result: </a:t>
            </a:r>
          </a:p>
          <a:p>
            <a:pPr algn="just"/>
            <a:r>
              <a:rPr lang="en-US" dirty="0" smtClean="0"/>
              <a:t>optics </a:t>
            </a:r>
            <a:r>
              <a:rPr lang="en-US" dirty="0"/>
              <a:t>with significant better horizontal focusing but much larger vertical </a:t>
            </a:r>
            <a:r>
              <a:rPr lang="en-US" dirty="0" smtClean="0"/>
              <a:t>beta</a:t>
            </a:r>
          </a:p>
          <a:p>
            <a:pPr algn="just"/>
            <a:r>
              <a:rPr lang="en-US" dirty="0" smtClean="0"/>
              <a:t>function </a:t>
            </a:r>
            <a:endParaRPr lang="de-DE" dirty="0"/>
          </a:p>
        </p:txBody>
      </p:sp>
      <p:sp>
        <p:nvSpPr>
          <p:cNvPr id="7"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smtClean="0">
                <a:solidFill>
                  <a:srgbClr val="FF0000"/>
                </a:solidFill>
              </a:rPr>
              <a:t>I</a:t>
            </a:r>
            <a:r>
              <a:rPr lang="de-DE" sz="3200" dirty="0" smtClean="0"/>
              <a:t>on </a:t>
            </a:r>
            <a:r>
              <a:rPr lang="de-DE" sz="3200" dirty="0" err="1" smtClean="0"/>
              <a:t>Optics</a:t>
            </a:r>
            <a:r>
              <a:rPr lang="de-DE" sz="3200" dirty="0" smtClean="0"/>
              <a:t>: </a:t>
            </a:r>
            <a:r>
              <a:rPr lang="de-DE" sz="3200" dirty="0" err="1" smtClean="0"/>
              <a:t>Mariusz`s</a:t>
            </a:r>
            <a:r>
              <a:rPr lang="de-DE" sz="3200" dirty="0" smtClean="0"/>
              <a:t> </a:t>
            </a:r>
            <a:r>
              <a:rPr lang="de-DE" sz="3200" dirty="0" err="1" smtClean="0"/>
              <a:t>focus</a:t>
            </a:r>
            <a:endParaRPr lang="de-DE" sz="3200" dirty="0"/>
          </a:p>
        </p:txBody>
      </p:sp>
    </p:spTree>
    <p:extLst>
      <p:ext uri="{BB962C8B-B14F-4D97-AF65-F5344CB8AC3E}">
        <p14:creationId xmlns:p14="http://schemas.microsoft.com/office/powerpoint/2010/main" val="3418870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5251"/>
            <a:ext cx="9144000" cy="4048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P</a:t>
            </a:r>
            <a:r>
              <a:rPr lang="en-US" sz="3200" dirty="0" smtClean="0"/>
              <a:t>roposal</a:t>
            </a:r>
            <a:r>
              <a:rPr lang="de-DE" sz="3200" dirty="0" smtClean="0"/>
              <a:t> </a:t>
            </a:r>
            <a:r>
              <a:rPr lang="en-US" sz="3200" dirty="0" smtClean="0"/>
              <a:t>for</a:t>
            </a:r>
            <a:r>
              <a:rPr lang="de-DE" sz="3200" dirty="0" smtClean="0"/>
              <a:t> </a:t>
            </a:r>
            <a:r>
              <a:rPr lang="en-US" sz="3200" dirty="0" smtClean="0"/>
              <a:t>improvement</a:t>
            </a:r>
            <a:endParaRPr lang="en-US" sz="3200" dirty="0"/>
          </a:p>
        </p:txBody>
      </p:sp>
    </p:spTree>
    <p:extLst>
      <p:ext uri="{BB962C8B-B14F-4D97-AF65-F5344CB8AC3E}">
        <p14:creationId xmlns:p14="http://schemas.microsoft.com/office/powerpoint/2010/main" val="733734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C</a:t>
            </a:r>
            <a:r>
              <a:rPr lang="en-US" sz="3200" dirty="0" smtClean="0"/>
              <a:t>UPID</a:t>
            </a:r>
            <a:endParaRPr lang="en-US" sz="3200" dirty="0"/>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263" y="25023"/>
            <a:ext cx="8778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80976" y="1282299"/>
            <a:ext cx="88030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b="1" dirty="0"/>
              <a:t>Scintillating screens are widely used </a:t>
            </a:r>
            <a:r>
              <a:rPr lang="en-US" b="1" dirty="0" smtClean="0"/>
              <a:t>in accelerator </a:t>
            </a:r>
            <a:r>
              <a:rPr lang="en-US" b="1" dirty="0"/>
              <a:t>facilities for transversal </a:t>
            </a:r>
            <a:r>
              <a:rPr lang="en-US" b="1" dirty="0" smtClean="0"/>
              <a:t>beam profile</a:t>
            </a:r>
            <a:endParaRPr kumimoji="0" lang="en-US" altLang="de-DE" b="1"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Grafik 10"/>
          <p:cNvPicPr/>
          <p:nvPr/>
        </p:nvPicPr>
        <p:blipFill>
          <a:blip r:embed="rId4" cstate="print">
            <a:extLst>
              <a:ext uri="{28A0092B-C50C-407E-A947-70E740481C1C}">
                <a14:useLocalDpi xmlns:a14="http://schemas.microsoft.com/office/drawing/2010/main" val="0"/>
              </a:ext>
            </a:extLst>
          </a:blip>
          <a:stretch>
            <a:fillRect/>
          </a:stretch>
        </p:blipFill>
        <p:spPr>
          <a:xfrm>
            <a:off x="5349922" y="2082390"/>
            <a:ext cx="3188021" cy="3915801"/>
          </a:xfrm>
          <a:prstGeom prst="rect">
            <a:avLst/>
          </a:prstGeom>
        </p:spPr>
      </p:pic>
      <p:sp>
        <p:nvSpPr>
          <p:cNvPr id="3" name="Rechteck 2"/>
          <p:cNvSpPr/>
          <p:nvPr/>
        </p:nvSpPr>
        <p:spPr>
          <a:xfrm>
            <a:off x="255413" y="2082390"/>
            <a:ext cx="4473536" cy="1723549"/>
          </a:xfrm>
          <a:prstGeom prst="rect">
            <a:avLst/>
          </a:prstGeom>
        </p:spPr>
        <p:txBody>
          <a:bodyPr wrap="square">
            <a:spAutoFit/>
          </a:bodyPr>
          <a:lstStyle/>
          <a:p>
            <a:pPr marL="285750" indent="-285750">
              <a:buFont typeface="Arial" panose="020B0604020202020204" pitchFamily="34" charset="0"/>
              <a:buChar char="•"/>
            </a:pPr>
            <a:r>
              <a:rPr lang="de-DE" dirty="0" smtClean="0"/>
              <a:t>simple</a:t>
            </a:r>
            <a:r>
              <a:rPr lang="de-DE" dirty="0"/>
              <a:t>, </a:t>
            </a:r>
            <a:r>
              <a:rPr lang="en-US" dirty="0" smtClean="0"/>
              <a:t>reliable profile measurement system</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used for beam alignment</a:t>
            </a:r>
          </a:p>
          <a:p>
            <a:pPr marL="285750" indent="-285750">
              <a:buFont typeface="Arial" panose="020B0604020202020204" pitchFamily="34" charset="0"/>
              <a:buChar char="•"/>
            </a:pPr>
            <a:endParaRPr lang="de-DE" sz="800" dirty="0"/>
          </a:p>
          <a:p>
            <a:pPr marL="285750" indent="-285750">
              <a:buFont typeface="Arial" panose="020B0604020202020204" pitchFamily="34" charset="0"/>
              <a:buChar char="•"/>
            </a:pPr>
            <a:r>
              <a:rPr lang="en-US" dirty="0" smtClean="0"/>
              <a:t>most </a:t>
            </a:r>
            <a:r>
              <a:rPr lang="en-US" dirty="0"/>
              <a:t>direct way of </a:t>
            </a:r>
            <a:r>
              <a:rPr lang="en-US" dirty="0" smtClean="0"/>
              <a:t>beam observation: complete 2D information</a:t>
            </a:r>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98"/>
          <a:stretch/>
        </p:blipFill>
        <p:spPr bwMode="auto">
          <a:xfrm>
            <a:off x="677028" y="3996878"/>
            <a:ext cx="3630305" cy="262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092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C</a:t>
            </a:r>
            <a:r>
              <a:rPr lang="en-US" sz="3200" dirty="0" smtClean="0"/>
              <a:t>UPID</a:t>
            </a:r>
            <a:endParaRPr lang="en-US" sz="3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382" y="3198343"/>
            <a:ext cx="2498715" cy="188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743" y="5296722"/>
            <a:ext cx="1754889" cy="114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93" y="5297647"/>
            <a:ext cx="3388825" cy="114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957" y="5297647"/>
            <a:ext cx="3151140" cy="114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2263" y="25023"/>
            <a:ext cx="8778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057" y="3198342"/>
            <a:ext cx="5986818" cy="188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20400"/>
          <a:stretch/>
        </p:blipFill>
        <p:spPr bwMode="auto">
          <a:xfrm>
            <a:off x="253057" y="1372474"/>
            <a:ext cx="5562638" cy="1532441"/>
          </a:xfrm>
          <a:prstGeom prst="rect">
            <a:avLst/>
          </a:prstGeom>
          <a:noFill/>
          <a:ln w="381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6313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X:\FAIR\HEBT\HEST\HADES\Photos nach Upgrade\IMG_4555.JPG"/>
          <p:cNvPicPr>
            <a:picLocks noChangeAspect="1" noChangeArrowheads="1"/>
          </p:cNvPicPr>
          <p:nvPr/>
        </p:nvPicPr>
        <p:blipFill rotWithShape="1">
          <a:blip r:embed="rId3">
            <a:extLst>
              <a:ext uri="{28A0092B-C50C-407E-A947-70E740481C1C}">
                <a14:useLocalDpi xmlns:a14="http://schemas.microsoft.com/office/drawing/2010/main" val="0"/>
              </a:ext>
            </a:extLst>
          </a:blip>
          <a:srcRect l="26777" r="19030"/>
          <a:stretch/>
        </p:blipFill>
        <p:spPr bwMode="auto">
          <a:xfrm>
            <a:off x="4146022" y="1201583"/>
            <a:ext cx="1795217" cy="422516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C:\Users\bwalasek\AppData\Local\Microsoft\Windows\Temporary Internet Files\Content.Outlook\662C1FPR\IMG_3844.JPG"/>
          <p:cNvPicPr>
            <a:picLocks noChangeAspect="1"/>
          </p:cNvPicPr>
          <p:nvPr/>
        </p:nvPicPr>
        <p:blipFill rotWithShape="1">
          <a:blip r:embed="rId4" cstate="print">
            <a:extLst>
              <a:ext uri="{28A0092B-C50C-407E-A947-70E740481C1C}">
                <a14:useLocalDpi xmlns:a14="http://schemas.microsoft.com/office/drawing/2010/main" val="0"/>
              </a:ext>
            </a:extLst>
          </a:blip>
          <a:srcRect t="22001" b="18167"/>
          <a:stretch/>
        </p:blipFill>
        <p:spPr bwMode="auto">
          <a:xfrm rot="5400000">
            <a:off x="969914" y="2370389"/>
            <a:ext cx="4220048" cy="1892677"/>
          </a:xfrm>
          <a:prstGeom prst="rect">
            <a:avLst/>
          </a:prstGeom>
          <a:noFill/>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9289" y="4340402"/>
            <a:ext cx="3586105" cy="223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C</a:t>
            </a:r>
            <a:r>
              <a:rPr lang="en-US" sz="3200" dirty="0" smtClean="0"/>
              <a:t>UPID</a:t>
            </a:r>
            <a:endParaRPr lang="en-US" sz="32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2263" y="33988"/>
            <a:ext cx="8778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8382446" y="4420972"/>
            <a:ext cx="662948" cy="369332"/>
          </a:xfrm>
          <a:prstGeom prst="rect">
            <a:avLst/>
          </a:prstGeom>
        </p:spPr>
        <p:txBody>
          <a:bodyPr vert="horz" wrap="square" lIns="91440" tIns="45720" rIns="91440" bIns="45720" rtlCol="0" anchor="t">
            <a:spAutoFit/>
          </a:bodyPr>
          <a:lstStyle/>
          <a:p>
            <a:pPr algn="ctr"/>
            <a:r>
              <a:rPr lang="de-DE" b="1" dirty="0" smtClean="0">
                <a:solidFill>
                  <a:srgbClr val="FF0000"/>
                </a:solidFill>
              </a:rPr>
              <a:t>GUI</a:t>
            </a:r>
          </a:p>
        </p:txBody>
      </p:sp>
      <p:pic>
        <p:nvPicPr>
          <p:cNvPr id="12" name="Picture 2" descr="HEST_SIS_ESR.png"/>
          <p:cNvPicPr>
            <a:picLocks noChangeAspect="1" noChangeArrowheads="1"/>
          </p:cNvPicPr>
          <p:nvPr/>
        </p:nvPicPr>
        <p:blipFill rotWithShape="1">
          <a:blip r:embed="rId7">
            <a:extLst>
              <a:ext uri="{28A0092B-C50C-407E-A947-70E740481C1C}">
                <a14:useLocalDpi xmlns:a14="http://schemas.microsoft.com/office/drawing/2010/main" val="0"/>
              </a:ext>
            </a:extLst>
          </a:blip>
          <a:srcRect l="1520" t="3515" r="1409" b="13319"/>
          <a:stretch/>
        </p:blipFill>
        <p:spPr bwMode="auto">
          <a:xfrm rot="5400000">
            <a:off x="-1375237" y="2899142"/>
            <a:ext cx="5329073" cy="2014908"/>
          </a:xfrm>
          <a:prstGeom prst="rect">
            <a:avLst/>
          </a:prstGeom>
          <a:noFill/>
          <a:extLst>
            <a:ext uri="{909E8E84-426E-40DD-AFC4-6F175D3DCCD1}">
              <a14:hiddenFill xmlns:a14="http://schemas.microsoft.com/office/drawing/2010/main">
                <a:solidFill>
                  <a:srgbClr val="FFFFFF"/>
                </a:solidFill>
              </a14:hiddenFill>
            </a:ext>
          </a:extLst>
        </p:spPr>
      </p:pic>
      <p:sp>
        <p:nvSpPr>
          <p:cNvPr id="13" name="Ellipse 12"/>
          <p:cNvSpPr/>
          <p:nvPr/>
        </p:nvSpPr>
        <p:spPr>
          <a:xfrm>
            <a:off x="1563457" y="3543829"/>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Rechteck 14"/>
          <p:cNvSpPr/>
          <p:nvPr/>
        </p:nvSpPr>
        <p:spPr>
          <a:xfrm>
            <a:off x="2459055" y="5069700"/>
            <a:ext cx="1567222" cy="357052"/>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Textfeld 10"/>
          <p:cNvSpPr txBox="1"/>
          <p:nvPr/>
        </p:nvSpPr>
        <p:spPr>
          <a:xfrm>
            <a:off x="2512222" y="5069700"/>
            <a:ext cx="1137037" cy="369332"/>
          </a:xfrm>
          <a:prstGeom prst="rect">
            <a:avLst/>
          </a:prstGeom>
        </p:spPr>
        <p:txBody>
          <a:bodyPr vert="horz" wrap="square" lIns="91440" tIns="45720" rIns="91440" bIns="45720" rtlCol="0" anchor="t">
            <a:spAutoFit/>
          </a:bodyPr>
          <a:lstStyle/>
          <a:p>
            <a:pPr algn="ctr"/>
            <a:r>
              <a:rPr lang="de-DE" b="1" dirty="0" smtClean="0">
                <a:solidFill>
                  <a:srgbClr val="C00000"/>
                </a:solidFill>
              </a:rPr>
              <a:t>Rack</a:t>
            </a:r>
          </a:p>
        </p:txBody>
      </p:sp>
      <p:sp>
        <p:nvSpPr>
          <p:cNvPr id="16" name="Rechteck 15"/>
          <p:cNvSpPr/>
          <p:nvPr/>
        </p:nvSpPr>
        <p:spPr>
          <a:xfrm>
            <a:off x="4200524" y="5035313"/>
            <a:ext cx="1258765" cy="357052"/>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p:cNvSpPr txBox="1"/>
          <p:nvPr/>
        </p:nvSpPr>
        <p:spPr>
          <a:xfrm>
            <a:off x="4437856" y="5071896"/>
            <a:ext cx="1137037" cy="369332"/>
          </a:xfrm>
          <a:prstGeom prst="rect">
            <a:avLst/>
          </a:prstGeom>
        </p:spPr>
        <p:txBody>
          <a:bodyPr vert="horz" wrap="square" lIns="91440" tIns="45720" rIns="91440" bIns="45720" rtlCol="0" anchor="t">
            <a:spAutoFit/>
          </a:bodyPr>
          <a:lstStyle/>
          <a:p>
            <a:pPr algn="l"/>
            <a:r>
              <a:rPr lang="de-DE" b="1" dirty="0" smtClean="0">
                <a:solidFill>
                  <a:srgbClr val="C00000"/>
                </a:solidFill>
              </a:rPr>
              <a:t>TH2DFA</a:t>
            </a:r>
          </a:p>
        </p:txBody>
      </p:sp>
      <p:sp>
        <p:nvSpPr>
          <p:cNvPr id="17" name="Ellipse 16"/>
          <p:cNvSpPr/>
          <p:nvPr/>
        </p:nvSpPr>
        <p:spPr>
          <a:xfrm>
            <a:off x="1563457" y="1967692"/>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Ellipse 17"/>
          <p:cNvSpPr/>
          <p:nvPr/>
        </p:nvSpPr>
        <p:spPr>
          <a:xfrm>
            <a:off x="1563457" y="2084355"/>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 name="Ellipse 18"/>
          <p:cNvSpPr/>
          <p:nvPr/>
        </p:nvSpPr>
        <p:spPr>
          <a:xfrm>
            <a:off x="1550399" y="2232386"/>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20342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265639" y="3524007"/>
            <a:ext cx="4846111" cy="2616101"/>
          </a:xfrm>
          <a:prstGeom prst="roundRect">
            <a:avLst>
              <a:gd name="adj" fmla="val 6837"/>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 name="Textfeld 2"/>
          <p:cNvSpPr txBox="1"/>
          <p:nvPr/>
        </p:nvSpPr>
        <p:spPr>
          <a:xfrm>
            <a:off x="215838" y="2814771"/>
            <a:ext cx="1137037" cy="369332"/>
          </a:xfrm>
          <a:prstGeom prst="rect">
            <a:avLst/>
          </a:prstGeom>
        </p:spPr>
        <p:txBody>
          <a:bodyPr vert="horz" wrap="square" lIns="91440" tIns="45720" rIns="91440" bIns="45720" rtlCol="0" anchor="t">
            <a:spAutoFit/>
          </a:bodyPr>
          <a:lstStyle/>
          <a:p>
            <a:pPr algn="l"/>
            <a:r>
              <a:rPr lang="de-DE" b="1" dirty="0" smtClean="0">
                <a:solidFill>
                  <a:schemeClr val="bg1"/>
                </a:solidFill>
              </a:rPr>
              <a:t>TH2DFA</a:t>
            </a:r>
          </a:p>
        </p:txBody>
      </p:sp>
      <p:sp>
        <p:nvSpPr>
          <p:cNvPr id="13"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C</a:t>
            </a:r>
            <a:r>
              <a:rPr lang="en-US" sz="3200" dirty="0" smtClean="0"/>
              <a:t>UPID</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5" y="1307225"/>
            <a:ext cx="8738819" cy="200235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215838" y="6285192"/>
            <a:ext cx="8894043" cy="261610"/>
          </a:xfrm>
          <a:prstGeom prst="rect">
            <a:avLst/>
          </a:prstGeom>
          <a:solidFill>
            <a:srgbClr val="FFC000"/>
          </a:solidFill>
        </p:spPr>
        <p:txBody>
          <a:bodyPr wrap="square">
            <a:spAutoFit/>
          </a:bodyPr>
          <a:lstStyle/>
          <a:p>
            <a:r>
              <a:rPr lang="de-DE" sz="1100" dirty="0" smtClean="0"/>
              <a:t>M. Sapinski </a:t>
            </a:r>
            <a:r>
              <a:rPr lang="de-DE" sz="1100" dirty="0"/>
              <a:t> et al. </a:t>
            </a:r>
            <a:r>
              <a:rPr lang="de-DE" sz="1100" dirty="0" smtClean="0"/>
              <a:t>„</a:t>
            </a:r>
            <a:r>
              <a:rPr lang="de-DE" sz="1100" dirty="0" err="1" smtClean="0"/>
              <a:t>Measurements</a:t>
            </a:r>
            <a:r>
              <a:rPr lang="de-DE" sz="1100" dirty="0" smtClean="0"/>
              <a:t> </a:t>
            </a:r>
            <a:r>
              <a:rPr lang="de-DE" sz="1100" dirty="0" err="1" smtClean="0"/>
              <a:t>and</a:t>
            </a:r>
            <a:r>
              <a:rPr lang="de-DE" sz="1100" dirty="0" smtClean="0"/>
              <a:t> </a:t>
            </a:r>
            <a:r>
              <a:rPr lang="de-DE" sz="1100" dirty="0" err="1" smtClean="0"/>
              <a:t>corrections</a:t>
            </a:r>
            <a:r>
              <a:rPr lang="de-DE" sz="1100" dirty="0" smtClean="0"/>
              <a:t> </a:t>
            </a:r>
            <a:r>
              <a:rPr lang="de-DE" sz="1100" dirty="0" err="1" smtClean="0"/>
              <a:t>of</a:t>
            </a:r>
            <a:r>
              <a:rPr lang="de-DE" sz="1100" dirty="0" smtClean="0"/>
              <a:t> </a:t>
            </a:r>
            <a:r>
              <a:rPr lang="de-DE" sz="1100" dirty="0" err="1" smtClean="0"/>
              <a:t>the</a:t>
            </a:r>
            <a:r>
              <a:rPr lang="de-DE" sz="1100" dirty="0" smtClean="0"/>
              <a:t> GSI Transfer beam </a:t>
            </a:r>
            <a:r>
              <a:rPr lang="de-DE" sz="1100" dirty="0" err="1" smtClean="0"/>
              <a:t>lines</a:t>
            </a:r>
            <a:r>
              <a:rPr lang="de-DE" sz="1100" dirty="0" smtClean="0"/>
              <a:t> </a:t>
            </a:r>
            <a:r>
              <a:rPr lang="de-DE" sz="1100" dirty="0" err="1" smtClean="0"/>
              <a:t>ion</a:t>
            </a:r>
            <a:r>
              <a:rPr lang="de-DE" sz="1100" dirty="0" smtClean="0"/>
              <a:t> </a:t>
            </a:r>
            <a:r>
              <a:rPr lang="de-DE" sz="1100" dirty="0" err="1" smtClean="0"/>
              <a:t>optics</a:t>
            </a:r>
            <a:r>
              <a:rPr lang="de-DE" sz="1100" dirty="0"/>
              <a:t> </a:t>
            </a:r>
            <a:r>
              <a:rPr lang="de-DE" sz="1100" dirty="0" smtClean="0"/>
              <a:t>https</a:t>
            </a:r>
            <a:r>
              <a:rPr lang="de-DE" sz="1100" dirty="0"/>
              <a:t>://ipac2019.vrws.de/papers/mopgw024.pdf</a:t>
            </a:r>
          </a:p>
        </p:txBody>
      </p:sp>
      <p:sp>
        <p:nvSpPr>
          <p:cNvPr id="5" name="Rechteck 4"/>
          <p:cNvSpPr/>
          <p:nvPr/>
        </p:nvSpPr>
        <p:spPr>
          <a:xfrm>
            <a:off x="286905" y="3524007"/>
            <a:ext cx="4739437" cy="2616101"/>
          </a:xfrm>
          <a:prstGeom prst="rect">
            <a:avLst/>
          </a:prstGeom>
        </p:spPr>
        <p:txBody>
          <a:bodyPr wrap="square">
            <a:spAutoFit/>
          </a:bodyPr>
          <a:lstStyle/>
          <a:p>
            <a:pPr algn="ctr"/>
            <a:r>
              <a:rPr lang="de-DE" b="1" dirty="0"/>
              <a:t>QUADRUPOLE </a:t>
            </a:r>
            <a:r>
              <a:rPr lang="de-DE" b="1" dirty="0" smtClean="0"/>
              <a:t>SCAN</a:t>
            </a:r>
            <a:endParaRPr lang="de-DE" b="1" dirty="0"/>
          </a:p>
          <a:p>
            <a:pPr algn="just"/>
            <a:r>
              <a:rPr lang="en-US" sz="1600" dirty="0"/>
              <a:t>Quadrupole scan allows to determine beam emittance </a:t>
            </a:r>
            <a:r>
              <a:rPr lang="en-US" sz="1600" dirty="0" smtClean="0"/>
              <a:t>and </a:t>
            </a:r>
            <a:r>
              <a:rPr lang="en-US" sz="1600" dirty="0" err="1" smtClean="0"/>
              <a:t>twiss</a:t>
            </a:r>
            <a:r>
              <a:rPr lang="en-US" sz="1600" dirty="0" smtClean="0"/>
              <a:t> </a:t>
            </a:r>
            <a:r>
              <a:rPr lang="en-US" sz="1600" dirty="0"/>
              <a:t>parameters at the entrance of the quadrupole </a:t>
            </a:r>
            <a:r>
              <a:rPr lang="en-US" sz="1600" dirty="0" smtClean="0"/>
              <a:t>magnet (</a:t>
            </a:r>
            <a:r>
              <a:rPr lang="de-DE" sz="1600" dirty="0"/>
              <a:t>GTH2QD12</a:t>
            </a:r>
            <a:r>
              <a:rPr lang="en-US" sz="1600" dirty="0" smtClean="0"/>
              <a:t>). The </a:t>
            </a:r>
            <a:r>
              <a:rPr lang="en-US" sz="1600" dirty="0"/>
              <a:t>scan is done by measuring the beam size on a </a:t>
            </a:r>
            <a:r>
              <a:rPr lang="en-US" sz="1600" dirty="0" smtClean="0"/>
              <a:t>down</a:t>
            </a:r>
            <a:r>
              <a:rPr lang="en-US" sz="1600" dirty="0"/>
              <a:t>stream </a:t>
            </a:r>
            <a:r>
              <a:rPr lang="en-US" sz="1600" dirty="0" smtClean="0"/>
              <a:t>screen (</a:t>
            </a:r>
            <a:r>
              <a:rPr lang="de-DE" sz="1600" dirty="0"/>
              <a:t>GTH2DFA</a:t>
            </a:r>
            <a:r>
              <a:rPr lang="en-US" sz="1600" dirty="0" smtClean="0"/>
              <a:t>) </a:t>
            </a:r>
            <a:r>
              <a:rPr lang="en-US" sz="1600" dirty="0"/>
              <a:t>while changing the strength of the </a:t>
            </a:r>
            <a:r>
              <a:rPr lang="en-US" sz="1600" dirty="0" smtClean="0"/>
              <a:t>magnet. Quadrupole </a:t>
            </a:r>
            <a:r>
              <a:rPr lang="en-US" sz="1600" dirty="0"/>
              <a:t>strength variation rotates the phase space </a:t>
            </a:r>
            <a:r>
              <a:rPr lang="en-US" sz="1600" dirty="0" smtClean="0"/>
              <a:t>ellipse, the </a:t>
            </a:r>
            <a:r>
              <a:rPr lang="en-US" sz="1600" dirty="0"/>
              <a:t>projections of beam ellipse are registered and its </a:t>
            </a:r>
            <a:r>
              <a:rPr lang="en-US" sz="1600" dirty="0" err="1" smtClean="0"/>
              <a:t>twiss</a:t>
            </a:r>
            <a:r>
              <a:rPr lang="en-US" sz="1600" dirty="0" smtClean="0"/>
              <a:t> </a:t>
            </a:r>
            <a:r>
              <a:rPr lang="de-DE" sz="1600" dirty="0" err="1" smtClean="0"/>
              <a:t>parameters</a:t>
            </a:r>
            <a:r>
              <a:rPr lang="de-DE" sz="1600" dirty="0" smtClean="0"/>
              <a:t> </a:t>
            </a:r>
            <a:r>
              <a:rPr lang="de-DE" sz="1600" dirty="0" err="1"/>
              <a:t>are</a:t>
            </a:r>
            <a:r>
              <a:rPr lang="de-DE" sz="1600" dirty="0"/>
              <a:t> </a:t>
            </a:r>
            <a:r>
              <a:rPr lang="de-DE" sz="1600" dirty="0" err="1"/>
              <a:t>calculated</a:t>
            </a:r>
            <a:r>
              <a:rPr lang="de-DE" sz="1600" dirty="0"/>
              <a:t>.</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688" y="3532420"/>
            <a:ext cx="3955312" cy="239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543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smtClean="0">
                <a:solidFill>
                  <a:srgbClr val="FF0000"/>
                </a:solidFill>
              </a:rPr>
              <a:t>S</a:t>
            </a:r>
            <a:r>
              <a:rPr lang="de-DE" sz="3200" dirty="0" smtClean="0"/>
              <a:t>EM </a:t>
            </a:r>
            <a:r>
              <a:rPr lang="de-DE" sz="3200" dirty="0" err="1" smtClean="0"/>
              <a:t>Foils</a:t>
            </a:r>
            <a:endParaRPr lang="de-DE" sz="3200" dirty="0"/>
          </a:p>
        </p:txBody>
      </p:sp>
      <p:sp>
        <p:nvSpPr>
          <p:cNvPr id="3" name="Rechteck 2"/>
          <p:cNvSpPr/>
          <p:nvPr/>
        </p:nvSpPr>
        <p:spPr>
          <a:xfrm>
            <a:off x="47767" y="1264325"/>
            <a:ext cx="8980227" cy="646331"/>
          </a:xfrm>
          <a:prstGeom prst="rect">
            <a:avLst/>
          </a:prstGeom>
        </p:spPr>
        <p:txBody>
          <a:bodyPr wrap="square">
            <a:spAutoFit/>
          </a:bodyPr>
          <a:lstStyle/>
          <a:p>
            <a:r>
              <a:rPr lang="en-US" dirty="0"/>
              <a:t>The task of the </a:t>
            </a:r>
            <a:r>
              <a:rPr lang="en-US" b="1" dirty="0" smtClean="0"/>
              <a:t>SEM-Foil detector </a:t>
            </a:r>
            <a:r>
              <a:rPr lang="en-US" dirty="0"/>
              <a:t>is to measure the beam intensity of </a:t>
            </a:r>
            <a:r>
              <a:rPr lang="en-US" dirty="0" smtClean="0"/>
              <a:t>slowly extracted beams</a:t>
            </a:r>
            <a:endParaRPr lang="de-DE" dirty="0"/>
          </a:p>
        </p:txBody>
      </p:sp>
      <p:pic>
        <p:nvPicPr>
          <p:cNvPr id="10" name="Grafik 9"/>
          <p:cNvPicPr/>
          <p:nvPr/>
        </p:nvPicPr>
        <p:blipFill>
          <a:blip r:embed="rId3" cstate="print">
            <a:extLst>
              <a:ext uri="{28A0092B-C50C-407E-A947-70E740481C1C}">
                <a14:useLocalDpi xmlns:a14="http://schemas.microsoft.com/office/drawing/2010/main" val="0"/>
              </a:ext>
            </a:extLst>
          </a:blip>
          <a:stretch>
            <a:fillRect/>
          </a:stretch>
        </p:blipFill>
        <p:spPr>
          <a:xfrm>
            <a:off x="5316279" y="1910656"/>
            <a:ext cx="3467195" cy="1996133"/>
          </a:xfrm>
          <a:prstGeom prst="rect">
            <a:avLst/>
          </a:prstGeom>
        </p:spPr>
      </p:pic>
      <p:sp>
        <p:nvSpPr>
          <p:cNvPr id="6" name="Rechteck 5"/>
          <p:cNvSpPr/>
          <p:nvPr/>
        </p:nvSpPr>
        <p:spPr>
          <a:xfrm>
            <a:off x="163808" y="1992504"/>
            <a:ext cx="4473536" cy="1754326"/>
          </a:xfrm>
          <a:prstGeom prst="rect">
            <a:avLst/>
          </a:prstGeom>
        </p:spPr>
        <p:txBody>
          <a:bodyPr wrap="square">
            <a:spAutoFit/>
          </a:bodyPr>
          <a:lstStyle/>
          <a:p>
            <a:pPr marL="285750" indent="-285750">
              <a:buFont typeface="Arial" panose="020B0604020202020204" pitchFamily="34" charset="0"/>
              <a:buChar char="•"/>
            </a:pPr>
            <a:r>
              <a:rPr lang="en-US" dirty="0"/>
              <a:t>determine, optimize and monitor the beam </a:t>
            </a:r>
            <a:r>
              <a:rPr lang="en-US" dirty="0" smtClean="0"/>
              <a:t>transmission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a:t>temporal beam </a:t>
            </a:r>
            <a:r>
              <a:rPr lang="en-US" dirty="0" smtClean="0"/>
              <a:t>structure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dedicated source of beam loss</a:t>
            </a:r>
            <a:endParaRPr lang="de-DE" dirty="0"/>
          </a:p>
        </p:txBody>
      </p:sp>
      <p:pic>
        <p:nvPicPr>
          <p:cNvPr id="7" name="Grafik 6"/>
          <p:cNvPicPr/>
          <p:nvPr/>
        </p:nvPicPr>
        <p:blipFill rotWithShape="1">
          <a:blip r:embed="rId4" cstate="print">
            <a:extLst>
              <a:ext uri="{28A0092B-C50C-407E-A947-70E740481C1C}">
                <a14:useLocalDpi xmlns:a14="http://schemas.microsoft.com/office/drawing/2010/main"/>
              </a:ext>
            </a:extLst>
          </a:blip>
          <a:srcRect l="1036" t="7529" r="3887" b="18725"/>
          <a:stretch/>
        </p:blipFill>
        <p:spPr>
          <a:xfrm>
            <a:off x="422565" y="4265820"/>
            <a:ext cx="4440498" cy="2252552"/>
          </a:xfrm>
          <a:prstGeom prst="rect">
            <a:avLst/>
          </a:prstGeom>
        </p:spPr>
      </p:pic>
      <p:pic>
        <p:nvPicPr>
          <p:cNvPr id="512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4345" y="4253023"/>
            <a:ext cx="3314692" cy="225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Shape 4"/>
          <p:cNvSpPr txBox="1"/>
          <p:nvPr/>
        </p:nvSpPr>
        <p:spPr>
          <a:xfrm>
            <a:off x="1266825" y="4278240"/>
            <a:ext cx="3596238" cy="367878"/>
          </a:xfrm>
          <a:prstGeom prst="rect">
            <a:avLst/>
          </a:prstGeom>
          <a:solidFill>
            <a:schemeClr val="tx1"/>
          </a:solidFill>
          <a:ln>
            <a:noFill/>
          </a:ln>
        </p:spPr>
        <p:txBody>
          <a:bodyPr wrap="square" lIns="90000" tIns="45000" rIns="90000" bIns="45000">
            <a:spAutoFit/>
          </a:bodyPr>
          <a:lstStyle/>
          <a:p>
            <a:r>
              <a:rPr lang="en-US" b="1" spc="-1" dirty="0">
                <a:solidFill>
                  <a:srgbClr val="FF0000"/>
                </a:solidFill>
                <a:latin typeface="Arial"/>
              </a:rPr>
              <a:t>n</a:t>
            </a:r>
            <a:r>
              <a:rPr lang="en-US" sz="1800" b="1" strike="noStrike" spc="-1" dirty="0" smtClean="0">
                <a:solidFill>
                  <a:srgbClr val="FF0000"/>
                </a:solidFill>
                <a:latin typeface="Arial"/>
              </a:rPr>
              <a:t>ew </a:t>
            </a:r>
            <a:r>
              <a:rPr lang="en-US" sz="1800" b="1" strike="noStrike" spc="-1" dirty="0">
                <a:solidFill>
                  <a:srgbClr val="FF0000"/>
                </a:solidFill>
                <a:latin typeface="Arial"/>
              </a:rPr>
              <a:t>SEM design tested at HTP</a:t>
            </a:r>
          </a:p>
        </p:txBody>
      </p:sp>
    </p:spTree>
    <p:extLst>
      <p:ext uri="{BB962C8B-B14F-4D97-AF65-F5344CB8AC3E}">
        <p14:creationId xmlns:p14="http://schemas.microsoft.com/office/powerpoint/2010/main" val="3551443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walasek\Desktop\HAD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7" y="1944252"/>
            <a:ext cx="4881696" cy="453029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1" y="1286561"/>
            <a:ext cx="8914496" cy="523220"/>
          </a:xfrm>
          <a:prstGeom prst="rect">
            <a:avLst/>
          </a:prstGeom>
        </p:spPr>
        <p:txBody>
          <a:bodyPr wrap="square">
            <a:spAutoFit/>
          </a:bodyPr>
          <a:lstStyle/>
          <a:p>
            <a:pPr algn="ctr"/>
            <a:r>
              <a:rPr lang="en-US" sz="2800" b="1" dirty="0" smtClean="0"/>
              <a:t>High </a:t>
            </a:r>
            <a:r>
              <a:rPr lang="en-US" sz="2800" b="1" dirty="0"/>
              <a:t>Acceptance Di-Electron Spectrometer</a:t>
            </a:r>
            <a:endParaRPr lang="de-DE" sz="2800" b="1" dirty="0"/>
          </a:p>
        </p:txBody>
      </p:sp>
      <p:sp>
        <p:nvSpPr>
          <p:cNvPr id="6" name="Rechteck 5"/>
          <p:cNvSpPr/>
          <p:nvPr/>
        </p:nvSpPr>
        <p:spPr>
          <a:xfrm>
            <a:off x="5169139" y="4089954"/>
            <a:ext cx="3896139" cy="2308324"/>
          </a:xfrm>
          <a:prstGeom prst="rect">
            <a:avLst/>
          </a:prstGeom>
        </p:spPr>
        <p:txBody>
          <a:bodyPr wrap="square">
            <a:spAutoFit/>
          </a:bodyPr>
          <a:lstStyle/>
          <a:p>
            <a:r>
              <a:rPr lang="en-US" dirty="0"/>
              <a:t>HADES comprises </a:t>
            </a:r>
            <a:r>
              <a:rPr lang="en-US" dirty="0" smtClean="0"/>
              <a:t>of six </a:t>
            </a:r>
            <a:r>
              <a:rPr lang="en-US" dirty="0"/>
              <a:t>identical detector systems arranged as the segments of a circle. </a:t>
            </a:r>
            <a:endParaRPr lang="en-US" dirty="0" smtClean="0"/>
          </a:p>
          <a:p>
            <a:endParaRPr lang="en-US" dirty="0" smtClean="0"/>
          </a:p>
          <a:p>
            <a:r>
              <a:rPr lang="en-US" dirty="0" smtClean="0"/>
              <a:t>This </a:t>
            </a:r>
            <a:r>
              <a:rPr lang="en-US" dirty="0"/>
              <a:t>setup enables the detection of the majority of the particles produced during a collision in the target. </a:t>
            </a:r>
            <a:endParaRPr lang="de-DE" dirty="0"/>
          </a:p>
        </p:txBody>
      </p:sp>
      <p:sp>
        <p:nvSpPr>
          <p:cNvPr id="7" name="Rechteck 6"/>
          <p:cNvSpPr/>
          <p:nvPr/>
        </p:nvSpPr>
        <p:spPr>
          <a:xfrm>
            <a:off x="5150053" y="1854602"/>
            <a:ext cx="3824077" cy="2031325"/>
          </a:xfrm>
          <a:prstGeom prst="rect">
            <a:avLst/>
          </a:prstGeom>
        </p:spPr>
        <p:txBody>
          <a:bodyPr wrap="square">
            <a:spAutoFit/>
          </a:bodyPr>
          <a:lstStyle/>
          <a:p>
            <a:r>
              <a:rPr lang="en-US" dirty="0"/>
              <a:t>The HADES experiment poses two </a:t>
            </a:r>
            <a:r>
              <a:rPr lang="en-US" dirty="0" smtClean="0"/>
              <a:t>questions:</a:t>
            </a:r>
          </a:p>
          <a:p>
            <a:endParaRPr lang="en-US" dirty="0" smtClean="0"/>
          </a:p>
          <a:p>
            <a:pPr marL="285750" indent="-285750">
              <a:buFont typeface="Arial" panose="020B0604020202020204" pitchFamily="34" charset="0"/>
              <a:buChar char="•"/>
            </a:pPr>
            <a:r>
              <a:rPr lang="en-US" dirty="0" smtClean="0">
                <a:solidFill>
                  <a:schemeClr val="tx2">
                    <a:lumMod val="60000"/>
                    <a:lumOff val="40000"/>
                  </a:schemeClr>
                </a:solidFill>
              </a:rPr>
              <a:t> </a:t>
            </a:r>
            <a:r>
              <a:rPr lang="en-US" b="1" dirty="0">
                <a:solidFill>
                  <a:schemeClr val="tx2">
                    <a:lumMod val="60000"/>
                    <a:lumOff val="40000"/>
                  </a:schemeClr>
                </a:solidFill>
              </a:rPr>
              <a:t>„What does the quark-antiquark cloud look like?” </a:t>
            </a:r>
            <a:endParaRPr lang="en-US" b="1" dirty="0" smtClean="0">
              <a:solidFill>
                <a:schemeClr val="tx2">
                  <a:lumMod val="60000"/>
                  <a:lumOff val="40000"/>
                </a:schemeClr>
              </a:solidFill>
            </a:endParaRPr>
          </a:p>
          <a:p>
            <a:endParaRPr lang="en-US" dirty="0" smtClean="0"/>
          </a:p>
          <a:p>
            <a:pPr marL="285750" indent="-285750">
              <a:buFont typeface="Arial" panose="020B0604020202020204" pitchFamily="34" charset="0"/>
              <a:buChar char="•"/>
            </a:pPr>
            <a:r>
              <a:rPr lang="en-US" b="1" dirty="0" smtClean="0">
                <a:solidFill>
                  <a:schemeClr val="tx2">
                    <a:lumMod val="60000"/>
                    <a:lumOff val="40000"/>
                  </a:schemeClr>
                </a:solidFill>
              </a:rPr>
              <a:t>“</a:t>
            </a:r>
            <a:r>
              <a:rPr lang="en-US" b="1" dirty="0">
                <a:solidFill>
                  <a:schemeClr val="tx2">
                    <a:lumMod val="60000"/>
                    <a:lumOff val="40000"/>
                  </a:schemeClr>
                </a:solidFill>
              </a:rPr>
              <a:t>Why is it there?” </a:t>
            </a:r>
            <a:endParaRPr lang="de-DE" b="1" dirty="0">
              <a:solidFill>
                <a:schemeClr val="tx2">
                  <a:lumMod val="60000"/>
                  <a:lumOff val="40000"/>
                </a:schemeClr>
              </a:solidFill>
            </a:endParaRPr>
          </a:p>
        </p:txBody>
      </p:sp>
      <p:sp>
        <p:nvSpPr>
          <p:cNvPr id="9" name="Rechteck 8"/>
          <p:cNvSpPr/>
          <p:nvPr/>
        </p:nvSpPr>
        <p:spPr>
          <a:xfrm>
            <a:off x="7117209" y="6309758"/>
            <a:ext cx="1797287" cy="261610"/>
          </a:xfrm>
          <a:prstGeom prst="rect">
            <a:avLst/>
          </a:prstGeom>
          <a:solidFill>
            <a:srgbClr val="FFC000"/>
          </a:solidFill>
        </p:spPr>
        <p:txBody>
          <a:bodyPr wrap="square">
            <a:spAutoFit/>
          </a:bodyPr>
          <a:lstStyle/>
          <a:p>
            <a:r>
              <a:rPr lang="de-DE" sz="1100" dirty="0"/>
              <a:t>https://www-hades.gsi.de/</a:t>
            </a:r>
          </a:p>
        </p:txBody>
      </p:sp>
    </p:spTree>
    <p:extLst>
      <p:ext uri="{BB962C8B-B14F-4D97-AF65-F5344CB8AC3E}">
        <p14:creationId xmlns:p14="http://schemas.microsoft.com/office/powerpoint/2010/main" val="527320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smtClean="0">
                <a:solidFill>
                  <a:srgbClr val="FF0000"/>
                </a:solidFill>
              </a:rPr>
              <a:t>S</a:t>
            </a:r>
            <a:r>
              <a:rPr lang="de-DE" sz="3200" dirty="0" smtClean="0"/>
              <a:t>EM </a:t>
            </a:r>
            <a:r>
              <a:rPr lang="de-DE" sz="3200" dirty="0" err="1" smtClean="0"/>
              <a:t>Foils</a:t>
            </a:r>
            <a:endParaRPr lang="de-DE" sz="3200"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8" y="1254313"/>
            <a:ext cx="5819614" cy="15138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X:\FAIR\HEBT\HEST\HADES\3D Modell\HES-DZ 1650.jpg"/>
          <p:cNvPicPr>
            <a:picLocks noChangeAspect="1" noChangeArrowheads="1"/>
          </p:cNvPicPr>
          <p:nvPr/>
        </p:nvPicPr>
        <p:blipFill rotWithShape="1">
          <a:blip r:embed="rId4">
            <a:extLst>
              <a:ext uri="{28A0092B-C50C-407E-A947-70E740481C1C}">
                <a14:useLocalDpi xmlns:a14="http://schemas.microsoft.com/office/drawing/2010/main" val="0"/>
              </a:ext>
            </a:extLst>
          </a:blip>
          <a:srcRect l="42612" t="4079" r="43881" b="5162"/>
          <a:stretch/>
        </p:blipFill>
        <p:spPr bwMode="auto">
          <a:xfrm>
            <a:off x="6973646" y="1254314"/>
            <a:ext cx="1638091" cy="53034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FAIR\HEBT\HEST\HADES\3D Modell\Detektor1.jpg"/>
          <p:cNvPicPr>
            <a:picLocks noChangeAspect="1" noChangeArrowheads="1"/>
          </p:cNvPicPr>
          <p:nvPr/>
        </p:nvPicPr>
        <p:blipFill rotWithShape="1">
          <a:blip r:embed="rId5">
            <a:extLst>
              <a:ext uri="{28A0092B-C50C-407E-A947-70E740481C1C}">
                <a14:useLocalDpi xmlns:a14="http://schemas.microsoft.com/office/drawing/2010/main" val="0"/>
              </a:ext>
            </a:extLst>
          </a:blip>
          <a:srcRect l="30075" r="33644" b="25142"/>
          <a:stretch/>
        </p:blipFill>
        <p:spPr bwMode="auto">
          <a:xfrm>
            <a:off x="4549283" y="3000836"/>
            <a:ext cx="253478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X:\FAIR\HEBT\HEST\HADES\3D Modell\Detektor2.jpg"/>
          <p:cNvPicPr>
            <a:picLocks noChangeAspect="1" noChangeArrowheads="1"/>
          </p:cNvPicPr>
          <p:nvPr/>
        </p:nvPicPr>
        <p:blipFill rotWithShape="1">
          <a:blip r:embed="rId6">
            <a:extLst>
              <a:ext uri="{28A0092B-C50C-407E-A947-70E740481C1C}">
                <a14:useLocalDpi xmlns:a14="http://schemas.microsoft.com/office/drawing/2010/main" val="0"/>
              </a:ext>
            </a:extLst>
          </a:blip>
          <a:srcRect l="30224" r="33732" b="23913"/>
          <a:stretch/>
        </p:blipFill>
        <p:spPr bwMode="auto">
          <a:xfrm>
            <a:off x="75848" y="2973995"/>
            <a:ext cx="247759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X:\FAIR\HEBT\HEST\HADES\Photos nach Upgrade\1.jpg"/>
          <p:cNvPicPr>
            <a:picLocks noChangeAspect="1" noChangeArrowheads="1"/>
          </p:cNvPicPr>
          <p:nvPr/>
        </p:nvPicPr>
        <p:blipFill rotWithShape="1">
          <a:blip r:embed="rId7">
            <a:extLst>
              <a:ext uri="{28A0092B-C50C-407E-A947-70E740481C1C}">
                <a14:useLocalDpi xmlns:a14="http://schemas.microsoft.com/office/drawing/2010/main" val="0"/>
              </a:ext>
            </a:extLst>
          </a:blip>
          <a:srcRect l="27609" t="13449" r="12763" b="23085"/>
          <a:stretch/>
        </p:blipFill>
        <p:spPr bwMode="auto">
          <a:xfrm>
            <a:off x="2161254" y="4697611"/>
            <a:ext cx="2750988" cy="164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10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smtClean="0">
                <a:solidFill>
                  <a:srgbClr val="FF0000"/>
                </a:solidFill>
              </a:rPr>
              <a:t>S</a:t>
            </a:r>
            <a:r>
              <a:rPr lang="de-DE" sz="3200" dirty="0" smtClean="0"/>
              <a:t>EM </a:t>
            </a:r>
            <a:r>
              <a:rPr lang="de-DE" sz="3200" dirty="0" err="1" smtClean="0"/>
              <a:t>Foils</a:t>
            </a:r>
            <a:endParaRPr lang="de-DE" sz="3200" dirty="0"/>
          </a:p>
        </p:txBody>
      </p:sp>
      <p:pic>
        <p:nvPicPr>
          <p:cNvPr id="9"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75237" y="2899142"/>
            <a:ext cx="5329073" cy="201490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p:cNvSpPr/>
          <p:nvPr/>
        </p:nvSpPr>
        <p:spPr>
          <a:xfrm>
            <a:off x="1561076" y="3553353"/>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Ellipse 14"/>
          <p:cNvSpPr/>
          <p:nvPr/>
        </p:nvSpPr>
        <p:spPr>
          <a:xfrm>
            <a:off x="1567196" y="2946903"/>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8" name="Picture 2" descr="X:\FAIR\HEBT\HEST\HADES\Photos nach Upgrade\IMG_4569.JPG"/>
          <p:cNvPicPr>
            <a:picLocks noChangeAspect="1" noChangeArrowheads="1"/>
          </p:cNvPicPr>
          <p:nvPr/>
        </p:nvPicPr>
        <p:blipFill rotWithShape="1">
          <a:blip r:embed="rId4">
            <a:extLst>
              <a:ext uri="{28A0092B-C50C-407E-A947-70E740481C1C}">
                <a14:useLocalDpi xmlns:a14="http://schemas.microsoft.com/office/drawing/2010/main" val="0"/>
              </a:ext>
            </a:extLst>
          </a:blip>
          <a:srcRect l="38849" b="26246"/>
          <a:stretch/>
        </p:blipFill>
        <p:spPr bwMode="auto">
          <a:xfrm>
            <a:off x="2430677" y="1582269"/>
            <a:ext cx="2338533" cy="37606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2955852" y="4747779"/>
            <a:ext cx="1813358" cy="584775"/>
          </a:xfrm>
          <a:prstGeom prst="rect">
            <a:avLst/>
          </a:prstGeom>
          <a:solidFill>
            <a:schemeClr val="tx1"/>
          </a:solidFill>
        </p:spPr>
        <p:txBody>
          <a:bodyPr vert="horz" wrap="square" lIns="91440" tIns="45720" rIns="91440" bIns="45720" rtlCol="0" anchor="t">
            <a:spAutoFit/>
          </a:bodyPr>
          <a:lstStyle/>
          <a:p>
            <a:pPr algn="ctr"/>
            <a:r>
              <a:rPr lang="de-DE" sz="3200" b="1" dirty="0" smtClean="0">
                <a:solidFill>
                  <a:srgbClr val="C00000"/>
                </a:solidFill>
              </a:rPr>
              <a:t>TH2DK2</a:t>
            </a:r>
          </a:p>
        </p:txBody>
      </p:sp>
      <p:pic>
        <p:nvPicPr>
          <p:cNvPr id="2" name="Picture 3" descr="X:\FAIR\HEBT\HEST\HADES\Photos nach Upgrade\IMG_4557.JPG"/>
          <p:cNvPicPr>
            <a:picLocks noChangeAspect="1" noChangeArrowheads="1"/>
          </p:cNvPicPr>
          <p:nvPr/>
        </p:nvPicPr>
        <p:blipFill rotWithShape="1">
          <a:blip r:embed="rId5">
            <a:extLst>
              <a:ext uri="{28A0092B-C50C-407E-A947-70E740481C1C}">
                <a14:useLocalDpi xmlns:a14="http://schemas.microsoft.com/office/drawing/2010/main" val="0"/>
              </a:ext>
            </a:extLst>
          </a:blip>
          <a:srcRect l="19153" t="40744"/>
          <a:stretch/>
        </p:blipFill>
        <p:spPr bwMode="auto">
          <a:xfrm>
            <a:off x="5065656" y="2390376"/>
            <a:ext cx="3780630" cy="207822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6955971" y="3883824"/>
            <a:ext cx="1848583" cy="584775"/>
          </a:xfrm>
          <a:prstGeom prst="rect">
            <a:avLst/>
          </a:prstGeom>
          <a:solidFill>
            <a:schemeClr val="tx1"/>
          </a:solidFill>
        </p:spPr>
        <p:txBody>
          <a:bodyPr wrap="none">
            <a:spAutoFit/>
          </a:bodyPr>
          <a:lstStyle/>
          <a:p>
            <a:pPr algn="ctr"/>
            <a:r>
              <a:rPr lang="de-DE" sz="3200" b="1" dirty="0">
                <a:solidFill>
                  <a:srgbClr val="C00000"/>
                </a:solidFill>
              </a:rPr>
              <a:t>TH2DKA</a:t>
            </a:r>
          </a:p>
        </p:txBody>
      </p:sp>
    </p:spTree>
    <p:extLst>
      <p:ext uri="{BB962C8B-B14F-4D97-AF65-F5344CB8AC3E}">
        <p14:creationId xmlns:p14="http://schemas.microsoft.com/office/powerpoint/2010/main" val="3079508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X:\FAIR\HEBT\HEST\HADES\3D Modell\BLM with hol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04" y="2251878"/>
            <a:ext cx="3227779" cy="38486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X:\FAIR\HEBT\HEST\HADES\3D Modell\BL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577" y="4412512"/>
            <a:ext cx="3175669" cy="204811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249097" y="1260399"/>
            <a:ext cx="8636486" cy="1200329"/>
          </a:xfrm>
          <a:prstGeom prst="rect">
            <a:avLst/>
          </a:prstGeom>
        </p:spPr>
        <p:txBody>
          <a:bodyPr wrap="square">
            <a:spAutoFit/>
          </a:bodyPr>
          <a:lstStyle/>
          <a:p>
            <a:pPr algn="just"/>
            <a:r>
              <a:rPr lang="en-US" dirty="0" smtClean="0"/>
              <a:t>Beam loss monitoring </a:t>
            </a:r>
            <a:r>
              <a:rPr lang="en-US" dirty="0"/>
              <a:t>system </a:t>
            </a:r>
            <a:r>
              <a:rPr lang="en-US" dirty="0" smtClean="0"/>
              <a:t>(BLM) is </a:t>
            </a:r>
            <a:r>
              <a:rPr lang="en-US" dirty="0"/>
              <a:t>used to </a:t>
            </a:r>
            <a:r>
              <a:rPr lang="en-US" dirty="0" smtClean="0"/>
              <a:t>monitor the </a:t>
            </a:r>
            <a:r>
              <a:rPr lang="en-US" dirty="0"/>
              <a:t>beam losses. </a:t>
            </a:r>
            <a:endParaRPr lang="en-US" dirty="0" smtClean="0"/>
          </a:p>
          <a:p>
            <a:pPr algn="just"/>
            <a:r>
              <a:rPr lang="en-US" dirty="0" smtClean="0"/>
              <a:t>If </a:t>
            </a:r>
            <a:r>
              <a:rPr lang="en-US" dirty="0"/>
              <a:t>beam </a:t>
            </a:r>
            <a:r>
              <a:rPr lang="en-US" dirty="0" smtClean="0"/>
              <a:t>interacts with the </a:t>
            </a:r>
            <a:r>
              <a:rPr lang="en-US" dirty="0"/>
              <a:t>inner side of a beam tube, the lost particles hit the walls and </a:t>
            </a:r>
            <a:r>
              <a:rPr lang="en-US" dirty="0" smtClean="0"/>
              <a:t>create secondary </a:t>
            </a:r>
            <a:r>
              <a:rPr lang="en-US" dirty="0"/>
              <a:t>particle showers, which can be observed and measured outside of </a:t>
            </a:r>
            <a:r>
              <a:rPr lang="en-US" dirty="0" smtClean="0"/>
              <a:t>the </a:t>
            </a:r>
            <a:r>
              <a:rPr lang="de-DE" dirty="0" smtClean="0"/>
              <a:t>beam </a:t>
            </a:r>
            <a:r>
              <a:rPr lang="de-DE" dirty="0" err="1" smtClean="0"/>
              <a:t>tube</a:t>
            </a:r>
            <a:endParaRPr lang="de-DE" dirty="0"/>
          </a:p>
        </p:txBody>
      </p:sp>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a:t>
            </a:r>
            <a:endParaRPr lang="en-US" sz="3200" dirty="0"/>
          </a:p>
        </p:txBody>
      </p:sp>
      <p:sp>
        <p:nvSpPr>
          <p:cNvPr id="3" name="AutoShape 2" descr="https://www-bd.gsi.de/dokuwiki/lib/exe/fetch.php?media=mi:private:bd-1035025-a-000-0_beamloss_monitor_hes-di_103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4" descr="https://www-bd.gsi.de/dokuwiki/lib/exe/fetch.php?media=mi:private:bd-1035025-a-000-0_beamloss_monitor_hes-di_1030.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Rechteck 4"/>
          <p:cNvSpPr/>
          <p:nvPr/>
        </p:nvSpPr>
        <p:spPr>
          <a:xfrm>
            <a:off x="215898" y="2764004"/>
            <a:ext cx="4708527" cy="2585323"/>
          </a:xfrm>
          <a:prstGeom prst="rect">
            <a:avLst/>
          </a:prstGeom>
        </p:spPr>
        <p:txBody>
          <a:bodyPr wrap="square">
            <a:spAutoFit/>
          </a:bodyPr>
          <a:lstStyle/>
          <a:p>
            <a:pPr marL="285750" indent="-285750">
              <a:buFont typeface="Arial" panose="020B0604020202020204" pitchFamily="34" charset="0"/>
              <a:buChar char="•"/>
            </a:pPr>
            <a:r>
              <a:rPr lang="en-US" dirty="0" smtClean="0"/>
              <a:t>plastic </a:t>
            </a:r>
            <a:r>
              <a:rPr lang="en-US" dirty="0"/>
              <a:t>scintillators are very fast and suitable for all types of </a:t>
            </a:r>
            <a:r>
              <a:rPr lang="en-US" dirty="0" smtClean="0"/>
              <a:t>losses</a:t>
            </a:r>
          </a:p>
          <a:p>
            <a:endParaRPr lang="en-US" dirty="0"/>
          </a:p>
          <a:p>
            <a:pPr marL="285750" indent="-285750">
              <a:buFont typeface="Arial" panose="020B0604020202020204" pitchFamily="34" charset="0"/>
              <a:buChar char="•"/>
            </a:pPr>
            <a:r>
              <a:rPr lang="en-US" dirty="0" smtClean="0"/>
              <a:t>the </a:t>
            </a:r>
            <a:r>
              <a:rPr lang="de-DE" dirty="0" err="1" smtClean="0"/>
              <a:t>usage</a:t>
            </a:r>
            <a:r>
              <a:rPr lang="de-DE" dirty="0" smtClean="0"/>
              <a:t> </a:t>
            </a:r>
            <a:r>
              <a:rPr lang="de-DE" dirty="0" err="1" smtClean="0"/>
              <a:t>is</a:t>
            </a:r>
            <a:r>
              <a:rPr lang="de-DE" dirty="0" smtClean="0"/>
              <a:t> </a:t>
            </a:r>
            <a:r>
              <a:rPr lang="en-US" dirty="0" smtClean="0"/>
              <a:t>recommended </a:t>
            </a:r>
            <a:r>
              <a:rPr lang="en-US" dirty="0"/>
              <a:t>for loss rates </a:t>
            </a:r>
            <a:r>
              <a:rPr lang="en-US" dirty="0" smtClean="0"/>
              <a:t>up to few 10</a:t>
            </a:r>
            <a:r>
              <a:rPr lang="en-US" baseline="30000" dirty="0" smtClean="0"/>
              <a:t>7</a:t>
            </a:r>
            <a:r>
              <a:rPr lang="en-US" dirty="0" smtClean="0"/>
              <a:t> </a:t>
            </a:r>
            <a:r>
              <a:rPr lang="en-US" dirty="0"/>
              <a:t>counts per </a:t>
            </a:r>
            <a:r>
              <a:rPr lang="en-US" dirty="0" smtClean="0"/>
              <a:t>second</a:t>
            </a:r>
          </a:p>
          <a:p>
            <a:endParaRPr lang="en-US" dirty="0"/>
          </a:p>
          <a:p>
            <a:pPr marL="285750" indent="-285750">
              <a:buFont typeface="Arial" panose="020B0604020202020204" pitchFamily="34" charset="0"/>
              <a:buChar char="•"/>
            </a:pPr>
            <a:r>
              <a:rPr lang="en-US" dirty="0" smtClean="0"/>
              <a:t>each detector has the same response </a:t>
            </a:r>
            <a:r>
              <a:rPr lang="en-US" dirty="0"/>
              <a:t>function</a:t>
            </a:r>
          </a:p>
          <a:p>
            <a:endParaRPr lang="en-US" dirty="0"/>
          </a:p>
        </p:txBody>
      </p:sp>
    </p:spTree>
    <p:extLst>
      <p:ext uri="{BB962C8B-B14F-4D97-AF65-F5344CB8AC3E}">
        <p14:creationId xmlns:p14="http://schemas.microsoft.com/office/powerpoint/2010/main" val="95048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a:t>
            </a:r>
            <a:endParaRPr lang="en-US" sz="3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815" y="1650461"/>
            <a:ext cx="3073947" cy="483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11" y="1254880"/>
            <a:ext cx="5043267" cy="144093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61644" y="3125043"/>
            <a:ext cx="4572000" cy="2585323"/>
          </a:xfrm>
          <a:prstGeom prst="rect">
            <a:avLst/>
          </a:prstGeom>
        </p:spPr>
        <p:txBody>
          <a:bodyPr>
            <a:spAutoFit/>
          </a:bodyPr>
          <a:lstStyle/>
          <a:p>
            <a:pPr marL="285750" indent="-285750">
              <a:buFont typeface="Arial" panose="020B0604020202020204" pitchFamily="34" charset="0"/>
              <a:buChar char="•"/>
            </a:pPr>
            <a:r>
              <a:rPr lang="en-US" dirty="0"/>
              <a:t>based on plastic </a:t>
            </a:r>
            <a:r>
              <a:rPr lang="en-US" dirty="0" smtClean="0"/>
              <a:t>scintillator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16 (18) </a:t>
            </a:r>
            <a:r>
              <a:rPr lang="en-US" dirty="0" smtClean="0"/>
              <a:t>locations along </a:t>
            </a:r>
            <a:r>
              <a:rPr lang="en-US" dirty="0"/>
              <a:t>the HADES </a:t>
            </a:r>
            <a:r>
              <a:rPr lang="en-US" dirty="0" smtClean="0"/>
              <a:t>beamline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stand alone solution for LASSIE Data Acquisition </a:t>
            </a:r>
            <a:r>
              <a:rPr lang="en-US" dirty="0" smtClean="0"/>
              <a:t>System (HHT </a:t>
            </a:r>
            <a:r>
              <a:rPr lang="en-US" dirty="0" err="1" smtClean="0"/>
              <a:t>Dach</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fully FAIR compatible System</a:t>
            </a:r>
          </a:p>
        </p:txBody>
      </p:sp>
    </p:spTree>
    <p:extLst>
      <p:ext uri="{BB962C8B-B14F-4D97-AF65-F5344CB8AC3E}">
        <p14:creationId xmlns:p14="http://schemas.microsoft.com/office/powerpoint/2010/main" val="1634471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6542"/>
            <a:ext cx="9111889" cy="290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7" name="Tabelle 86"/>
          <p:cNvGraphicFramePr>
            <a:graphicFrameLocks noGrp="1"/>
          </p:cNvGraphicFramePr>
          <p:nvPr>
            <p:extLst>
              <p:ext uri="{D42A27DB-BD31-4B8C-83A1-F6EECF244321}">
                <p14:modId xmlns:p14="http://schemas.microsoft.com/office/powerpoint/2010/main" val="1253780569"/>
              </p:ext>
            </p:extLst>
          </p:nvPr>
        </p:nvGraphicFramePr>
        <p:xfrm>
          <a:off x="1691141" y="4529523"/>
          <a:ext cx="5871593" cy="1812132"/>
        </p:xfrm>
        <a:graphic>
          <a:graphicData uri="http://schemas.openxmlformats.org/drawingml/2006/table">
            <a:tbl>
              <a:tblPr firstRow="1" firstCol="1" bandRow="1"/>
              <a:tblGrid>
                <a:gridCol w="294960"/>
                <a:gridCol w="845822"/>
                <a:gridCol w="1862020"/>
                <a:gridCol w="220210"/>
                <a:gridCol w="369710"/>
                <a:gridCol w="810804"/>
                <a:gridCol w="1468067"/>
              </a:tblGrid>
              <a:tr h="201348">
                <a:tc>
                  <a:txBody>
                    <a:bodyPr/>
                    <a:lstStyle/>
                    <a:p>
                      <a:pPr algn="ctr">
                        <a:spcAft>
                          <a:spcPts val="0"/>
                        </a:spcAft>
                      </a:pPr>
                      <a:r>
                        <a:rPr lang="de-DE" sz="1100" b="1" dirty="0">
                          <a:solidFill>
                            <a:srgbClr val="FF0000"/>
                          </a:solidFill>
                          <a:effectLst/>
                          <a:latin typeface="Calibri"/>
                          <a:ea typeface="Times New Roman"/>
                          <a:cs typeface="Times New Roman"/>
                        </a:rPr>
                        <a:t>1</a:t>
                      </a:r>
                      <a:endParaRPr lang="de-DE" sz="1100" dirty="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GS06DL5I</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in font of magnetic Septum</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spcAft>
                          <a:spcPts val="0"/>
                        </a:spcAft>
                      </a:pPr>
                      <a:r>
                        <a:rPr lang="de-DE" sz="1100">
                          <a:effectLst/>
                          <a:latin typeface="Times New Roman"/>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100" b="1">
                          <a:solidFill>
                            <a:srgbClr val="FF0000"/>
                          </a:solidFill>
                          <a:effectLst/>
                          <a:latin typeface="Calibri"/>
                          <a:ea typeface="Times New Roman"/>
                          <a:cs typeface="Times New Roman"/>
                        </a:rPr>
                        <a:t>10</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GTH2DL3</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TH2QD12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GS06DL5A</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magnetic Septum</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GTH2DL4</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TH2QD21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3</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GTE1DL1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TE1QD12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GTH2DL5</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in front of TH3MU1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4</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GTS1DL1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TS1MU1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13</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GTH3DL1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TH3MU1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5</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GTE2DL1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noProof="0" dirty="0" smtClean="0">
                          <a:solidFill>
                            <a:srgbClr val="000000"/>
                          </a:solidFill>
                          <a:effectLst/>
                          <a:latin typeface="Calibri"/>
                          <a:ea typeface="Times New Roman"/>
                          <a:cs typeface="Times New Roman"/>
                        </a:rPr>
                        <a:t>behind</a:t>
                      </a:r>
                      <a:r>
                        <a:rPr lang="de-DE" sz="1100" dirty="0" smtClean="0">
                          <a:solidFill>
                            <a:srgbClr val="000000"/>
                          </a:solidFill>
                          <a:effectLst/>
                          <a:latin typeface="Calibri"/>
                          <a:ea typeface="Times New Roman"/>
                          <a:cs typeface="Times New Roman"/>
                        </a:rPr>
                        <a:t> </a:t>
                      </a:r>
                      <a:r>
                        <a:rPr lang="de-DE" sz="1100" dirty="0">
                          <a:solidFill>
                            <a:srgbClr val="000000"/>
                          </a:solidFill>
                          <a:effectLst/>
                          <a:latin typeface="Calibri"/>
                          <a:ea typeface="Times New Roman"/>
                          <a:cs typeface="Times New Roman"/>
                        </a:rPr>
                        <a:t>TE2QT13</a:t>
                      </a:r>
                      <a:endParaRPr lang="de-DE" sz="1100" dirty="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14</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GHADDL1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in front of HADQD11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6</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GTE3DL1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TE3MU1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15</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GHADDL2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HADQD11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7</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GTH1DL1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TH1QD12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16</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GHADDL3</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HADQD12</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a:solidFill>
                            <a:srgbClr val="FF0000"/>
                          </a:solidFill>
                          <a:effectLst/>
                          <a:latin typeface="Calibri"/>
                          <a:ea typeface="Times New Roman"/>
                          <a:cs typeface="Times New Roman"/>
                        </a:rPr>
                        <a:t>8</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GHHTDL1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HHTMU1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17</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GHADDL4</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in front of HADQD41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48">
                <a:tc>
                  <a:txBody>
                    <a:bodyPr/>
                    <a:lstStyle/>
                    <a:p>
                      <a:pPr algn="ctr">
                        <a:spcAft>
                          <a:spcPts val="0"/>
                        </a:spcAft>
                      </a:pPr>
                      <a:r>
                        <a:rPr lang="de-DE" sz="1100" b="1" dirty="0">
                          <a:solidFill>
                            <a:srgbClr val="FF0000"/>
                          </a:solidFill>
                          <a:effectLst/>
                          <a:latin typeface="Calibri"/>
                          <a:ea typeface="Times New Roman"/>
                          <a:cs typeface="Times New Roman"/>
                        </a:rPr>
                        <a:t>9</a:t>
                      </a:r>
                      <a:endParaRPr lang="de-DE" sz="1100" dirty="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GTH2DL1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behind TH2QD11</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gn="ctr">
                        <a:spcAft>
                          <a:spcPts val="0"/>
                        </a:spcAft>
                      </a:pPr>
                      <a:r>
                        <a:rPr lang="de-DE" sz="1100" b="1">
                          <a:solidFill>
                            <a:srgbClr val="FF0000"/>
                          </a:solidFill>
                          <a:effectLst/>
                          <a:latin typeface="Calibri"/>
                          <a:ea typeface="Times New Roman"/>
                          <a:cs typeface="Times New Roman"/>
                        </a:rPr>
                        <a:t>18</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100">
                          <a:solidFill>
                            <a:srgbClr val="000000"/>
                          </a:solidFill>
                          <a:effectLst/>
                          <a:latin typeface="Calibri"/>
                          <a:ea typeface="Times New Roman"/>
                          <a:cs typeface="Times New Roman"/>
                        </a:rPr>
                        <a:t>GHADDL5</a:t>
                      </a:r>
                      <a:endParaRPr lang="de-DE" sz="110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noProof="0" dirty="0" smtClean="0">
                          <a:solidFill>
                            <a:srgbClr val="000000"/>
                          </a:solidFill>
                          <a:effectLst/>
                          <a:latin typeface="Calibri"/>
                          <a:ea typeface="Times New Roman"/>
                          <a:cs typeface="Times New Roman"/>
                        </a:rPr>
                        <a:t>behind</a:t>
                      </a:r>
                      <a:r>
                        <a:rPr lang="de-DE" sz="1100" dirty="0" smtClean="0">
                          <a:solidFill>
                            <a:srgbClr val="000000"/>
                          </a:solidFill>
                          <a:effectLst/>
                          <a:latin typeface="Calibri"/>
                          <a:ea typeface="Times New Roman"/>
                          <a:cs typeface="Times New Roman"/>
                        </a:rPr>
                        <a:t> </a:t>
                      </a:r>
                      <a:r>
                        <a:rPr lang="de-DE" sz="1100" dirty="0">
                          <a:solidFill>
                            <a:srgbClr val="000000"/>
                          </a:solidFill>
                          <a:effectLst/>
                          <a:latin typeface="Calibri"/>
                          <a:ea typeface="Times New Roman"/>
                          <a:cs typeface="Times New Roman"/>
                        </a:rPr>
                        <a:t>HADQD42</a:t>
                      </a:r>
                      <a:endParaRPr lang="de-DE" sz="1100" dirty="0">
                        <a:effectLst/>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 Locations</a:t>
            </a:r>
            <a:endParaRPr lang="en-US" sz="3200" dirty="0"/>
          </a:p>
        </p:txBody>
      </p:sp>
      <p:sp>
        <p:nvSpPr>
          <p:cNvPr id="3" name="Rechteck 2"/>
          <p:cNvSpPr/>
          <p:nvPr/>
        </p:nvSpPr>
        <p:spPr>
          <a:xfrm>
            <a:off x="6209731" y="3780430"/>
            <a:ext cx="2729553" cy="5868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7" name="Rechteck 6"/>
          <p:cNvSpPr/>
          <p:nvPr/>
        </p:nvSpPr>
        <p:spPr>
          <a:xfrm rot="3189429">
            <a:off x="5458806" y="3050314"/>
            <a:ext cx="2085121" cy="65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8" name="Rechteck 7"/>
          <p:cNvSpPr/>
          <p:nvPr/>
        </p:nvSpPr>
        <p:spPr>
          <a:xfrm rot="3189429">
            <a:off x="5918281" y="3050314"/>
            <a:ext cx="2085121" cy="65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10" name="Rechteck 9"/>
          <p:cNvSpPr/>
          <p:nvPr/>
        </p:nvSpPr>
        <p:spPr>
          <a:xfrm rot="3189429">
            <a:off x="6461296" y="3232299"/>
            <a:ext cx="1518307" cy="65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11" name="Rechteck 10"/>
          <p:cNvSpPr/>
          <p:nvPr/>
        </p:nvSpPr>
        <p:spPr>
          <a:xfrm rot="3189429">
            <a:off x="6728287" y="3232299"/>
            <a:ext cx="1518307" cy="65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12" name="Rechteck 11"/>
          <p:cNvSpPr/>
          <p:nvPr/>
        </p:nvSpPr>
        <p:spPr>
          <a:xfrm rot="3189429">
            <a:off x="7023989" y="3277120"/>
            <a:ext cx="1518307" cy="65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13" name="Rechteck 12"/>
          <p:cNvSpPr/>
          <p:nvPr/>
        </p:nvSpPr>
        <p:spPr>
          <a:xfrm rot="3189429">
            <a:off x="5816162" y="3373290"/>
            <a:ext cx="1518307" cy="659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14" name="Rechteck 13"/>
          <p:cNvSpPr/>
          <p:nvPr/>
        </p:nvSpPr>
        <p:spPr>
          <a:xfrm rot="3189429">
            <a:off x="6204829" y="2581435"/>
            <a:ext cx="367780" cy="190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
        <p:nvSpPr>
          <p:cNvPr id="15" name="Rechteck 14"/>
          <p:cNvSpPr/>
          <p:nvPr/>
        </p:nvSpPr>
        <p:spPr>
          <a:xfrm rot="3189429">
            <a:off x="5804495" y="2496819"/>
            <a:ext cx="367780" cy="190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bg1"/>
              </a:solidFill>
            </a:endParaRPr>
          </a:p>
        </p:txBody>
      </p:sp>
    </p:spTree>
    <p:extLst>
      <p:ext uri="{BB962C8B-B14F-4D97-AF65-F5344CB8AC3E}">
        <p14:creationId xmlns:p14="http://schemas.microsoft.com/office/powerpoint/2010/main" val="3548489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X:\FAIR\HEBT\HEST\HADES\Photos nach Upgrade\IMG_4561.JPG"/>
          <p:cNvPicPr>
            <a:picLocks noChangeAspect="1" noChangeArrowheads="1"/>
          </p:cNvPicPr>
          <p:nvPr/>
        </p:nvPicPr>
        <p:blipFill rotWithShape="1">
          <a:blip r:embed="rId3">
            <a:extLst>
              <a:ext uri="{28A0092B-C50C-407E-A947-70E740481C1C}">
                <a14:useLocalDpi xmlns:a14="http://schemas.microsoft.com/office/drawing/2010/main" val="0"/>
              </a:ext>
            </a:extLst>
          </a:blip>
          <a:srcRect l="3546" r="19000"/>
          <a:stretch/>
        </p:blipFill>
        <p:spPr bwMode="auto">
          <a:xfrm>
            <a:off x="225187" y="1534206"/>
            <a:ext cx="4833159" cy="468000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 Locations</a:t>
            </a:r>
            <a:endParaRPr lang="en-US" sz="3200" dirty="0"/>
          </a:p>
        </p:txBody>
      </p:sp>
      <p:sp>
        <p:nvSpPr>
          <p:cNvPr id="2" name="Pfeil nach rechts 1"/>
          <p:cNvSpPr/>
          <p:nvPr/>
        </p:nvSpPr>
        <p:spPr>
          <a:xfrm rot="12125118">
            <a:off x="2361081" y="3803150"/>
            <a:ext cx="1058582" cy="622006"/>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348" t="208" r="3120" b="-208"/>
          <a:stretch/>
        </p:blipFill>
        <p:spPr bwMode="auto">
          <a:xfrm>
            <a:off x="5399967" y="1534206"/>
            <a:ext cx="3158795"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3289057" y="5629431"/>
            <a:ext cx="1769289" cy="584775"/>
          </a:xfrm>
          <a:prstGeom prst="rect">
            <a:avLst/>
          </a:prstGeom>
          <a:solidFill>
            <a:schemeClr val="tx1"/>
          </a:solidFill>
        </p:spPr>
        <p:txBody>
          <a:bodyPr vert="horz" wrap="square" lIns="91440" tIns="45720" rIns="91440" bIns="45720" rtlCol="0" anchor="t">
            <a:spAutoFit/>
          </a:bodyPr>
          <a:lstStyle/>
          <a:p>
            <a:pPr algn="ctr"/>
            <a:r>
              <a:rPr lang="de-DE" sz="3200" b="1" dirty="0" smtClean="0">
                <a:solidFill>
                  <a:srgbClr val="C00000"/>
                </a:solidFill>
              </a:rPr>
              <a:t>TH2DL3</a:t>
            </a:r>
          </a:p>
        </p:txBody>
      </p:sp>
      <p:sp>
        <p:nvSpPr>
          <p:cNvPr id="13" name="Textfeld 12"/>
          <p:cNvSpPr txBox="1"/>
          <p:nvPr/>
        </p:nvSpPr>
        <p:spPr>
          <a:xfrm>
            <a:off x="6786831" y="5629430"/>
            <a:ext cx="1771931" cy="584775"/>
          </a:xfrm>
          <a:prstGeom prst="rect">
            <a:avLst/>
          </a:prstGeom>
          <a:solidFill>
            <a:schemeClr val="tx1"/>
          </a:solidFill>
        </p:spPr>
        <p:txBody>
          <a:bodyPr vert="horz" wrap="square" lIns="91440" tIns="45720" rIns="91440" bIns="45720" rtlCol="0" anchor="t">
            <a:spAutoFit/>
          </a:bodyPr>
          <a:lstStyle>
            <a:defPPr>
              <a:defRPr lang="de-DE"/>
            </a:defPPr>
            <a:lvl1pPr algn="ctr">
              <a:defRPr sz="3200" b="1">
                <a:solidFill>
                  <a:srgbClr val="C00000"/>
                </a:solidFill>
              </a:defRPr>
            </a:lvl1pPr>
          </a:lstStyle>
          <a:p>
            <a:r>
              <a:rPr lang="de-DE" dirty="0"/>
              <a:t>TH3DL3</a:t>
            </a:r>
          </a:p>
        </p:txBody>
      </p:sp>
      <p:sp>
        <p:nvSpPr>
          <p:cNvPr id="15" name="Pfeil nach rechts 14"/>
          <p:cNvSpPr/>
          <p:nvPr/>
        </p:nvSpPr>
        <p:spPr>
          <a:xfrm rot="12125118">
            <a:off x="6536065" y="3955549"/>
            <a:ext cx="1058582" cy="622006"/>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3674017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 DAQ and GUI</a:t>
            </a:r>
            <a:endParaRPr lang="en-US" sz="3200"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44" y="1321808"/>
            <a:ext cx="2836023" cy="515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bwalasek\AppData\Local\Microsoft\Windows\Temporary Internet Files\Content.Outlook\662C1FPR\2018-11-21_18-47-56_tcl1025_lassie-counter-f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480" y="1321809"/>
            <a:ext cx="5114261" cy="28261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walasek\AppData\Local\Microsoft\Windows\Temporary Internet Files\Content.Outlook\662C1FPR\2018-12-09_09-48-39_tcl1024_lassie-counter-f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109" y="4244009"/>
            <a:ext cx="4190732" cy="231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8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 Simulations</a:t>
            </a:r>
            <a:endParaRPr lang="en-US" sz="3200" dirty="0"/>
          </a:p>
        </p:txBody>
      </p:sp>
      <p:sp>
        <p:nvSpPr>
          <p:cNvPr id="2" name="Rechteck 1"/>
          <p:cNvSpPr/>
          <p:nvPr/>
        </p:nvSpPr>
        <p:spPr>
          <a:xfrm>
            <a:off x="0" y="1268189"/>
            <a:ext cx="9144000" cy="646331"/>
          </a:xfrm>
          <a:prstGeom prst="rect">
            <a:avLst/>
          </a:prstGeom>
        </p:spPr>
        <p:txBody>
          <a:bodyPr wrap="square">
            <a:spAutoFit/>
          </a:bodyPr>
          <a:lstStyle/>
          <a:p>
            <a:r>
              <a:rPr lang="en-US" b="1" dirty="0"/>
              <a:t>FLUKA </a:t>
            </a:r>
            <a:r>
              <a:rPr lang="en-US" b="1" dirty="0" smtClean="0"/>
              <a:t> study </a:t>
            </a:r>
            <a:r>
              <a:rPr lang="en-US" b="1" spc="-1" dirty="0" smtClean="0"/>
              <a:t>was </a:t>
            </a:r>
            <a:r>
              <a:rPr lang="en-US" b="1" spc="-1" dirty="0"/>
              <a:t>performed in order to determine the optimum </a:t>
            </a:r>
            <a:r>
              <a:rPr lang="en-US" b="1" spc="-1" dirty="0" smtClean="0"/>
              <a:t>detector arraignment, size </a:t>
            </a:r>
            <a:r>
              <a:rPr lang="en-US" b="1" spc="-1" dirty="0"/>
              <a:t>and position</a:t>
            </a:r>
          </a:p>
        </p:txBody>
      </p:sp>
      <p:sp>
        <p:nvSpPr>
          <p:cNvPr id="3" name="Rechteck 2"/>
          <p:cNvSpPr/>
          <p:nvPr/>
        </p:nvSpPr>
        <p:spPr>
          <a:xfrm>
            <a:off x="95534" y="1856273"/>
            <a:ext cx="9048466" cy="1200329"/>
          </a:xfrm>
          <a:prstGeom prst="rect">
            <a:avLst/>
          </a:prstGeom>
        </p:spPr>
        <p:txBody>
          <a:bodyPr wrap="square">
            <a:spAutoFit/>
          </a:bodyPr>
          <a:lstStyle/>
          <a:p>
            <a:pPr marL="285750" indent="-285750">
              <a:buFont typeface="Arial" panose="020B0604020202020204" pitchFamily="34" charset="0"/>
              <a:buChar char="•"/>
            </a:pPr>
            <a:r>
              <a:rPr lang="en-US" dirty="0" smtClean="0"/>
              <a:t>typical simulation scenario: setup with two quadrupoles within NE-5 area</a:t>
            </a:r>
            <a:endParaRPr lang="en-US" sz="800" dirty="0" smtClean="0"/>
          </a:p>
          <a:p>
            <a:pPr marL="285750" indent="-285750">
              <a:buFont typeface="Arial" panose="020B0604020202020204" pitchFamily="34" charset="0"/>
              <a:buChar char="•"/>
            </a:pPr>
            <a:r>
              <a:rPr lang="en-US" dirty="0" smtClean="0"/>
              <a:t>two loss location: </a:t>
            </a:r>
          </a:p>
          <a:p>
            <a:pPr marL="742950" lvl="1" indent="-285750">
              <a:buFont typeface="Arial" panose="020B0604020202020204" pitchFamily="34" charset="0"/>
              <a:buChar char="•"/>
            </a:pPr>
            <a:r>
              <a:rPr lang="en-US" dirty="0" smtClean="0"/>
              <a:t>horizontal in the first focusing quadrupole </a:t>
            </a:r>
          </a:p>
          <a:p>
            <a:pPr marL="742950" lvl="1" indent="-285750">
              <a:buFont typeface="Arial" panose="020B0604020202020204" pitchFamily="34" charset="0"/>
              <a:buChar char="•"/>
            </a:pPr>
            <a:r>
              <a:rPr lang="en-US" dirty="0" smtClean="0"/>
              <a:t>vertical loss in defocusing quadrupole</a:t>
            </a:r>
            <a:endParaRPr lang="de-DE" dirty="0"/>
          </a:p>
        </p:txBody>
      </p:sp>
      <p:sp>
        <p:nvSpPr>
          <p:cNvPr id="4" name="Rechteck 3"/>
          <p:cNvSpPr/>
          <p:nvPr/>
        </p:nvSpPr>
        <p:spPr>
          <a:xfrm>
            <a:off x="0" y="5979630"/>
            <a:ext cx="9144000" cy="646331"/>
          </a:xfrm>
          <a:prstGeom prst="rect">
            <a:avLst/>
          </a:prstGeom>
        </p:spPr>
        <p:txBody>
          <a:bodyPr wrap="square">
            <a:spAutoFit/>
          </a:bodyPr>
          <a:lstStyle/>
          <a:p>
            <a:r>
              <a:rPr lang="en-US" spc="-1" dirty="0"/>
              <a:t>particle fluencies for protons, neutrons, </a:t>
            </a:r>
            <a:r>
              <a:rPr lang="en-US" spc="-1" dirty="0" smtClean="0"/>
              <a:t>electrons</a:t>
            </a:r>
            <a:r>
              <a:rPr lang="en-US" spc="-1" dirty="0"/>
              <a:t>, gamma and heavy ions as a function of distance from the beam axis have been calculated </a:t>
            </a:r>
            <a:endParaRPr lang="de-DE"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890" y="3072177"/>
            <a:ext cx="6084912" cy="284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870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 Simulations</a:t>
            </a:r>
            <a:endParaRPr lang="en-US" sz="3200" dirty="0"/>
          </a:p>
        </p:txBody>
      </p:sp>
      <p:sp>
        <p:nvSpPr>
          <p:cNvPr id="8" name="Rechteck 7"/>
          <p:cNvSpPr/>
          <p:nvPr/>
        </p:nvSpPr>
        <p:spPr>
          <a:xfrm>
            <a:off x="95534" y="1283310"/>
            <a:ext cx="9048466" cy="1446550"/>
          </a:xfrm>
          <a:prstGeom prst="rect">
            <a:avLst/>
          </a:prstGeom>
        </p:spPr>
        <p:txBody>
          <a:bodyPr wrap="square">
            <a:spAutoFit/>
          </a:bodyPr>
          <a:lstStyle/>
          <a:p>
            <a:pPr marL="285750" indent="-285750">
              <a:buFont typeface="Arial" panose="020B0604020202020204" pitchFamily="34" charset="0"/>
              <a:buChar char="•"/>
            </a:pPr>
            <a:r>
              <a:rPr lang="en-US" dirty="0" smtClean="0"/>
              <a:t>signal </a:t>
            </a:r>
            <a:r>
              <a:rPr lang="en-US" dirty="0"/>
              <a:t>in the detectors is </a:t>
            </a:r>
            <a:r>
              <a:rPr lang="en-US" dirty="0" smtClean="0"/>
              <a:t>generated </a:t>
            </a:r>
            <a:r>
              <a:rPr lang="en-US" dirty="0"/>
              <a:t>by fast </a:t>
            </a:r>
            <a:r>
              <a:rPr lang="en-US" dirty="0" smtClean="0"/>
              <a:t>neutrons through </a:t>
            </a:r>
            <a:r>
              <a:rPr lang="en-US" dirty="0"/>
              <a:t>elastic scattering in detector </a:t>
            </a:r>
            <a:r>
              <a:rPr lang="en-US" dirty="0" smtClean="0"/>
              <a:t>material</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contribution from </a:t>
            </a:r>
            <a:r>
              <a:rPr lang="en-US" dirty="0"/>
              <a:t>protons is </a:t>
            </a:r>
            <a:r>
              <a:rPr lang="en-US" dirty="0" smtClean="0"/>
              <a:t>smaller and gradually</a:t>
            </a:r>
            <a:r>
              <a:rPr lang="de-DE" dirty="0" smtClean="0"/>
              <a:t> </a:t>
            </a:r>
            <a:r>
              <a:rPr lang="en-US" dirty="0" smtClean="0"/>
              <a:t>decreases with distance</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de-DE" dirty="0" err="1" smtClean="0"/>
              <a:t>other</a:t>
            </a:r>
            <a:r>
              <a:rPr lang="de-DE" dirty="0" smtClean="0"/>
              <a:t> </a:t>
            </a:r>
            <a:r>
              <a:rPr lang="en-US" dirty="0" smtClean="0"/>
              <a:t>particle types can be neglected</a:t>
            </a:r>
            <a:endParaRPr lang="en-US" dirty="0"/>
          </a:p>
        </p:txBody>
      </p:sp>
      <p:sp>
        <p:nvSpPr>
          <p:cNvPr id="9" name="Rechteck 8"/>
          <p:cNvSpPr/>
          <p:nvPr/>
        </p:nvSpPr>
        <p:spPr>
          <a:xfrm>
            <a:off x="40943" y="5588757"/>
            <a:ext cx="9232530" cy="923330"/>
          </a:xfrm>
          <a:prstGeom prst="rect">
            <a:avLst/>
          </a:prstGeom>
        </p:spPr>
        <p:txBody>
          <a:bodyPr wrap="square">
            <a:spAutoFit/>
          </a:bodyPr>
          <a:lstStyle/>
          <a:p>
            <a:r>
              <a:rPr lang="de-DE" dirty="0" err="1"/>
              <a:t>the</a:t>
            </a:r>
            <a:r>
              <a:rPr lang="de-DE" dirty="0"/>
              <a:t> </a:t>
            </a:r>
            <a:r>
              <a:rPr lang="de-DE" dirty="0" err="1"/>
              <a:t>estimated</a:t>
            </a:r>
            <a:r>
              <a:rPr lang="de-DE" dirty="0"/>
              <a:t> BLM </a:t>
            </a:r>
            <a:r>
              <a:rPr lang="de-DE" dirty="0" err="1" smtClean="0"/>
              <a:t>signal</a:t>
            </a:r>
            <a:r>
              <a:rPr lang="de-DE" dirty="0" smtClean="0"/>
              <a:t> </a:t>
            </a:r>
            <a:r>
              <a:rPr lang="en-US" dirty="0" smtClean="0"/>
              <a:t>as </a:t>
            </a:r>
            <a:r>
              <a:rPr lang="en-US" dirty="0"/>
              <a:t>a function of distance from the beam axis for two BLM</a:t>
            </a:r>
          </a:p>
          <a:p>
            <a:r>
              <a:rPr lang="en-US" dirty="0"/>
              <a:t>positions and two loss scenarios. The signal from loss </a:t>
            </a:r>
            <a:r>
              <a:rPr lang="en-US" dirty="0" smtClean="0"/>
              <a:t>in the </a:t>
            </a:r>
            <a:r>
              <a:rPr lang="en-US" dirty="0"/>
              <a:t>first quadrupole, seen by second detector, is </a:t>
            </a:r>
            <a:r>
              <a:rPr lang="en-US" dirty="0" smtClean="0"/>
              <a:t>significantly lower than the </a:t>
            </a:r>
            <a:r>
              <a:rPr lang="en-US" dirty="0"/>
              <a:t>signal from loss in the second </a:t>
            </a:r>
            <a:r>
              <a:rPr lang="en-US" dirty="0" smtClean="0"/>
              <a:t>quadrupole</a:t>
            </a:r>
            <a:endParaRPr lang="de-DE"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039" y="2405984"/>
            <a:ext cx="3958501" cy="302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0202" b="9059"/>
          <a:stretch/>
        </p:blipFill>
        <p:spPr bwMode="auto">
          <a:xfrm>
            <a:off x="271821" y="3115339"/>
            <a:ext cx="4759218" cy="175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931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B</a:t>
            </a:r>
            <a:r>
              <a:rPr lang="en-US" sz="3200" dirty="0" smtClean="0"/>
              <a:t>LM Study</a:t>
            </a:r>
            <a:endParaRPr lang="en-US" sz="3200" dirty="0"/>
          </a:p>
        </p:txBody>
      </p:sp>
      <p:sp>
        <p:nvSpPr>
          <p:cNvPr id="2" name="Rechteck 1"/>
          <p:cNvSpPr/>
          <p:nvPr/>
        </p:nvSpPr>
        <p:spPr>
          <a:xfrm>
            <a:off x="0" y="1268189"/>
            <a:ext cx="9144000" cy="369332"/>
          </a:xfrm>
          <a:prstGeom prst="rect">
            <a:avLst/>
          </a:prstGeom>
        </p:spPr>
        <p:txBody>
          <a:bodyPr wrap="square">
            <a:spAutoFit/>
          </a:bodyPr>
          <a:lstStyle/>
          <a:p>
            <a:r>
              <a:rPr lang="en-US" b="1" dirty="0"/>
              <a:t>S</a:t>
            </a:r>
            <a:r>
              <a:rPr lang="en-US" b="1" dirty="0" smtClean="0"/>
              <a:t>tudy </a:t>
            </a:r>
            <a:r>
              <a:rPr lang="en-US" b="1" dirty="0"/>
              <a:t>has been started in order to obtain quantitative </a:t>
            </a:r>
            <a:r>
              <a:rPr lang="en-US" b="1" dirty="0" smtClean="0"/>
              <a:t>description of beam loss</a:t>
            </a:r>
            <a:endParaRPr lang="de-DE" b="1" dirty="0"/>
          </a:p>
        </p:txBody>
      </p:sp>
      <p:sp>
        <p:nvSpPr>
          <p:cNvPr id="3" name="Rechteck 2"/>
          <p:cNvSpPr/>
          <p:nvPr/>
        </p:nvSpPr>
        <p:spPr>
          <a:xfrm>
            <a:off x="95533" y="1739037"/>
            <a:ext cx="6610067" cy="2031325"/>
          </a:xfrm>
          <a:prstGeom prst="rect">
            <a:avLst/>
          </a:prstGeom>
        </p:spPr>
        <p:txBody>
          <a:bodyPr wrap="square">
            <a:spAutoFit/>
          </a:bodyPr>
          <a:lstStyle/>
          <a:p>
            <a:pPr marL="285750" indent="-285750">
              <a:buFont typeface="Arial" panose="020B0604020202020204" pitchFamily="34" charset="0"/>
              <a:buChar char="•"/>
            </a:pPr>
            <a:r>
              <a:rPr lang="en-US" dirty="0"/>
              <a:t>typical simulation </a:t>
            </a:r>
            <a:r>
              <a:rPr lang="en-US" dirty="0" smtClean="0"/>
              <a:t>scenario: setup </a:t>
            </a:r>
            <a:r>
              <a:rPr lang="en-US" dirty="0"/>
              <a:t>with two quadrupoles within NE5 </a:t>
            </a:r>
            <a:r>
              <a:rPr lang="en-US" dirty="0" smtClean="0"/>
              <a:t>area</a:t>
            </a:r>
            <a:endParaRPr lang="en-US" sz="8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one loss location: SEM Foils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particle fluencies have been scored in tree positions</a:t>
            </a:r>
            <a:endParaRPr lang="de-DE" dirty="0"/>
          </a:p>
          <a:p>
            <a:r>
              <a:rPr lang="en-US" dirty="0" smtClean="0"/>
              <a:t> </a:t>
            </a:r>
          </a:p>
        </p:txBody>
      </p:sp>
      <p:pic>
        <p:nvPicPr>
          <p:cNvPr id="15" name="Picture 3" descr="X:\FAIR\HEBT\HEST\HADES\ForBeata\scopeSim.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630507" y="1564188"/>
            <a:ext cx="2524125" cy="24272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p:cNvSpPr txBox="1"/>
          <p:nvPr/>
        </p:nvSpPr>
        <p:spPr>
          <a:xfrm>
            <a:off x="7049607" y="1649913"/>
            <a:ext cx="933451" cy="369332"/>
          </a:xfrm>
          <a:prstGeom prst="rect">
            <a:avLst/>
          </a:prstGeom>
          <a:solidFill>
            <a:srgbClr val="00B0F0"/>
          </a:solidFill>
        </p:spPr>
        <p:txBody>
          <a:bodyPr vert="horz" wrap="square" lIns="91440" tIns="45720" rIns="91440" bIns="45720" rtlCol="0" anchor="t">
            <a:spAutoFit/>
          </a:bodyPr>
          <a:lstStyle/>
          <a:p>
            <a:pPr algn="l"/>
            <a:r>
              <a:rPr lang="de-DE" b="1" dirty="0" smtClean="0"/>
              <a:t>Cs-137</a:t>
            </a:r>
          </a:p>
        </p:txBody>
      </p:sp>
      <p:grpSp>
        <p:nvGrpSpPr>
          <p:cNvPr id="8" name="Gruppieren 7"/>
          <p:cNvGrpSpPr/>
          <p:nvPr/>
        </p:nvGrpSpPr>
        <p:grpSpPr>
          <a:xfrm>
            <a:off x="115271" y="2975376"/>
            <a:ext cx="6898943" cy="3569732"/>
            <a:chOff x="220467" y="2109532"/>
            <a:chExt cx="6898943" cy="3569732"/>
          </a:xfrm>
        </p:grpSpPr>
        <p:pic>
          <p:nvPicPr>
            <p:cNvPr id="7" name="Picture 2" descr="X:\FAIR\HEBT\HEST\HADES\ForBeata\Screenshot_2018-06-07_16-06-04.png"/>
            <p:cNvPicPr>
              <a:picLocks noChangeAspect="1" noChangeArrowheads="1"/>
            </p:cNvPicPr>
            <p:nvPr/>
          </p:nvPicPr>
          <p:blipFill rotWithShape="1">
            <a:blip r:embed="rId4">
              <a:extLst>
                <a:ext uri="{28A0092B-C50C-407E-A947-70E740481C1C}">
                  <a14:useLocalDpi xmlns:a14="http://schemas.microsoft.com/office/drawing/2010/main" val="0"/>
                </a:ext>
              </a:extLst>
            </a:blip>
            <a:srcRect t="20222" b="13197"/>
            <a:stretch/>
          </p:blipFill>
          <p:spPr bwMode="auto">
            <a:xfrm>
              <a:off x="220467" y="3010207"/>
              <a:ext cx="6898943" cy="2076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974594" y="2109532"/>
              <a:ext cx="941283" cy="369332"/>
            </a:xfrm>
            <a:prstGeom prst="rect">
              <a:avLst/>
            </a:prstGeom>
            <a:solidFill>
              <a:srgbClr val="FF0000"/>
            </a:solidFill>
          </p:spPr>
          <p:txBody>
            <a:bodyPr vert="horz" wrap="none" lIns="91440" tIns="45720" rIns="91440" bIns="45720" rtlCol="0" anchor="t">
              <a:spAutoFit/>
            </a:bodyPr>
            <a:lstStyle/>
            <a:p>
              <a:pPr algn="l"/>
              <a:r>
                <a:rPr lang="en-US" b="1" dirty="0" smtClean="0"/>
                <a:t>source</a:t>
              </a:r>
            </a:p>
          </p:txBody>
        </p:sp>
        <p:sp>
          <p:nvSpPr>
            <p:cNvPr id="9" name="Textfeld 8"/>
            <p:cNvSpPr txBox="1"/>
            <p:nvPr/>
          </p:nvSpPr>
          <p:spPr>
            <a:xfrm>
              <a:off x="2515203" y="5309932"/>
              <a:ext cx="2185214" cy="369332"/>
            </a:xfrm>
            <a:prstGeom prst="rect">
              <a:avLst/>
            </a:prstGeom>
            <a:solidFill>
              <a:srgbClr val="FFC000"/>
            </a:solidFill>
          </p:spPr>
          <p:txBody>
            <a:bodyPr vert="horz" wrap="none" lIns="91440" tIns="45720" rIns="91440" bIns="45720" rtlCol="0" anchor="t">
              <a:spAutoFit/>
            </a:bodyPr>
            <a:lstStyle/>
            <a:p>
              <a:pPr algn="l"/>
              <a:r>
                <a:rPr lang="en-US" b="1" dirty="0" smtClean="0"/>
                <a:t>detector positions</a:t>
              </a:r>
            </a:p>
          </p:txBody>
        </p:sp>
        <p:cxnSp>
          <p:nvCxnSpPr>
            <p:cNvPr id="10" name="Gerade Verbindung mit Pfeil 9"/>
            <p:cNvCxnSpPr>
              <a:stCxn id="9" idx="0"/>
            </p:cNvCxnSpPr>
            <p:nvPr/>
          </p:nvCxnSpPr>
          <p:spPr>
            <a:xfrm flipH="1" flipV="1">
              <a:off x="2763358" y="4167538"/>
              <a:ext cx="844452" cy="1142394"/>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a:stCxn id="5" idx="2"/>
            </p:cNvCxnSpPr>
            <p:nvPr/>
          </p:nvCxnSpPr>
          <p:spPr>
            <a:xfrm flipH="1">
              <a:off x="5925296" y="2478864"/>
              <a:ext cx="519940" cy="78113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p:nvPr/>
          </p:nvCxnSpPr>
          <p:spPr>
            <a:xfrm flipV="1">
              <a:off x="3611348" y="3870268"/>
              <a:ext cx="269536" cy="1432569"/>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a:stCxn id="9" idx="0"/>
            </p:cNvCxnSpPr>
            <p:nvPr/>
          </p:nvCxnSpPr>
          <p:spPr>
            <a:xfrm flipH="1" flipV="1">
              <a:off x="1260873" y="4352204"/>
              <a:ext cx="2346937" cy="957728"/>
            </a:xfrm>
            <a:prstGeom prst="straightConnector1">
              <a:avLst/>
            </a:prstGeom>
            <a:ln>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34031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a:blip r:embed="rId3" cstate="print">
            <a:extLst>
              <a:ext uri="{28A0092B-C50C-407E-A947-70E740481C1C}">
                <a14:useLocalDpi xmlns:a14="http://schemas.microsoft.com/office/drawing/2010/main" val="0"/>
              </a:ext>
            </a:extLst>
          </a:blip>
          <a:stretch>
            <a:fillRect/>
          </a:stretch>
        </p:blipFill>
        <p:spPr>
          <a:xfrm>
            <a:off x="0" y="1277955"/>
            <a:ext cx="2754218" cy="5310132"/>
          </a:xfrm>
          <a:prstGeom prst="rect">
            <a:avLst/>
          </a:prstGeom>
        </p:spPr>
      </p:pic>
      <p:graphicFrame>
        <p:nvGraphicFramePr>
          <p:cNvPr id="5" name="Diagramm 4"/>
          <p:cNvGraphicFramePr>
            <a:graphicFrameLocks/>
          </p:cNvGraphicFramePr>
          <p:nvPr>
            <p:extLst>
              <p:ext uri="{D42A27DB-BD31-4B8C-83A1-F6EECF244321}">
                <p14:modId xmlns:p14="http://schemas.microsoft.com/office/powerpoint/2010/main" val="1304203669"/>
              </p:ext>
            </p:extLst>
          </p:nvPr>
        </p:nvGraphicFramePr>
        <p:xfrm>
          <a:off x="2740331" y="1606594"/>
          <a:ext cx="615315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smtClean="0">
                <a:solidFill>
                  <a:srgbClr val="FF0000"/>
                </a:solidFill>
              </a:rPr>
              <a:t>M</a:t>
            </a:r>
            <a:r>
              <a:rPr lang="de-DE" sz="3200" dirty="0" smtClean="0"/>
              <a:t>otivation</a:t>
            </a:r>
            <a:endParaRPr lang="de-DE" sz="3200" dirty="0"/>
          </a:p>
        </p:txBody>
      </p:sp>
      <p:sp>
        <p:nvSpPr>
          <p:cNvPr id="7" name="Rechteck 6"/>
          <p:cNvSpPr/>
          <p:nvPr/>
        </p:nvSpPr>
        <p:spPr>
          <a:xfrm>
            <a:off x="6007100" y="6323904"/>
            <a:ext cx="3077837" cy="261610"/>
          </a:xfrm>
          <a:prstGeom prst="rect">
            <a:avLst/>
          </a:prstGeom>
          <a:solidFill>
            <a:srgbClr val="FDBB63"/>
          </a:solidFill>
        </p:spPr>
        <p:txBody>
          <a:bodyPr wrap="square">
            <a:spAutoFit/>
          </a:bodyPr>
          <a:lstStyle/>
          <a:p>
            <a:r>
              <a:rPr lang="de-DE" sz="1100" dirty="0"/>
              <a:t>NE5_Aktivitätsmessungen_07.06.11_08.07.14</a:t>
            </a:r>
          </a:p>
        </p:txBody>
      </p:sp>
      <p:sp>
        <p:nvSpPr>
          <p:cNvPr id="8" name="TextShape 3"/>
          <p:cNvSpPr txBox="1"/>
          <p:nvPr/>
        </p:nvSpPr>
        <p:spPr>
          <a:xfrm>
            <a:off x="2987148" y="5364496"/>
            <a:ext cx="3356502" cy="921876"/>
          </a:xfrm>
          <a:prstGeom prst="rect">
            <a:avLst/>
          </a:prstGeom>
          <a:solidFill>
            <a:srgbClr val="92D050">
              <a:alpha val="50000"/>
            </a:srgbClr>
          </a:solidFill>
          <a:ln>
            <a:noFill/>
          </a:ln>
        </p:spPr>
        <p:txBody>
          <a:bodyPr wrap="squar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strike="noStrike" spc="-1" dirty="0">
                <a:latin typeface="Arial"/>
              </a:rPr>
              <a:t>Higher statistics is required</a:t>
            </a:r>
          </a:p>
          <a:p>
            <a:pPr marL="285750" indent="-285750">
              <a:buFont typeface="Arial" panose="020B0604020202020204" pitchFamily="34" charset="0"/>
              <a:buChar char="•"/>
            </a:pPr>
            <a:r>
              <a:rPr lang="en-US" sz="1800" b="1" strike="noStrike" spc="-1" dirty="0" smtClean="0">
                <a:latin typeface="Arial"/>
              </a:rPr>
              <a:t>improve transmission</a:t>
            </a:r>
            <a:endParaRPr lang="en-US" sz="1800" b="1" strike="noStrike" spc="-1" dirty="0">
              <a:latin typeface="Arial"/>
            </a:endParaRPr>
          </a:p>
          <a:p>
            <a:pPr marL="285750" indent="-285750">
              <a:buFont typeface="Arial" panose="020B0604020202020204" pitchFamily="34" charset="0"/>
              <a:buChar char="•"/>
            </a:pPr>
            <a:r>
              <a:rPr lang="en-US" sz="1800" b="1" strike="noStrike" spc="-1" dirty="0" smtClean="0">
                <a:latin typeface="Arial"/>
              </a:rPr>
              <a:t>improve </a:t>
            </a:r>
            <a:r>
              <a:rPr lang="en-US" sz="1800" b="1" strike="noStrike" spc="-1" dirty="0">
                <a:latin typeface="Arial"/>
              </a:rPr>
              <a:t>spill structure </a:t>
            </a:r>
          </a:p>
        </p:txBody>
      </p:sp>
    </p:spTree>
    <p:extLst>
      <p:ext uri="{BB962C8B-B14F-4D97-AF65-F5344CB8AC3E}">
        <p14:creationId xmlns:p14="http://schemas.microsoft.com/office/powerpoint/2010/main" val="33261583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296754" y="1211155"/>
            <a:ext cx="6847246" cy="1446550"/>
          </a:xfrm>
          <a:prstGeom prst="rect">
            <a:avLst/>
          </a:prstGeom>
        </p:spPr>
        <p:txBody>
          <a:bodyPr wrap="square">
            <a:spAutoFit/>
          </a:bodyPr>
          <a:lstStyle/>
          <a:p>
            <a:pPr marL="285750" indent="-285750">
              <a:buFont typeface="Arial" panose="020B0604020202020204" pitchFamily="34" charset="0"/>
              <a:buChar char="•"/>
            </a:pPr>
            <a:r>
              <a:rPr lang="de-DE" dirty="0" err="1"/>
              <a:t>vertical</a:t>
            </a:r>
            <a:r>
              <a:rPr lang="de-DE" dirty="0"/>
              <a:t> </a:t>
            </a:r>
            <a:r>
              <a:rPr lang="de-DE" dirty="0" err="1"/>
              <a:t>and</a:t>
            </a:r>
            <a:r>
              <a:rPr lang="de-DE" dirty="0"/>
              <a:t> </a:t>
            </a:r>
            <a:r>
              <a:rPr lang="de-DE" dirty="0" smtClean="0"/>
              <a:t>horizontal </a:t>
            </a:r>
            <a:r>
              <a:rPr lang="en-US" dirty="0" smtClean="0"/>
              <a:t>halo monitors </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each </a:t>
            </a:r>
            <a:r>
              <a:rPr lang="en-US" dirty="0"/>
              <a:t>of them is made of 2 </a:t>
            </a:r>
            <a:r>
              <a:rPr lang="en-US" dirty="0" smtClean="0"/>
              <a:t>scintillators which </a:t>
            </a:r>
            <a:r>
              <a:rPr lang="en-US" dirty="0"/>
              <a:t>can be gradually moved into the beam using </a:t>
            </a:r>
            <a:r>
              <a:rPr lang="en-US" dirty="0" smtClean="0"/>
              <a:t>stepping motors </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allow </a:t>
            </a:r>
            <a:r>
              <a:rPr lang="en-US" dirty="0"/>
              <a:t>to </a:t>
            </a:r>
            <a:r>
              <a:rPr lang="en-US" dirty="0" smtClean="0"/>
              <a:t>monitor </a:t>
            </a:r>
            <a:r>
              <a:rPr lang="en-US" dirty="0"/>
              <a:t>halo of </a:t>
            </a:r>
            <a:r>
              <a:rPr lang="en-US" dirty="0" smtClean="0"/>
              <a:t>slow extracted beams</a:t>
            </a:r>
            <a:endParaRPr lang="en-US" dirty="0"/>
          </a:p>
        </p:txBody>
      </p:sp>
      <p:pic>
        <p:nvPicPr>
          <p:cNvPr id="11"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75237" y="2899142"/>
            <a:ext cx="5329073" cy="2014908"/>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p:cNvSpPr/>
          <p:nvPr/>
        </p:nvSpPr>
        <p:spPr>
          <a:xfrm>
            <a:off x="1568494" y="3479213"/>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Ellipse 17"/>
          <p:cNvSpPr/>
          <p:nvPr/>
        </p:nvSpPr>
        <p:spPr>
          <a:xfrm>
            <a:off x="1570514" y="3104314"/>
            <a:ext cx="215813" cy="233327"/>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746" y="2769971"/>
            <a:ext cx="6348362" cy="227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318" b="-1"/>
          <a:stretch/>
        </p:blipFill>
        <p:spPr bwMode="auto">
          <a:xfrm>
            <a:off x="6007100" y="5094292"/>
            <a:ext cx="2649179" cy="137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76" y="5094292"/>
            <a:ext cx="1138572" cy="139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106326" y="4986670"/>
            <a:ext cx="2327926" cy="1584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23" y="5357260"/>
            <a:ext cx="4736922"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H</a:t>
            </a:r>
            <a:r>
              <a:rPr lang="en-US" sz="3200" dirty="0" smtClean="0"/>
              <a:t>alo Monitors</a:t>
            </a:r>
            <a:endParaRPr lang="en-US" sz="3200" dirty="0"/>
          </a:p>
        </p:txBody>
      </p:sp>
    </p:spTree>
    <p:extLst>
      <p:ext uri="{BB962C8B-B14F-4D97-AF65-F5344CB8AC3E}">
        <p14:creationId xmlns:p14="http://schemas.microsoft.com/office/powerpoint/2010/main" val="1852042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0" y="3130550"/>
            <a:ext cx="4054475"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821"/>
          <a:stretch/>
        </p:blipFill>
        <p:spPr bwMode="auto">
          <a:xfrm>
            <a:off x="4887566" y="3130550"/>
            <a:ext cx="3731134" cy="303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4887566" y="5737412"/>
            <a:ext cx="3731133" cy="42843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 name="Rechteck 13"/>
          <p:cNvSpPr/>
          <p:nvPr/>
        </p:nvSpPr>
        <p:spPr>
          <a:xfrm>
            <a:off x="503250" y="5737412"/>
            <a:ext cx="4054475" cy="42843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Textfeld 14"/>
          <p:cNvSpPr txBox="1"/>
          <p:nvPr/>
        </p:nvSpPr>
        <p:spPr>
          <a:xfrm>
            <a:off x="4887566" y="5673234"/>
            <a:ext cx="3731133" cy="523220"/>
          </a:xfrm>
          <a:prstGeom prst="rect">
            <a:avLst/>
          </a:prstGeom>
        </p:spPr>
        <p:txBody>
          <a:bodyPr vert="horz" wrap="square" lIns="91440" tIns="45720" rIns="91440" bIns="45720" rtlCol="0" anchor="t">
            <a:spAutoFit/>
          </a:bodyPr>
          <a:lstStyle/>
          <a:p>
            <a:pPr algn="ctr"/>
            <a:r>
              <a:rPr lang="de-DE" sz="2800" b="1" dirty="0" smtClean="0">
                <a:solidFill>
                  <a:srgbClr val="C00000"/>
                </a:solidFill>
              </a:rPr>
              <a:t>TH2DKY Vertikal</a:t>
            </a:r>
            <a:endParaRPr lang="de-DE" sz="3200" b="1" dirty="0" smtClean="0">
              <a:solidFill>
                <a:srgbClr val="C00000"/>
              </a:solidFill>
            </a:endParaRPr>
          </a:p>
        </p:txBody>
      </p:sp>
      <p:sp>
        <p:nvSpPr>
          <p:cNvPr id="16" name="Textfeld 15"/>
          <p:cNvSpPr txBox="1"/>
          <p:nvPr/>
        </p:nvSpPr>
        <p:spPr>
          <a:xfrm>
            <a:off x="503249" y="5670721"/>
            <a:ext cx="4102869" cy="523220"/>
          </a:xfrm>
          <a:prstGeom prst="rect">
            <a:avLst/>
          </a:prstGeom>
        </p:spPr>
        <p:txBody>
          <a:bodyPr vert="horz" wrap="square" lIns="91440" tIns="45720" rIns="91440" bIns="45720" rtlCol="0" anchor="t">
            <a:spAutoFit/>
          </a:bodyPr>
          <a:lstStyle/>
          <a:p>
            <a:pPr algn="ctr"/>
            <a:r>
              <a:rPr lang="de-DE" sz="2800" b="1" dirty="0" smtClean="0">
                <a:solidFill>
                  <a:srgbClr val="C00000"/>
                </a:solidFill>
              </a:rPr>
              <a:t>TH2DKZ Horizontal</a:t>
            </a: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403" y="1271026"/>
            <a:ext cx="7181850" cy="16192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en-US" sz="4000" dirty="0" smtClean="0">
                <a:solidFill>
                  <a:srgbClr val="FF0000"/>
                </a:solidFill>
              </a:rPr>
              <a:t>H</a:t>
            </a:r>
            <a:r>
              <a:rPr lang="en-US" sz="3200" dirty="0" smtClean="0"/>
              <a:t>alo Monitors</a:t>
            </a:r>
            <a:endParaRPr lang="en-US" sz="3200" dirty="0"/>
          </a:p>
        </p:txBody>
      </p:sp>
    </p:spTree>
    <p:extLst>
      <p:ext uri="{BB962C8B-B14F-4D97-AF65-F5344CB8AC3E}">
        <p14:creationId xmlns:p14="http://schemas.microsoft.com/office/powerpoint/2010/main" val="1414300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5" y="216210"/>
            <a:ext cx="5584535" cy="787557"/>
          </a:xfrm>
        </p:spPr>
        <p:txBody>
          <a:bodyPr>
            <a:normAutofit/>
          </a:bodyPr>
          <a:lstStyle/>
          <a:p>
            <a:r>
              <a:rPr lang="de-DE" sz="3200" dirty="0" smtClean="0">
                <a:solidFill>
                  <a:srgbClr val="FF0000"/>
                </a:solidFill>
              </a:rPr>
              <a:t>S</a:t>
            </a:r>
            <a:r>
              <a:rPr lang="de-DE" dirty="0" smtClean="0"/>
              <a:t>ingh </a:t>
            </a:r>
            <a:r>
              <a:rPr lang="de-DE" dirty="0" err="1" smtClean="0"/>
              <a:t>Method</a:t>
            </a:r>
            <a:endParaRPr lang="de-DE" dirty="0"/>
          </a:p>
        </p:txBody>
      </p:sp>
      <p:sp>
        <p:nvSpPr>
          <p:cNvPr id="3" name="Rechteck 2"/>
          <p:cNvSpPr/>
          <p:nvPr/>
        </p:nvSpPr>
        <p:spPr>
          <a:xfrm>
            <a:off x="0" y="1203489"/>
            <a:ext cx="9144000" cy="923330"/>
          </a:xfrm>
          <a:prstGeom prst="rect">
            <a:avLst/>
          </a:prstGeom>
        </p:spPr>
        <p:txBody>
          <a:bodyPr wrap="square">
            <a:spAutoFit/>
          </a:bodyPr>
          <a:lstStyle/>
          <a:p>
            <a:pPr algn="just"/>
            <a:r>
              <a:rPr lang="en-US" dirty="0"/>
              <a:t>experimentally demonstrates that by </a:t>
            </a:r>
            <a:r>
              <a:rPr lang="en-US" dirty="0" smtClean="0"/>
              <a:t>introduction of </a:t>
            </a:r>
            <a:r>
              <a:rPr lang="en-US" dirty="0"/>
              <a:t>further </a:t>
            </a:r>
            <a:r>
              <a:rPr lang="en-US" dirty="0" smtClean="0"/>
              <a:t>kHz-modulation </a:t>
            </a:r>
            <a:r>
              <a:rPr lang="en-US" dirty="0"/>
              <a:t>on quadrupole currents with a </a:t>
            </a:r>
            <a:r>
              <a:rPr lang="en-US" dirty="0" smtClean="0"/>
              <a:t>specific </a:t>
            </a:r>
            <a:r>
              <a:rPr lang="en-US" dirty="0"/>
              <a:t>amplitude and frequency, the </a:t>
            </a:r>
            <a:r>
              <a:rPr lang="en-US" dirty="0" smtClean="0"/>
              <a:t>inherent power </a:t>
            </a:r>
            <a:r>
              <a:rPr lang="en-US" dirty="0"/>
              <a:t>supply </a:t>
            </a:r>
            <a:r>
              <a:rPr lang="en-US" dirty="0" smtClean="0"/>
              <a:t>fluctuations </a:t>
            </a:r>
            <a:r>
              <a:rPr lang="en-US" dirty="0"/>
              <a:t>are mitigated leading to a smoothening of the beam temporal </a:t>
            </a:r>
            <a:r>
              <a:rPr lang="en-US" dirty="0" smtClean="0"/>
              <a:t>structure</a:t>
            </a:r>
            <a:endParaRPr lang="de-D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86"/>
          <a:stretch/>
        </p:blipFill>
        <p:spPr bwMode="auto">
          <a:xfrm>
            <a:off x="89747" y="2383520"/>
            <a:ext cx="3041804" cy="3674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0" t="2633"/>
          <a:stretch/>
        </p:blipFill>
        <p:spPr bwMode="auto">
          <a:xfrm>
            <a:off x="3777864" y="2383518"/>
            <a:ext cx="5253317" cy="228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89747" y="6132807"/>
            <a:ext cx="5501569" cy="430887"/>
          </a:xfrm>
          <a:prstGeom prst="rect">
            <a:avLst/>
          </a:prstGeom>
          <a:solidFill>
            <a:srgbClr val="FFC000"/>
          </a:solidFill>
        </p:spPr>
        <p:txBody>
          <a:bodyPr wrap="square">
            <a:spAutoFit/>
          </a:bodyPr>
          <a:lstStyle/>
          <a:p>
            <a:r>
              <a:rPr lang="de-DE" sz="1100" dirty="0"/>
              <a:t>R. Singh et al. „</a:t>
            </a:r>
            <a:r>
              <a:rPr lang="de-DE" sz="1100" dirty="0" err="1"/>
              <a:t>Smoothing</a:t>
            </a:r>
            <a:r>
              <a:rPr lang="de-DE" sz="1100" dirty="0"/>
              <a:t> </a:t>
            </a:r>
            <a:r>
              <a:rPr lang="de-DE" sz="1100" dirty="0" err="1"/>
              <a:t>of</a:t>
            </a:r>
            <a:r>
              <a:rPr lang="de-DE" sz="1100" dirty="0"/>
              <a:t> </a:t>
            </a:r>
            <a:r>
              <a:rPr lang="de-DE" sz="1100" dirty="0" err="1"/>
              <a:t>the</a:t>
            </a:r>
            <a:r>
              <a:rPr lang="de-DE" sz="1100" dirty="0"/>
              <a:t> </a:t>
            </a:r>
            <a:r>
              <a:rPr lang="de-DE" sz="1100" dirty="0" err="1"/>
              <a:t>slowly</a:t>
            </a:r>
            <a:r>
              <a:rPr lang="de-DE" sz="1100" dirty="0"/>
              <a:t> </a:t>
            </a:r>
            <a:r>
              <a:rPr lang="de-DE" sz="1100" dirty="0" err="1"/>
              <a:t>extracted</a:t>
            </a:r>
            <a:r>
              <a:rPr lang="de-DE" sz="1100" dirty="0"/>
              <a:t> </a:t>
            </a:r>
            <a:r>
              <a:rPr lang="de-DE" sz="1100" dirty="0" err="1"/>
              <a:t>coasting</a:t>
            </a:r>
            <a:r>
              <a:rPr lang="de-DE" sz="1100" dirty="0"/>
              <a:t> beam </a:t>
            </a:r>
            <a:r>
              <a:rPr lang="de-DE" sz="1100" dirty="0" err="1"/>
              <a:t>from</a:t>
            </a:r>
            <a:r>
              <a:rPr lang="de-DE" sz="1100" dirty="0"/>
              <a:t> a </a:t>
            </a:r>
            <a:r>
              <a:rPr lang="de-DE" sz="1100" dirty="0" err="1"/>
              <a:t>synchrotron</a:t>
            </a:r>
            <a:r>
              <a:rPr lang="de-DE" sz="1100" dirty="0"/>
              <a:t>“ </a:t>
            </a:r>
            <a:endParaRPr lang="de-DE" sz="1100" dirty="0" smtClean="0"/>
          </a:p>
          <a:p>
            <a:r>
              <a:rPr lang="de-DE" sz="1100" dirty="0" err="1" smtClean="0"/>
              <a:t>submitted</a:t>
            </a:r>
            <a:r>
              <a:rPr lang="de-DE" sz="1100" dirty="0" smtClean="0"/>
              <a:t> on 19th </a:t>
            </a:r>
            <a:r>
              <a:rPr lang="de-DE" sz="1100" dirty="0" err="1" smtClean="0"/>
              <a:t>of</a:t>
            </a:r>
            <a:r>
              <a:rPr lang="de-DE" sz="1100" dirty="0" smtClean="0"/>
              <a:t> April 2019                https</a:t>
            </a:r>
            <a:r>
              <a:rPr lang="de-DE" sz="1100" dirty="0"/>
              <a:t>://arxiv.org/abs/1904.09195</a:t>
            </a:r>
          </a:p>
        </p:txBody>
      </p:sp>
      <p:sp>
        <p:nvSpPr>
          <p:cNvPr id="5" name="Textfeld 4"/>
          <p:cNvSpPr txBox="1"/>
          <p:nvPr/>
        </p:nvSpPr>
        <p:spPr>
          <a:xfrm rot="514578">
            <a:off x="4080073" y="4905961"/>
            <a:ext cx="3842798" cy="923330"/>
          </a:xfrm>
          <a:prstGeom prst="rect">
            <a:avLst/>
          </a:prstGeom>
        </p:spPr>
        <p:txBody>
          <a:bodyPr vert="horz" wrap="square" lIns="91440" tIns="45720" rIns="91440" bIns="45720" rtlCol="0" anchor="t">
            <a:spAutoFit/>
          </a:bodyPr>
          <a:lstStyle/>
          <a:p>
            <a:pPr algn="l"/>
            <a:r>
              <a:rPr lang="en-US" b="1" dirty="0" smtClean="0">
                <a:solidFill>
                  <a:srgbClr val="FF0000"/>
                </a:solidFill>
              </a:rPr>
              <a:t>Rahul`s talk in six weeks</a:t>
            </a:r>
          </a:p>
          <a:p>
            <a:pPr algn="l"/>
            <a:r>
              <a:rPr lang="en-US" b="1" dirty="0" smtClean="0">
                <a:solidFill>
                  <a:srgbClr val="FF0000"/>
                </a:solidFill>
              </a:rPr>
              <a:t>“Transit time dependent tune modulation”</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610" y="5254864"/>
            <a:ext cx="1516915" cy="1349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600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422565" y="216210"/>
            <a:ext cx="5584535" cy="787557"/>
          </a:xfrm>
        </p:spPr>
        <p:txBody>
          <a:bodyPr>
            <a:normAutofit/>
          </a:bodyPr>
          <a:lstStyle/>
          <a:p>
            <a:r>
              <a:rPr lang="de-DE" sz="3200" dirty="0" smtClean="0">
                <a:solidFill>
                  <a:srgbClr val="FF0000"/>
                </a:solidFill>
              </a:rPr>
              <a:t>S</a:t>
            </a:r>
            <a:r>
              <a:rPr lang="de-DE" dirty="0" smtClean="0"/>
              <a:t>ummary</a:t>
            </a:r>
            <a:endParaRPr lang="de-DE" dirty="0"/>
          </a:p>
        </p:txBody>
      </p:sp>
      <p:sp>
        <p:nvSpPr>
          <p:cNvPr id="6" name="Rechteck 5"/>
          <p:cNvSpPr/>
          <p:nvPr/>
        </p:nvSpPr>
        <p:spPr>
          <a:xfrm>
            <a:off x="4444408" y="6281290"/>
            <a:ext cx="4667694" cy="261610"/>
          </a:xfrm>
          <a:prstGeom prst="rect">
            <a:avLst/>
          </a:prstGeom>
          <a:solidFill>
            <a:srgbClr val="FFC000"/>
          </a:solidFill>
        </p:spPr>
        <p:txBody>
          <a:bodyPr wrap="square">
            <a:spAutoFit/>
          </a:bodyPr>
          <a:lstStyle/>
          <a:p>
            <a:r>
              <a:rPr lang="de-DE" sz="1100" dirty="0"/>
              <a:t>https://web-docs.gsi.de/~webhades/onlineMon/mar19/hades-online.html</a:t>
            </a:r>
          </a:p>
        </p:txBody>
      </p:sp>
      <p:pic>
        <p:nvPicPr>
          <p:cNvPr id="5" name="Picture 2" descr="C:\Users\bwalasek\Desktop\Unbena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40" y="1271022"/>
            <a:ext cx="8016429" cy="501026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43603">
            <a:off x="2972629" y="2564282"/>
            <a:ext cx="1415491" cy="1783518"/>
          </a:xfrm>
          <a:prstGeom prst="rect">
            <a:avLst/>
          </a:prstGeom>
        </p:spPr>
      </p:pic>
    </p:spTree>
    <p:extLst>
      <p:ext uri="{BB962C8B-B14F-4D97-AF65-F5344CB8AC3E}">
        <p14:creationId xmlns:p14="http://schemas.microsoft.com/office/powerpoint/2010/main" val="290044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ctrTitle"/>
          </p:nvPr>
        </p:nvSpPr>
        <p:spPr>
          <a:xfrm>
            <a:off x="1251563" y="4898539"/>
            <a:ext cx="6607516" cy="779866"/>
          </a:xfrm>
        </p:spPr>
        <p:txBody>
          <a:bodyPr>
            <a:normAutofit fontScale="90000"/>
          </a:bodyPr>
          <a:lstStyle/>
          <a:p>
            <a:r>
              <a:rPr lang="de-DE" sz="7200" dirty="0" err="1" smtClean="0">
                <a:solidFill>
                  <a:srgbClr val="FF0000"/>
                </a:solidFill>
              </a:rPr>
              <a:t>T</a:t>
            </a:r>
            <a:r>
              <a:rPr lang="de-DE" dirty="0" err="1" smtClean="0"/>
              <a:t>hank</a:t>
            </a:r>
            <a:r>
              <a:rPr lang="de-DE" dirty="0" smtClean="0"/>
              <a:t> </a:t>
            </a:r>
            <a:r>
              <a:rPr lang="de-DE" dirty="0" err="1" smtClean="0"/>
              <a:t>You</a:t>
            </a:r>
            <a:r>
              <a:rPr lang="de-DE" dirty="0" smtClean="0"/>
              <a:t>!</a:t>
            </a:r>
            <a:r>
              <a:rPr lang="de-DE" dirty="0"/>
              <a:t/>
            </a:r>
            <a:br>
              <a:rPr lang="de-DE" dirty="0"/>
            </a:br>
            <a:r>
              <a:rPr lang="de-DE" sz="2200" dirty="0" smtClean="0"/>
              <a:t>M. Sapinski, P. Boutachkov, H. Bräuning, </a:t>
            </a:r>
            <a:br>
              <a:rPr lang="de-DE" sz="2200" dirty="0" smtClean="0"/>
            </a:br>
            <a:r>
              <a:rPr lang="de-DE" sz="2200" dirty="0" smtClean="0"/>
              <a:t>S. Damjanovic, C. Dorn, H. Graf, </a:t>
            </a:r>
            <a:r>
              <a:rPr lang="de-DE" sz="2200" dirty="0" smtClean="0"/>
              <a:t>T. Hoffman</a:t>
            </a:r>
            <a:r>
              <a:rPr lang="de-DE" sz="2200" dirty="0" smtClean="0"/>
              <a:t>, C. Andre, R. Singh, </a:t>
            </a:r>
            <a:r>
              <a:rPr lang="de-DE" sz="2200" dirty="0" smtClean="0"/>
              <a:t>P. Forck, </a:t>
            </a:r>
            <a:r>
              <a:rPr lang="de-DE" sz="2200" dirty="0" err="1" smtClean="0"/>
              <a:t>RoFi</a:t>
            </a:r>
            <a:r>
              <a:rPr lang="de-DE" sz="2200" dirty="0" smtClean="0"/>
              <a:t>, </a:t>
            </a:r>
            <a:r>
              <a:rPr lang="de-DE" sz="2200" dirty="0" smtClean="0"/>
              <a:t>H. Reeg, A. Petit, C. Schmidt, H. Rödl, K. Steiner, M. Schwickert, S. Sorge, </a:t>
            </a:r>
            <a:r>
              <a:rPr lang="de-DE" sz="2200" dirty="0" smtClean="0"/>
              <a:t>P. Schütt, S. Reimann, E</a:t>
            </a:r>
            <a:r>
              <a:rPr lang="de-DE" sz="2200" dirty="0" smtClean="0"/>
              <a:t>. Nickchen, G. Zeitträger </a:t>
            </a:r>
            <a:r>
              <a:rPr lang="de-DE" sz="2200" dirty="0" smtClean="0"/>
              <a:t> </a:t>
            </a:r>
            <a:r>
              <a:rPr lang="de-DE" sz="2200" dirty="0" err="1" smtClean="0"/>
              <a:t>our</a:t>
            </a:r>
            <a:r>
              <a:rPr lang="de-DE" sz="2200" dirty="0" smtClean="0"/>
              <a:t> HADES </a:t>
            </a:r>
            <a:r>
              <a:rPr lang="de-DE" sz="2200" dirty="0" err="1" smtClean="0"/>
              <a:t>collegues</a:t>
            </a:r>
            <a:r>
              <a:rPr lang="de-DE" sz="2200" dirty="0" smtClean="0"/>
              <a:t/>
            </a:r>
            <a:br>
              <a:rPr lang="de-DE" sz="2200" dirty="0" smtClean="0"/>
            </a:br>
            <a:r>
              <a:rPr lang="de-DE" sz="3100" dirty="0" err="1" smtClean="0">
                <a:solidFill>
                  <a:schemeClr val="tx1"/>
                </a:solidFill>
              </a:rPr>
              <a:t>and</a:t>
            </a:r>
            <a:r>
              <a:rPr lang="de-DE" sz="3100" dirty="0" smtClean="0">
                <a:solidFill>
                  <a:schemeClr val="tx1"/>
                </a:solidFill>
              </a:rPr>
              <a:t> </a:t>
            </a:r>
            <a:r>
              <a:rPr lang="de-DE" sz="3100" dirty="0" err="1" smtClean="0">
                <a:solidFill>
                  <a:schemeClr val="tx1"/>
                </a:solidFill>
              </a:rPr>
              <a:t>many</a:t>
            </a:r>
            <a:r>
              <a:rPr lang="de-DE" sz="3100" dirty="0" smtClean="0">
                <a:solidFill>
                  <a:schemeClr val="tx1"/>
                </a:solidFill>
              </a:rPr>
              <a:t>, </a:t>
            </a:r>
            <a:r>
              <a:rPr lang="de-DE" sz="3100" dirty="0" err="1" smtClean="0">
                <a:solidFill>
                  <a:schemeClr val="tx1"/>
                </a:solidFill>
              </a:rPr>
              <a:t>many</a:t>
            </a:r>
            <a:r>
              <a:rPr lang="de-DE" sz="3100" dirty="0" smtClean="0">
                <a:solidFill>
                  <a:schemeClr val="tx1"/>
                </a:solidFill>
              </a:rPr>
              <a:t>  </a:t>
            </a:r>
            <a:r>
              <a:rPr lang="de-DE" sz="3100" dirty="0" err="1" smtClean="0">
                <a:solidFill>
                  <a:schemeClr val="tx1"/>
                </a:solidFill>
              </a:rPr>
              <a:t>others</a:t>
            </a:r>
            <a:r>
              <a:rPr lang="de-DE" sz="3100" dirty="0" smtClean="0">
                <a:solidFill>
                  <a:schemeClr val="tx1"/>
                </a:solidFill>
              </a:rPr>
              <a:t> ...</a:t>
            </a:r>
            <a:endParaRPr lang="de-DE" sz="3100" dirty="0">
              <a:solidFill>
                <a:schemeClr val="tx1"/>
              </a:solidFill>
            </a:endParaRPr>
          </a:p>
        </p:txBody>
      </p:sp>
    </p:spTree>
    <p:extLst>
      <p:ext uri="{BB962C8B-B14F-4D97-AF65-F5344CB8AC3E}">
        <p14:creationId xmlns:p14="http://schemas.microsoft.com/office/powerpoint/2010/main" val="1034656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2"/>
          <p:cNvPicPr/>
          <p:nvPr/>
        </p:nvPicPr>
        <p:blipFill>
          <a:blip r:embed="rId3"/>
          <a:srcRect l="1520" t="3514" r="1409" b="13319"/>
          <a:stretch/>
        </p:blipFill>
        <p:spPr>
          <a:xfrm rot="5400000">
            <a:off x="-1374840" y="2899080"/>
            <a:ext cx="5328720" cy="2014560"/>
          </a:xfrm>
          <a:prstGeom prst="rect">
            <a:avLst/>
          </a:prstGeom>
          <a:ln>
            <a:noFill/>
          </a:ln>
        </p:spPr>
      </p:pic>
      <p:sp>
        <p:nvSpPr>
          <p:cNvPr id="166" name="CustomShape 2"/>
          <p:cNvSpPr/>
          <p:nvPr/>
        </p:nvSpPr>
        <p:spPr>
          <a:xfrm>
            <a:off x="2296800" y="5925843"/>
            <a:ext cx="6846839"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800" b="0" strike="noStrike" spc="-1" dirty="0">
                <a:solidFill>
                  <a:srgbClr val="000000"/>
                </a:solidFill>
                <a:latin typeface="Arial"/>
              </a:rPr>
              <a:t>two of the dipole </a:t>
            </a:r>
            <a:r>
              <a:rPr lang="en-US" sz="1800" b="0" strike="noStrike" spc="-1" dirty="0" smtClean="0">
                <a:solidFill>
                  <a:srgbClr val="000000"/>
                </a:solidFill>
                <a:latin typeface="Arial"/>
              </a:rPr>
              <a:t>magnets  </a:t>
            </a:r>
            <a:r>
              <a:rPr lang="en-US" sz="1800" b="0" strike="noStrike" spc="-1" dirty="0">
                <a:solidFill>
                  <a:srgbClr val="000000"/>
                </a:solidFill>
                <a:latin typeface="Arial"/>
              </a:rPr>
              <a:t>(</a:t>
            </a:r>
            <a:r>
              <a:rPr lang="en-US" sz="1800" b="1" strike="noStrike" spc="-1" dirty="0">
                <a:solidFill>
                  <a:srgbClr val="C00000"/>
                </a:solidFill>
                <a:latin typeface="Arial"/>
              </a:rPr>
              <a:t>GHADMU1 and GHADMU2</a:t>
            </a:r>
            <a:r>
              <a:rPr lang="en-US" sz="1800" b="1" strike="noStrike" spc="-1" dirty="0">
                <a:solidFill>
                  <a:srgbClr val="000000"/>
                </a:solidFill>
                <a:latin typeface="Arial"/>
              </a:rPr>
              <a:t>) </a:t>
            </a:r>
            <a:endParaRPr lang="en-US" sz="1800" b="0" strike="noStrike" spc="-1" dirty="0">
              <a:latin typeface="Arial"/>
            </a:endParaRPr>
          </a:p>
          <a:p>
            <a:pPr algn="ctr">
              <a:lnSpc>
                <a:spcPct val="100000"/>
              </a:lnSpc>
            </a:pPr>
            <a:r>
              <a:rPr lang="en-US" sz="1800" b="0" strike="noStrike" spc="-1" dirty="0">
                <a:solidFill>
                  <a:srgbClr val="000000"/>
                </a:solidFill>
                <a:latin typeface="Arial"/>
              </a:rPr>
              <a:t>are rotated around beam axis</a:t>
            </a:r>
            <a:endParaRPr lang="en-US" sz="1800" b="0" strike="noStrike" spc="-1" dirty="0">
              <a:latin typeface="Arial"/>
            </a:endParaRPr>
          </a:p>
        </p:txBody>
      </p:sp>
      <p:sp>
        <p:nvSpPr>
          <p:cNvPr id="167" name="CustomShape 3"/>
          <p:cNvSpPr/>
          <p:nvPr/>
        </p:nvSpPr>
        <p:spPr>
          <a:xfrm>
            <a:off x="1630800" y="2075400"/>
            <a:ext cx="214200" cy="3196080"/>
          </a:xfrm>
          <a:prstGeom prst="rect">
            <a:avLst/>
          </a:prstGeom>
          <a:solidFill>
            <a:srgbClr val="FDBB63">
              <a:alpha val="50000"/>
            </a:srgb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168" name="Grafik 2"/>
          <p:cNvPicPr/>
          <p:nvPr/>
        </p:nvPicPr>
        <p:blipFill>
          <a:blip r:embed="rId4"/>
          <a:stretch/>
        </p:blipFill>
        <p:spPr>
          <a:xfrm>
            <a:off x="2638800" y="1611360"/>
            <a:ext cx="6352920" cy="3379320"/>
          </a:xfrm>
          <a:prstGeom prst="rect">
            <a:avLst/>
          </a:prstGeom>
          <a:ln>
            <a:noFill/>
          </a:ln>
        </p:spPr>
      </p:pic>
      <p:sp>
        <p:nvSpPr>
          <p:cNvPr id="169" name="CustomShape 4"/>
          <p:cNvSpPr/>
          <p:nvPr/>
        </p:nvSpPr>
        <p:spPr>
          <a:xfrm>
            <a:off x="422640" y="240120"/>
            <a:ext cx="5584320" cy="787320"/>
          </a:xfrm>
          <a:prstGeom prst="rect">
            <a:avLst/>
          </a:prstGeom>
          <a:noFill/>
          <a:ln>
            <a:noFill/>
          </a:ln>
        </p:spPr>
        <p:style>
          <a:lnRef idx="0">
            <a:scrgbClr r="0" g="0" b="0"/>
          </a:lnRef>
          <a:fillRef idx="0">
            <a:scrgbClr r="0" g="0" b="0"/>
          </a:fillRef>
          <a:effectRef idx="0">
            <a:scrgbClr r="0" g="0" b="0"/>
          </a:effectRef>
          <a:fontRef idx="minor"/>
        </p:style>
        <p:txBody>
          <a:bodyPr anchor="b">
            <a:normAutofit/>
          </a:bodyPr>
          <a:lstStyle/>
          <a:p>
            <a:pPr>
              <a:lnSpc>
                <a:spcPct val="100000"/>
              </a:lnSpc>
            </a:pPr>
            <a:r>
              <a:rPr lang="en-US" sz="4000" b="1" strike="noStrike" spc="-1">
                <a:solidFill>
                  <a:srgbClr val="FF0000"/>
                </a:solidFill>
                <a:latin typeface="Arial"/>
              </a:rPr>
              <a:t>B</a:t>
            </a:r>
            <a:r>
              <a:rPr lang="en-US" sz="3200" b="1" strike="noStrike" spc="-1">
                <a:solidFill>
                  <a:srgbClr val="333333"/>
                </a:solidFill>
                <a:latin typeface="Arial"/>
              </a:rPr>
              <a:t>eamline</a:t>
            </a:r>
            <a:endParaRPr lang="en-US" sz="3200" b="0" strike="noStrike" spc="-1">
              <a:latin typeface="Arial"/>
            </a:endParaRPr>
          </a:p>
        </p:txBody>
      </p:sp>
      <p:sp>
        <p:nvSpPr>
          <p:cNvPr id="171" name="CustomShape 6"/>
          <p:cNvSpPr/>
          <p:nvPr/>
        </p:nvSpPr>
        <p:spPr>
          <a:xfrm>
            <a:off x="5235480" y="2754360"/>
            <a:ext cx="438840" cy="463680"/>
          </a:xfrm>
          <a:prstGeom prst="ellipse">
            <a:avLst/>
          </a:prstGeom>
          <a:solidFill>
            <a:srgbClr val="FF0000">
              <a:alpha val="28000"/>
            </a:srgb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3074" name="Picture 2" descr="C:\Users\bwalasek\AppData\Local\Microsoft\Windows\Temporary Internet Files\Content.Outlook\662C1FPR\IMG_4830.JPG"/>
          <p:cNvPicPr>
            <a:picLocks noChangeAspect="1" noChangeArrowheads="1"/>
          </p:cNvPicPr>
          <p:nvPr/>
        </p:nvPicPr>
        <p:blipFill rotWithShape="1">
          <a:blip r:embed="rId5">
            <a:extLst>
              <a:ext uri="{28A0092B-C50C-407E-A947-70E740481C1C}">
                <a14:useLocalDpi xmlns:a14="http://schemas.microsoft.com/office/drawing/2010/main" val="0"/>
              </a:ext>
            </a:extLst>
          </a:blip>
          <a:srcRect l="20177" t="18110" b="27228"/>
          <a:stretch/>
        </p:blipFill>
        <p:spPr bwMode="auto">
          <a:xfrm>
            <a:off x="5454900" y="4099685"/>
            <a:ext cx="3469680" cy="17819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6816436" y="5344397"/>
            <a:ext cx="2108144" cy="523220"/>
          </a:xfrm>
          <a:prstGeom prst="rect">
            <a:avLst/>
          </a:prstGeom>
          <a:solidFill>
            <a:schemeClr val="tx1"/>
          </a:solidFill>
        </p:spPr>
        <p:txBody>
          <a:bodyPr vert="horz" wrap="square" lIns="91440" tIns="45720" rIns="91440" bIns="45720" rtlCol="0" anchor="t">
            <a:spAutoFit/>
          </a:bodyPr>
          <a:lstStyle/>
          <a:p>
            <a:pPr algn="ctr"/>
            <a:r>
              <a:rPr lang="de-DE" sz="2800" b="1" dirty="0" smtClean="0">
                <a:solidFill>
                  <a:srgbClr val="C00000"/>
                </a:solidFill>
              </a:rPr>
              <a:t>GHADMU2</a:t>
            </a:r>
          </a:p>
        </p:txBody>
      </p:sp>
      <p:sp>
        <p:nvSpPr>
          <p:cNvPr id="2" name="Rechteck 1"/>
          <p:cNvSpPr/>
          <p:nvPr/>
        </p:nvSpPr>
        <p:spPr>
          <a:xfrm>
            <a:off x="2486520" y="3614057"/>
            <a:ext cx="2968380" cy="1376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0" name="CustomShape 5"/>
          <p:cNvSpPr/>
          <p:nvPr/>
        </p:nvSpPr>
        <p:spPr>
          <a:xfrm>
            <a:off x="4303800" y="3254760"/>
            <a:ext cx="438840" cy="463680"/>
          </a:xfrm>
          <a:prstGeom prst="ellipse">
            <a:avLst/>
          </a:prstGeom>
          <a:solidFill>
            <a:srgbClr val="FF0000">
              <a:alpha val="28000"/>
            </a:srgb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3" name="Rechteck 12"/>
          <p:cNvSpPr/>
          <p:nvPr/>
        </p:nvSpPr>
        <p:spPr>
          <a:xfrm>
            <a:off x="6453993" y="2633029"/>
            <a:ext cx="2072787" cy="1376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 name="Rechteck 13"/>
          <p:cNvSpPr/>
          <p:nvPr/>
        </p:nvSpPr>
        <p:spPr>
          <a:xfrm>
            <a:off x="7648956" y="3374284"/>
            <a:ext cx="1342764" cy="688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Rechteck 14"/>
          <p:cNvSpPr/>
          <p:nvPr/>
        </p:nvSpPr>
        <p:spPr>
          <a:xfrm>
            <a:off x="6681714" y="2388280"/>
            <a:ext cx="706638" cy="322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 name="Rechteck 15"/>
          <p:cNvSpPr/>
          <p:nvPr/>
        </p:nvSpPr>
        <p:spPr>
          <a:xfrm>
            <a:off x="2774855" y="1242058"/>
            <a:ext cx="5216620" cy="369332"/>
          </a:xfrm>
          <a:prstGeom prst="rect">
            <a:avLst/>
          </a:prstGeom>
          <a:solidFill>
            <a:srgbClr val="FFC000">
              <a:alpha val="50000"/>
            </a:srgbClr>
          </a:solidFill>
        </p:spPr>
        <p:txBody>
          <a:bodyPr wrap="square">
            <a:spAutoFit/>
          </a:bodyPr>
          <a:lstStyle/>
          <a:p>
            <a:r>
              <a:rPr lang="en-US" b="1" dirty="0"/>
              <a:t>The beamline lies </a:t>
            </a:r>
            <a:r>
              <a:rPr lang="en-US" b="1" dirty="0" smtClean="0"/>
              <a:t>completely </a:t>
            </a:r>
            <a:r>
              <a:rPr lang="en-US" b="1" dirty="0"/>
              <a:t>within NE-5 </a:t>
            </a:r>
            <a:r>
              <a:rPr lang="en-US" b="1" dirty="0" smtClean="0"/>
              <a:t>area</a:t>
            </a:r>
            <a:endParaRPr lang="de-DE" b="1" dirty="0"/>
          </a:p>
        </p:txBody>
      </p:sp>
    </p:spTree>
    <p:extLst>
      <p:ext uri="{BB962C8B-B14F-4D97-AF65-F5344CB8AC3E}">
        <p14:creationId xmlns:p14="http://schemas.microsoft.com/office/powerpoint/2010/main" val="415994954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774856" y="1242058"/>
            <a:ext cx="5197570" cy="369332"/>
          </a:xfrm>
          <a:prstGeom prst="rect">
            <a:avLst/>
          </a:prstGeom>
          <a:solidFill>
            <a:srgbClr val="FFC000">
              <a:alpha val="50000"/>
            </a:srgbClr>
          </a:solidFill>
        </p:spPr>
        <p:txBody>
          <a:bodyPr wrap="square">
            <a:spAutoFit/>
          </a:bodyPr>
          <a:lstStyle/>
          <a:p>
            <a:r>
              <a:rPr lang="en-US" b="1" dirty="0"/>
              <a:t>The beamline lies </a:t>
            </a:r>
            <a:r>
              <a:rPr lang="en-US" b="1" dirty="0" smtClean="0"/>
              <a:t>completely </a:t>
            </a:r>
            <a:r>
              <a:rPr lang="en-US" b="1" dirty="0"/>
              <a:t>within NE-5 </a:t>
            </a:r>
            <a:r>
              <a:rPr lang="en-US" b="1" dirty="0" smtClean="0"/>
              <a:t>area</a:t>
            </a:r>
            <a:endParaRPr lang="de-DE" b="1" dirty="0"/>
          </a:p>
        </p:txBody>
      </p:sp>
      <p:pic>
        <p:nvPicPr>
          <p:cNvPr id="2050"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75237" y="2899142"/>
            <a:ext cx="5329073" cy="201490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630626" y="2557305"/>
            <a:ext cx="214684" cy="1773535"/>
          </a:xfrm>
          <a:prstGeom prst="rect">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2"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err="1" smtClean="0">
                <a:solidFill>
                  <a:srgbClr val="FF0000"/>
                </a:solidFill>
              </a:rPr>
              <a:t>B</a:t>
            </a:r>
            <a:r>
              <a:rPr lang="de-DE" sz="3200" dirty="0" err="1" smtClean="0"/>
              <a:t>eamline</a:t>
            </a:r>
            <a:endParaRPr lang="de-DE" sz="3200" dirty="0"/>
          </a:p>
        </p:txBody>
      </p:sp>
      <p:pic>
        <p:nvPicPr>
          <p:cNvPr id="1030" name="Picture 6" descr="C:\Users\bwalasek\AppData\Local\Microsoft\Windows\Temporary Internet Files\Content.Outlook\662C1FPR\IMG_48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882" y="1714393"/>
            <a:ext cx="7229945" cy="19231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bwalasek\AppData\Local\Microsoft\Windows\Temporary Internet Files\Content.Outlook\662C1FPR\IMG_4846.JPG"/>
          <p:cNvPicPr>
            <a:picLocks noChangeAspect="1" noChangeArrowheads="1"/>
          </p:cNvPicPr>
          <p:nvPr/>
        </p:nvPicPr>
        <p:blipFill rotWithShape="1">
          <a:blip r:embed="rId5">
            <a:extLst>
              <a:ext uri="{28A0092B-C50C-407E-A947-70E740481C1C}">
                <a14:useLocalDpi xmlns:a14="http://schemas.microsoft.com/office/drawing/2010/main" val="0"/>
              </a:ext>
            </a:extLst>
          </a:blip>
          <a:srcRect b="32121"/>
          <a:stretch/>
        </p:blipFill>
        <p:spPr bwMode="auto">
          <a:xfrm>
            <a:off x="3382172" y="3693418"/>
            <a:ext cx="5652655" cy="28777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6924674" y="3114283"/>
            <a:ext cx="1999905" cy="523220"/>
          </a:xfrm>
          <a:prstGeom prst="rect">
            <a:avLst/>
          </a:prstGeom>
          <a:solidFill>
            <a:schemeClr val="tx1"/>
          </a:solidFill>
        </p:spPr>
        <p:txBody>
          <a:bodyPr vert="horz" wrap="square" lIns="91440" tIns="45720" rIns="91440" bIns="45720" rtlCol="0" anchor="t">
            <a:spAutoFit/>
          </a:bodyPr>
          <a:lstStyle/>
          <a:p>
            <a:pPr algn="ctr"/>
            <a:r>
              <a:rPr lang="de-DE" sz="2800" b="1" dirty="0" smtClean="0">
                <a:solidFill>
                  <a:srgbClr val="C00000"/>
                </a:solidFill>
              </a:rPr>
              <a:t>NE-5 </a:t>
            </a:r>
            <a:r>
              <a:rPr lang="en-US" sz="2800" b="1" dirty="0" smtClean="0">
                <a:solidFill>
                  <a:srgbClr val="C00000"/>
                </a:solidFill>
              </a:rPr>
              <a:t>area</a:t>
            </a:r>
          </a:p>
        </p:txBody>
      </p:sp>
      <p:sp>
        <p:nvSpPr>
          <p:cNvPr id="21" name="Textfeld 20"/>
          <p:cNvSpPr txBox="1"/>
          <p:nvPr/>
        </p:nvSpPr>
        <p:spPr>
          <a:xfrm>
            <a:off x="3905251" y="6047521"/>
            <a:ext cx="5129578" cy="523220"/>
          </a:xfrm>
          <a:prstGeom prst="rect">
            <a:avLst/>
          </a:prstGeom>
          <a:solidFill>
            <a:schemeClr val="tx1"/>
          </a:solidFill>
        </p:spPr>
        <p:txBody>
          <a:bodyPr vert="horz" wrap="square" lIns="91440" tIns="45720" rIns="91440" bIns="45720" rtlCol="0" anchor="t">
            <a:spAutoFit/>
          </a:bodyPr>
          <a:lstStyle/>
          <a:p>
            <a:pPr algn="ctr"/>
            <a:r>
              <a:rPr lang="en-US" sz="2800" b="1" dirty="0" smtClean="0">
                <a:solidFill>
                  <a:srgbClr val="C00000"/>
                </a:solidFill>
              </a:rPr>
              <a:t>TH2 diagnostic chambers</a:t>
            </a:r>
          </a:p>
        </p:txBody>
      </p:sp>
    </p:spTree>
    <p:extLst>
      <p:ext uri="{BB962C8B-B14F-4D97-AF65-F5344CB8AC3E}">
        <p14:creationId xmlns:p14="http://schemas.microsoft.com/office/powerpoint/2010/main" val="3064498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82733" y="2897672"/>
            <a:ext cx="5324348" cy="20131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TH2QD2-2018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229" y="4200525"/>
            <a:ext cx="6461692" cy="2003125"/>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err="1" smtClean="0">
                <a:solidFill>
                  <a:srgbClr val="FF0000"/>
                </a:solidFill>
              </a:rPr>
              <a:t>B</a:t>
            </a:r>
            <a:r>
              <a:rPr lang="de-DE" sz="3200" dirty="0" err="1" smtClean="0"/>
              <a:t>eamline</a:t>
            </a:r>
            <a:endParaRPr lang="de-DE" sz="3200" dirty="0"/>
          </a:p>
        </p:txBody>
      </p:sp>
      <p:sp>
        <p:nvSpPr>
          <p:cNvPr id="2" name="Ellipse 1"/>
          <p:cNvSpPr/>
          <p:nvPr/>
        </p:nvSpPr>
        <p:spPr>
          <a:xfrm>
            <a:off x="1437783" y="3713733"/>
            <a:ext cx="447675" cy="381000"/>
          </a:xfrm>
          <a:prstGeom prst="ellipse">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Ellipse 8"/>
          <p:cNvSpPr/>
          <p:nvPr/>
        </p:nvSpPr>
        <p:spPr>
          <a:xfrm>
            <a:off x="1442492" y="3239444"/>
            <a:ext cx="447675" cy="381000"/>
          </a:xfrm>
          <a:prstGeom prst="ellipse">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3074" name="Picture 2" descr="C:\Users\bwalasek\Desktop\GTH2QD1-2018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921" y="1626817"/>
            <a:ext cx="6462000" cy="192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80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82733" y="2897672"/>
            <a:ext cx="5324348" cy="201312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err="1" smtClean="0">
                <a:solidFill>
                  <a:srgbClr val="FF0000"/>
                </a:solidFill>
              </a:rPr>
              <a:t>B</a:t>
            </a:r>
            <a:r>
              <a:rPr lang="de-DE" sz="3200" dirty="0" err="1" smtClean="0"/>
              <a:t>eamline</a:t>
            </a:r>
            <a:endParaRPr lang="de-DE" sz="3200" dirty="0"/>
          </a:p>
        </p:txBody>
      </p:sp>
      <p:sp>
        <p:nvSpPr>
          <p:cNvPr id="10" name="Ellipse 9"/>
          <p:cNvSpPr/>
          <p:nvPr/>
        </p:nvSpPr>
        <p:spPr>
          <a:xfrm>
            <a:off x="1459380" y="3868140"/>
            <a:ext cx="447675" cy="381000"/>
          </a:xfrm>
          <a:prstGeom prst="ellipse">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2051" name="Picture 3" descr="C:\Users\bwalasek\AppData\Local\Microsoft\Windows\Temporary Internet Files\Content.Outlook\662C1FPR\IMG_4835.JPG"/>
          <p:cNvPicPr>
            <a:picLocks noChangeAspect="1" noChangeArrowheads="1"/>
          </p:cNvPicPr>
          <p:nvPr/>
        </p:nvPicPr>
        <p:blipFill rotWithShape="1">
          <a:blip r:embed="rId4">
            <a:extLst>
              <a:ext uri="{28A0092B-C50C-407E-A947-70E740481C1C}">
                <a14:useLocalDpi xmlns:a14="http://schemas.microsoft.com/office/drawing/2010/main" val="0"/>
              </a:ext>
            </a:extLst>
          </a:blip>
          <a:srcRect l="2984" t="20972" b="20555"/>
          <a:stretch/>
        </p:blipFill>
        <p:spPr bwMode="auto">
          <a:xfrm>
            <a:off x="2809875" y="1212240"/>
            <a:ext cx="6191249" cy="27986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6892980" y="3487659"/>
            <a:ext cx="2108144" cy="523220"/>
          </a:xfrm>
          <a:prstGeom prst="rect">
            <a:avLst/>
          </a:prstGeom>
          <a:solidFill>
            <a:schemeClr val="tx1"/>
          </a:solidFill>
        </p:spPr>
        <p:txBody>
          <a:bodyPr vert="horz" wrap="square" lIns="91440" tIns="45720" rIns="91440" bIns="45720" rtlCol="0" anchor="t">
            <a:spAutoFit/>
          </a:bodyPr>
          <a:lstStyle/>
          <a:p>
            <a:pPr algn="ctr"/>
            <a:r>
              <a:rPr lang="de-DE" sz="2800" b="1" dirty="0" smtClean="0">
                <a:solidFill>
                  <a:srgbClr val="C00000"/>
                </a:solidFill>
              </a:rPr>
              <a:t>GTH3MU1</a:t>
            </a:r>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837" t="12319" r="5122" b="13406"/>
          <a:stretch/>
        </p:blipFill>
        <p:spPr bwMode="auto">
          <a:xfrm>
            <a:off x="3343274" y="4048979"/>
            <a:ext cx="5124450" cy="253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6134099" y="6049268"/>
            <a:ext cx="2291603" cy="523220"/>
          </a:xfrm>
          <a:prstGeom prst="rect">
            <a:avLst/>
          </a:prstGeom>
          <a:solidFill>
            <a:schemeClr val="tx1"/>
          </a:solidFill>
        </p:spPr>
        <p:txBody>
          <a:bodyPr vert="horz" wrap="square" lIns="91440" tIns="45720" rIns="91440" bIns="45720" rtlCol="0" anchor="t">
            <a:spAutoFit/>
          </a:bodyPr>
          <a:lstStyle/>
          <a:p>
            <a:pPr algn="ctr"/>
            <a:r>
              <a:rPr lang="de-DE" sz="2800" b="1" dirty="0" smtClean="0">
                <a:solidFill>
                  <a:srgbClr val="C00000"/>
                </a:solidFill>
              </a:rPr>
              <a:t>GHADQD12</a:t>
            </a:r>
          </a:p>
        </p:txBody>
      </p:sp>
    </p:spTree>
    <p:extLst>
      <p:ext uri="{BB962C8B-B14F-4D97-AF65-F5344CB8AC3E}">
        <p14:creationId xmlns:p14="http://schemas.microsoft.com/office/powerpoint/2010/main" val="1534614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ST_SIS_ES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3515" r="1409" b="13319"/>
          <a:stretch/>
        </p:blipFill>
        <p:spPr bwMode="auto">
          <a:xfrm rot="5400000">
            <a:off x="-1382733" y="2897672"/>
            <a:ext cx="5324348" cy="20131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topics\Aufgaben\2015_HEST_Vortrag\pano\201507_NE8_pano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70" b="5963"/>
          <a:stretch/>
        </p:blipFill>
        <p:spPr bwMode="auto">
          <a:xfrm>
            <a:off x="2404921" y="1242059"/>
            <a:ext cx="6461692" cy="2401093"/>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000" dirty="0" err="1" smtClean="0">
                <a:solidFill>
                  <a:srgbClr val="FF0000"/>
                </a:solidFill>
              </a:rPr>
              <a:t>B</a:t>
            </a:r>
            <a:r>
              <a:rPr lang="de-DE" sz="3200" dirty="0" err="1" smtClean="0"/>
              <a:t>eamline</a:t>
            </a:r>
            <a:endParaRPr lang="de-DE" sz="3200" dirty="0"/>
          </a:p>
        </p:txBody>
      </p:sp>
      <p:sp>
        <p:nvSpPr>
          <p:cNvPr id="2" name="Ellipse 1"/>
          <p:cNvSpPr/>
          <p:nvPr/>
        </p:nvSpPr>
        <p:spPr>
          <a:xfrm>
            <a:off x="1390649" y="4010025"/>
            <a:ext cx="447675" cy="381000"/>
          </a:xfrm>
          <a:prstGeom prst="ellipse">
            <a:avLst/>
          </a:prstGeom>
          <a:solidFill>
            <a:srgbClr val="FDBB6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3" name="Picture 2" descr="X:\FAIR\HEBT\HEST\HADES\Photos nach Upgrade\IMG_4584.JPG"/>
          <p:cNvPicPr>
            <a:picLocks noChangeAspect="1" noChangeArrowheads="1"/>
          </p:cNvPicPr>
          <p:nvPr/>
        </p:nvPicPr>
        <p:blipFill rotWithShape="1">
          <a:blip r:embed="rId5">
            <a:extLst>
              <a:ext uri="{28A0092B-C50C-407E-A947-70E740481C1C}">
                <a14:useLocalDpi xmlns:a14="http://schemas.microsoft.com/office/drawing/2010/main" val="0"/>
              </a:ext>
            </a:extLst>
          </a:blip>
          <a:srcRect t="9048"/>
          <a:stretch/>
        </p:blipFill>
        <p:spPr bwMode="auto">
          <a:xfrm>
            <a:off x="3587511" y="3772144"/>
            <a:ext cx="4096511" cy="279437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214832" y="3119932"/>
            <a:ext cx="5651781" cy="523220"/>
          </a:xfrm>
          <a:prstGeom prst="rect">
            <a:avLst/>
          </a:prstGeom>
          <a:solidFill>
            <a:schemeClr val="tx1"/>
          </a:solidFill>
        </p:spPr>
        <p:txBody>
          <a:bodyPr vert="horz" wrap="square" lIns="91440" tIns="45720" rIns="91440" bIns="45720" rtlCol="0" anchor="t">
            <a:spAutoFit/>
          </a:bodyPr>
          <a:lstStyle/>
          <a:p>
            <a:pPr algn="ctr"/>
            <a:r>
              <a:rPr lang="en-US" sz="2800" b="1" dirty="0" smtClean="0">
                <a:solidFill>
                  <a:srgbClr val="C00000"/>
                </a:solidFill>
              </a:rPr>
              <a:t>Beamline in front of pion target</a:t>
            </a:r>
          </a:p>
        </p:txBody>
      </p:sp>
      <p:sp>
        <p:nvSpPr>
          <p:cNvPr id="9" name="Textfeld 8"/>
          <p:cNvSpPr txBox="1"/>
          <p:nvPr/>
        </p:nvSpPr>
        <p:spPr>
          <a:xfrm>
            <a:off x="5486399" y="6043187"/>
            <a:ext cx="2197623" cy="523220"/>
          </a:xfrm>
          <a:prstGeom prst="rect">
            <a:avLst/>
          </a:prstGeom>
          <a:solidFill>
            <a:schemeClr val="tx1"/>
          </a:solidFill>
        </p:spPr>
        <p:txBody>
          <a:bodyPr vert="horz" wrap="square" lIns="91440" tIns="45720" rIns="91440" bIns="45720" rtlCol="0" anchor="t">
            <a:spAutoFit/>
          </a:bodyPr>
          <a:lstStyle/>
          <a:p>
            <a:pPr algn="ctr"/>
            <a:r>
              <a:rPr lang="de-DE" sz="2800" b="1" dirty="0" smtClean="0">
                <a:solidFill>
                  <a:srgbClr val="C00000"/>
                </a:solidFill>
              </a:rPr>
              <a:t>GHADDK2</a:t>
            </a:r>
          </a:p>
        </p:txBody>
      </p:sp>
    </p:spTree>
    <p:extLst>
      <p:ext uri="{BB962C8B-B14F-4D97-AF65-F5344CB8AC3E}">
        <p14:creationId xmlns:p14="http://schemas.microsoft.com/office/powerpoint/2010/main" val="407372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1264574"/>
            <a:ext cx="9144000" cy="369332"/>
          </a:xfrm>
          <a:prstGeom prst="rect">
            <a:avLst/>
          </a:prstGeom>
        </p:spPr>
        <p:txBody>
          <a:bodyPr wrap="square">
            <a:spAutoFit/>
          </a:bodyPr>
          <a:lstStyle/>
          <a:p>
            <a:pPr algn="just"/>
            <a:r>
              <a:rPr lang="en-US" b="1" dirty="0" smtClean="0"/>
              <a:t>The </a:t>
            </a:r>
            <a:r>
              <a:rPr lang="en-US" b="1" dirty="0"/>
              <a:t>pion production target is </a:t>
            </a:r>
            <a:r>
              <a:rPr lang="en-US" b="1" dirty="0" smtClean="0"/>
              <a:t>shielded </a:t>
            </a:r>
            <a:r>
              <a:rPr lang="en-US" b="1" dirty="0"/>
              <a:t>in a bunker </a:t>
            </a:r>
            <a:r>
              <a:rPr lang="en-US" b="1" dirty="0" smtClean="0"/>
              <a:t>and </a:t>
            </a:r>
            <a:r>
              <a:rPr lang="en-US" b="1" dirty="0"/>
              <a:t>is remotely controlled</a:t>
            </a:r>
            <a:endParaRPr lang="de-DE" b="1" dirty="0"/>
          </a:p>
        </p:txBody>
      </p:sp>
      <p:pic>
        <p:nvPicPr>
          <p:cNvPr id="5122" name="Picture 2" descr="PionProductionTar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8" y="2375647"/>
            <a:ext cx="2629881" cy="335748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New_Targetleiter_Feb201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078" b="22830"/>
          <a:stretch/>
        </p:blipFill>
        <p:spPr bwMode="auto">
          <a:xfrm>
            <a:off x="2863487" y="2375646"/>
            <a:ext cx="2836345" cy="335748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ADET1PS_Targetleiter20180305_132500.jpg"/>
          <p:cNvPicPr>
            <a:picLocks noChangeAspect="1" noChangeArrowheads="1"/>
          </p:cNvPicPr>
          <p:nvPr/>
        </p:nvPicPr>
        <p:blipFill rotWithShape="1">
          <a:blip r:embed="rId5">
            <a:extLst>
              <a:ext uri="{28A0092B-C50C-407E-A947-70E740481C1C}">
                <a14:useLocalDpi xmlns:a14="http://schemas.microsoft.com/office/drawing/2010/main" val="0"/>
              </a:ext>
            </a:extLst>
          </a:blip>
          <a:srcRect l="25603" r="29458" b="16026"/>
          <a:stretch/>
        </p:blipFill>
        <p:spPr bwMode="auto">
          <a:xfrm>
            <a:off x="5838269" y="2377024"/>
            <a:ext cx="3215013" cy="3374269"/>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422565" y="240183"/>
            <a:ext cx="5584535" cy="787557"/>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sz="4400" dirty="0" smtClean="0">
                <a:solidFill>
                  <a:srgbClr val="FF0000"/>
                </a:solidFill>
              </a:rPr>
              <a:t>P</a:t>
            </a:r>
            <a:r>
              <a:rPr lang="de-DE" sz="3200" dirty="0" smtClean="0"/>
              <a:t>ion Target</a:t>
            </a:r>
            <a:endParaRPr lang="de-DE" sz="3200" dirty="0"/>
          </a:p>
        </p:txBody>
      </p:sp>
    </p:spTree>
    <p:extLst>
      <p:ext uri="{BB962C8B-B14F-4D97-AF65-F5344CB8AC3E}">
        <p14:creationId xmlns:p14="http://schemas.microsoft.com/office/powerpoint/2010/main" val="2770287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HADES Upgrade">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 xmlns:thm15="http://schemas.microsoft.com/office/thememl/2012/main" name="Präsentation3" id="{2187FC39-6E23-A544-8598-51FCED494874}" vid="{08B53125-47F3-1D4E-B45D-09522840DC9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HADES Upgrade</Template>
  <TotalTime>0</TotalTime>
  <Words>1059</Words>
  <Application>Microsoft Office PowerPoint</Application>
  <PresentationFormat>Bildschirmpräsentation (4:3)</PresentationFormat>
  <Paragraphs>257</Paragraphs>
  <Slides>34</Slides>
  <Notes>34</Notes>
  <HiddenSlides>0</HiddenSlides>
  <MMClips>0</MMClips>
  <ScaleCrop>false</ScaleCrop>
  <HeadingPairs>
    <vt:vector size="4" baseType="variant">
      <vt:variant>
        <vt:lpstr>Design</vt:lpstr>
      </vt:variant>
      <vt:variant>
        <vt:i4>1</vt:i4>
      </vt:variant>
      <vt:variant>
        <vt:lpstr>Folientitel</vt:lpstr>
      </vt:variant>
      <vt:variant>
        <vt:i4>34</vt:i4>
      </vt:variant>
    </vt:vector>
  </HeadingPairs>
  <TitlesOfParts>
    <vt:vector size="35" baseType="lpstr">
      <vt:lpstr>HADES Upgrade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HADES Beam Optics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Singh Method</vt:lpstr>
      <vt:lpstr>Summary</vt:lpstr>
      <vt:lpstr>Thank You! M. Sapinski, P. Boutachkov, H. Bräuning,  S. Damjanovic, C. Dorn, H. Graf, T. Hoffman, C. Andre, R. Singh, P. Forck, RoFi, H. Reeg, A. Petit, C. Schmidt, H. Rödl, K. Steiner, M. Schwickert, S. Sorge, P. Schütt, S. Reimann, E. Nickchen, G. Zeitträger  our HADES collegues and many, many  others ...</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HADES Upgrade</dc:title>
  <dc:creator>Walasek-Hoehne, Beata</dc:creator>
  <cp:lastModifiedBy>Walasek-Hoehne, Beata</cp:lastModifiedBy>
  <cp:revision>209</cp:revision>
  <cp:lastPrinted>2019-06-04T15:17:58Z</cp:lastPrinted>
  <dcterms:created xsi:type="dcterms:W3CDTF">2019-05-20T06:51:03Z</dcterms:created>
  <dcterms:modified xsi:type="dcterms:W3CDTF">2019-06-05T08:19:14Z</dcterms:modified>
</cp:coreProperties>
</file>