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5" r:id="rId2"/>
    <p:sldId id="432" r:id="rId3"/>
    <p:sldId id="428" r:id="rId4"/>
    <p:sldId id="409" r:id="rId5"/>
    <p:sldId id="431" r:id="rId6"/>
    <p:sldId id="422" r:id="rId7"/>
    <p:sldId id="430" r:id="rId8"/>
    <p:sldId id="419" r:id="rId9"/>
    <p:sldId id="421" r:id="rId10"/>
    <p:sldId id="435" r:id="rId11"/>
    <p:sldId id="43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C2C"/>
    <a:srgbClr val="0000FF"/>
    <a:srgbClr val="0000CC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3898" autoAdjust="0"/>
  </p:normalViewPr>
  <p:slideViewPr>
    <p:cSldViewPr>
      <p:cViewPr varScale="1">
        <p:scale>
          <a:sx n="69" d="100"/>
          <a:sy n="6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A28F-3332-4444-A2C5-9A96D747AAF4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0A3B1-2A02-4B6D-A1D4-CB6AC349F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3AFF-34FC-4061-8EEF-21FCD98AE5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F058-859B-4DC8-972B-55F1AF02D6D9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1DF0-83C3-4599-9983-423B48A2C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10" Type="http://schemas.openxmlformats.org/officeDocument/2006/relationships/image" Target="../media/image3.png"/><Relationship Id="rId4" Type="http://schemas.openxmlformats.org/officeDocument/2006/relationships/image" Target="../media/image5.emf"/><Relationship Id="rId9" Type="http://schemas.openxmlformats.org/officeDocument/2006/relationships/package" Target="../embeddings/Microsoft_Office_PowerPoint_Slide1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553200"/>
            <a:chOff x="0" y="0"/>
            <a:chExt cx="5760" cy="4128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464" y="412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330166" y="3718560"/>
            <a:ext cx="26019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b="1" dirty="0" smtClean="0">
              <a:solidFill>
                <a:srgbClr val="000000"/>
              </a:solidFill>
              <a:latin typeface="Times New Roman"/>
              <a:ea typeface="MS Mincho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entury" pitchFamily="18" charset="0"/>
              </a:rPr>
              <a:t>30</a:t>
            </a:r>
            <a:r>
              <a:rPr lang="en-US" sz="2800" b="1" baseline="30000" dirty="0" smtClean="0">
                <a:solidFill>
                  <a:srgbClr val="C00000"/>
                </a:solidFill>
                <a:latin typeface="Century" pitchFamily="18" charset="0"/>
              </a:rPr>
              <a:t>th</a:t>
            </a:r>
            <a:r>
              <a:rPr lang="en-US" sz="2800" b="1" dirty="0" smtClean="0">
                <a:solidFill>
                  <a:srgbClr val="C00000"/>
                </a:solidFill>
                <a:latin typeface="Century" pitchFamily="18" charset="0"/>
              </a:rPr>
              <a:t> Oct. 2013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762000" y="1756231"/>
            <a:ext cx="7696200" cy="156966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BPM for P-LINAC </a:t>
            </a:r>
          </a:p>
          <a:p>
            <a:pPr algn="ctr"/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KYOCERA meeting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535" y="5090160"/>
            <a:ext cx="1726865" cy="54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-51201" y="6611779"/>
            <a:ext cx="92095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Group Seminar                                                                                                                             </a:t>
            </a:r>
            <a:r>
              <a:rPr lang="en-US" sz="1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The Layout of the BPM System for p-LINAC at FAIR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7-18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6200" y="838200"/>
            <a:ext cx="4267200" cy="685800"/>
          </a:xfrm>
          <a:prstGeom prst="roundRect">
            <a:avLst>
              <a:gd name="adj" fmla="val 4809"/>
            </a:avLst>
          </a:prstGeom>
          <a:solidFill>
            <a:schemeClr val="bg1">
              <a:lumMod val="9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09600" y="9906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atin typeface="Times New Roman" pitchFamily="18" charset="0"/>
                <a:cs typeface="Bold Italic Art" pitchFamily="2" charset="-78"/>
              </a:rPr>
              <a:t>Points for discussion :</a:t>
            </a:r>
            <a:endParaRPr lang="en-US" sz="2400" b="1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8600" y="990600"/>
            <a:ext cx="381000" cy="3810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33400" y="198120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Bold Italic Art" pitchFamily="2" charset="-78"/>
              </a:rPr>
              <a:t>2- Mechanical challenges</a:t>
            </a:r>
            <a:endParaRPr lang="en-US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 l="8750" t="54000" r="60000" b="4000"/>
          <a:stretch>
            <a:fillRect/>
          </a:stretch>
        </p:blipFill>
        <p:spPr bwMode="auto">
          <a:xfrm>
            <a:off x="4648200" y="26670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 l="38750" t="23000" r="35625" b="31000"/>
          <a:stretch>
            <a:fillRect/>
          </a:stretch>
        </p:blipFill>
        <p:spPr bwMode="auto">
          <a:xfrm>
            <a:off x="762000" y="25908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رابط كسهم مستقيم 22"/>
          <p:cNvCxnSpPr/>
          <p:nvPr/>
        </p:nvCxnSpPr>
        <p:spPr>
          <a:xfrm>
            <a:off x="5410200" y="2895600"/>
            <a:ext cx="7620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/>
          <p:cNvSpPr/>
          <p:nvPr/>
        </p:nvSpPr>
        <p:spPr>
          <a:xfrm>
            <a:off x="5562600" y="2526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Bold Italic Art" pitchFamily="2" charset="-78"/>
              </a:rPr>
              <a:t>16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8" name="مستطيل 17"/>
          <p:cNvSpPr/>
          <p:nvPr/>
        </p:nvSpPr>
        <p:spPr>
          <a:xfrm>
            <a:off x="187146" y="2743200"/>
            <a:ext cx="8575854" cy="132343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Verdana"/>
                <a:cs typeface="Arial"/>
              </a:rPr>
              <a:t>Thank You</a:t>
            </a:r>
            <a:endParaRPr kumimoji="0" lang="ar-SA" sz="8000" b="1" i="0" u="none" strike="noStrike" kern="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Verdan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81000" y="1016000"/>
            <a:ext cx="4800604" cy="584200"/>
            <a:chOff x="1536" y="1227"/>
            <a:chExt cx="3024" cy="368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536" y="1563"/>
              <a:ext cx="3024" cy="0"/>
            </a:xfrm>
            <a:prstGeom prst="line">
              <a:avLst/>
            </a:prstGeom>
            <a:ln>
              <a:headEnd/>
              <a:tailEnd type="oval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680" y="1227"/>
              <a:ext cx="1021" cy="3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/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Purpose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8750" t="5000" r="8750" b="5000"/>
          <a:stretch>
            <a:fillRect/>
          </a:stretch>
        </p:blipFill>
        <p:spPr bwMode="auto">
          <a:xfrm>
            <a:off x="1371600" y="1676400"/>
            <a:ext cx="6858000" cy="467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شكل بيضاوي 21"/>
          <p:cNvSpPr/>
          <p:nvPr/>
        </p:nvSpPr>
        <p:spPr>
          <a:xfrm>
            <a:off x="6096000" y="2971800"/>
            <a:ext cx="762000" cy="1828800"/>
          </a:xfrm>
          <a:prstGeom prst="ellipse">
            <a:avLst/>
          </a:prstGeom>
          <a:solidFill>
            <a:schemeClr val="accent1">
              <a:alpha val="17000"/>
            </a:schemeClr>
          </a:solidFill>
          <a:ln w="984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 l="11250" t="14000" r="15625" b="18000"/>
          <a:stretch>
            <a:fillRect/>
          </a:stretch>
        </p:blipFill>
        <p:spPr bwMode="auto">
          <a:xfrm>
            <a:off x="0" y="1219200"/>
            <a:ext cx="9144000" cy="53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مربع نص 28"/>
          <p:cNvSpPr txBox="1"/>
          <p:nvPr/>
        </p:nvSpPr>
        <p:spPr>
          <a:xfrm>
            <a:off x="5538484" y="1752600"/>
            <a:ext cx="1548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Circumference</a:t>
            </a:r>
          </a:p>
          <a:p>
            <a:pPr algn="ctr"/>
            <a:r>
              <a:rPr lang="en-US" b="1" dirty="0" smtClean="0"/>
              <a:t>1080 m</a:t>
            </a:r>
            <a:endParaRPr lang="en-US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679803" y="1755577"/>
            <a:ext cx="22234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× 10     proton/hour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274999" y="1676400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16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38200" y="3810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Bold Italic Art" pitchFamily="2" charset="-78"/>
              </a:rPr>
              <a:t>Proton-LINAC Layout &amp; BPM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 l="11250" t="14000" r="15625" b="18000"/>
          <a:stretch>
            <a:fillRect/>
          </a:stretch>
        </p:blipFill>
        <p:spPr bwMode="auto">
          <a:xfrm>
            <a:off x="0" y="1219200"/>
            <a:ext cx="9144000" cy="53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مربع نص 28"/>
          <p:cNvSpPr txBox="1"/>
          <p:nvPr/>
        </p:nvSpPr>
        <p:spPr>
          <a:xfrm>
            <a:off x="5538484" y="1752600"/>
            <a:ext cx="1548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Circumference</a:t>
            </a:r>
          </a:p>
          <a:p>
            <a:pPr algn="ctr"/>
            <a:r>
              <a:rPr lang="en-US" b="1" dirty="0" smtClean="0"/>
              <a:t>1080 m</a:t>
            </a:r>
            <a:endParaRPr lang="en-US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679803" y="1755577"/>
            <a:ext cx="222342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× 10     proton/hour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2274999" y="1676400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16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6019800" y="5260777"/>
            <a:ext cx="281083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 × 10     cooled pbar/hour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614996" y="5181600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10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45" name="Picture 5655" descr="p-linac-overview-bpm"/>
          <p:cNvPicPr>
            <a:picLocks noChangeAspect="1" noChangeArrowheads="1"/>
          </p:cNvPicPr>
          <p:nvPr/>
        </p:nvPicPr>
        <p:blipFill>
          <a:blip r:embed="rId5" cstate="print"/>
          <a:srcRect t="2174"/>
          <a:stretch>
            <a:fillRect/>
          </a:stretch>
        </p:blipFill>
        <p:spPr bwMode="auto">
          <a:xfrm>
            <a:off x="83022" y="4419600"/>
            <a:ext cx="8984778" cy="2057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CC"/>
            </a:solidFill>
          </a:ln>
        </p:spPr>
      </p:pic>
      <p:sp>
        <p:nvSpPr>
          <p:cNvPr id="47" name="سهم للأسفل 46"/>
          <p:cNvSpPr/>
          <p:nvPr/>
        </p:nvSpPr>
        <p:spPr>
          <a:xfrm rot="19702496">
            <a:off x="3148438" y="2428040"/>
            <a:ext cx="457200" cy="2071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مستطيل 47"/>
          <p:cNvSpPr/>
          <p:nvPr/>
        </p:nvSpPr>
        <p:spPr>
          <a:xfrm>
            <a:off x="5309237" y="5345668"/>
            <a:ext cx="269176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48           60          70 MeV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2514600" y="5334000"/>
            <a:ext cx="22259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  3 MeV    24      36   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5181600" y="5638800"/>
            <a:ext cx="141577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CH4 to CH6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2514600" y="5638800"/>
            <a:ext cx="221086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    CCH1 to CCH3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222306" y="5638800"/>
            <a:ext cx="240771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Source     LEPT   RFQ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مستطيل 54"/>
          <p:cNvSpPr/>
          <p:nvPr/>
        </p:nvSpPr>
        <p:spPr>
          <a:xfrm>
            <a:off x="1219200" y="5345668"/>
            <a:ext cx="87075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95 keV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6" name="مستطيل 55"/>
          <p:cNvSpPr/>
          <p:nvPr/>
        </p:nvSpPr>
        <p:spPr>
          <a:xfrm>
            <a:off x="7924800" y="5257800"/>
            <a:ext cx="99257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    dump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مستطيل 56"/>
          <p:cNvSpPr/>
          <p:nvPr/>
        </p:nvSpPr>
        <p:spPr>
          <a:xfrm>
            <a:off x="7543800" y="4431268"/>
            <a:ext cx="101181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to SIS18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مستطيل 57"/>
          <p:cNvSpPr/>
          <p:nvPr/>
        </p:nvSpPr>
        <p:spPr>
          <a:xfrm flipV="1">
            <a:off x="2362200" y="594360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رابط كسهم مستقيم 58"/>
          <p:cNvCxnSpPr/>
          <p:nvPr/>
        </p:nvCxnSpPr>
        <p:spPr>
          <a:xfrm>
            <a:off x="5105400" y="6324600"/>
            <a:ext cx="1828800" cy="0"/>
          </a:xfrm>
          <a:prstGeom prst="straightConnector1">
            <a:avLst/>
          </a:prstGeom>
          <a:ln w="22225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كسهم مستقيم 59"/>
          <p:cNvCxnSpPr/>
          <p:nvPr/>
        </p:nvCxnSpPr>
        <p:spPr>
          <a:xfrm flipH="1">
            <a:off x="2651760" y="6324600"/>
            <a:ext cx="1828800" cy="0"/>
          </a:xfrm>
          <a:prstGeom prst="straightConnector1">
            <a:avLst/>
          </a:prstGeom>
          <a:ln w="22225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ستطيل 60"/>
          <p:cNvSpPr/>
          <p:nvPr/>
        </p:nvSpPr>
        <p:spPr>
          <a:xfrm>
            <a:off x="4492732" y="6138446"/>
            <a:ext cx="612668" cy="33855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30 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838200" y="304800"/>
            <a:ext cx="6781800" cy="609600"/>
          </a:xfrm>
          <a:prstGeom prst="roundRect">
            <a:avLst>
              <a:gd name="adj" fmla="val 4809"/>
            </a:avLst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838200" y="3810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Bold Italic Art" pitchFamily="2" charset="-78"/>
              </a:rPr>
              <a:t>Proton-LINAC Layout &amp; BPM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304800" y="385465"/>
            <a:ext cx="381000" cy="38100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5655" descr="p-linac-overview-bpm"/>
          <p:cNvPicPr>
            <a:picLocks noChangeAspect="1" noChangeArrowheads="1"/>
          </p:cNvPicPr>
          <p:nvPr/>
        </p:nvPicPr>
        <p:blipFill>
          <a:blip r:embed="rId4" cstate="print"/>
          <a:srcRect t="2174"/>
          <a:stretch>
            <a:fillRect/>
          </a:stretch>
        </p:blipFill>
        <p:spPr bwMode="auto">
          <a:xfrm>
            <a:off x="83022" y="4419600"/>
            <a:ext cx="8984778" cy="2057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63" name="مستطيل 62"/>
          <p:cNvSpPr/>
          <p:nvPr/>
        </p:nvSpPr>
        <p:spPr>
          <a:xfrm>
            <a:off x="5309237" y="5345668"/>
            <a:ext cx="2691763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48           60          70 MeV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4" name="مستطيل 63"/>
          <p:cNvSpPr/>
          <p:nvPr/>
        </p:nvSpPr>
        <p:spPr>
          <a:xfrm>
            <a:off x="2514600" y="5334000"/>
            <a:ext cx="222593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  3 MeV    24      36   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5" name="مستطيل 64"/>
          <p:cNvSpPr/>
          <p:nvPr/>
        </p:nvSpPr>
        <p:spPr>
          <a:xfrm>
            <a:off x="5181600" y="5638800"/>
            <a:ext cx="141577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CH4 to CH6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مستطيل 65"/>
          <p:cNvSpPr/>
          <p:nvPr/>
        </p:nvSpPr>
        <p:spPr>
          <a:xfrm>
            <a:off x="2514600" y="5638800"/>
            <a:ext cx="221086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    CCH1 to CCH3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222306" y="5638800"/>
            <a:ext cx="240771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Source     LEPT   RFQ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مستطيل 68"/>
          <p:cNvSpPr/>
          <p:nvPr/>
        </p:nvSpPr>
        <p:spPr>
          <a:xfrm>
            <a:off x="1219200" y="5345668"/>
            <a:ext cx="87075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Bold Italic Art" pitchFamily="2" charset="-78"/>
              </a:rPr>
              <a:t>95 keV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1" name="مستطيل 70"/>
          <p:cNvSpPr/>
          <p:nvPr/>
        </p:nvSpPr>
        <p:spPr>
          <a:xfrm>
            <a:off x="7924800" y="5257800"/>
            <a:ext cx="99257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    dump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مستطيل 71"/>
          <p:cNvSpPr/>
          <p:nvPr/>
        </p:nvSpPr>
        <p:spPr>
          <a:xfrm>
            <a:off x="7543800" y="4431268"/>
            <a:ext cx="101181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to SIS18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مستطيل 72"/>
          <p:cNvSpPr/>
          <p:nvPr/>
        </p:nvSpPr>
        <p:spPr>
          <a:xfrm flipV="1">
            <a:off x="2362200" y="594360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رابط كسهم مستقيم 73"/>
          <p:cNvCxnSpPr/>
          <p:nvPr/>
        </p:nvCxnSpPr>
        <p:spPr>
          <a:xfrm>
            <a:off x="5105400" y="6324600"/>
            <a:ext cx="1828800" cy="0"/>
          </a:xfrm>
          <a:prstGeom prst="straightConnector1">
            <a:avLst/>
          </a:prstGeom>
          <a:ln w="22225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كسهم مستقيم 74"/>
          <p:cNvCxnSpPr/>
          <p:nvPr/>
        </p:nvCxnSpPr>
        <p:spPr>
          <a:xfrm flipH="1">
            <a:off x="2651760" y="6324600"/>
            <a:ext cx="1828800" cy="0"/>
          </a:xfrm>
          <a:prstGeom prst="straightConnector1">
            <a:avLst/>
          </a:prstGeom>
          <a:ln w="22225">
            <a:solidFill>
              <a:srgbClr val="0000FF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ستطيل 75"/>
          <p:cNvSpPr/>
          <p:nvPr/>
        </p:nvSpPr>
        <p:spPr>
          <a:xfrm>
            <a:off x="4492732" y="6138446"/>
            <a:ext cx="612668" cy="33855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30 m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7" cstate="print"/>
          <a:srcRect b="20428"/>
          <a:stretch>
            <a:fillRect/>
          </a:stretch>
        </p:blipFill>
        <p:spPr bwMode="auto">
          <a:xfrm>
            <a:off x="152400" y="1981200"/>
            <a:ext cx="2895600" cy="1665514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110" name="مستطيل 109"/>
          <p:cNvSpPr/>
          <p:nvPr/>
        </p:nvSpPr>
        <p:spPr>
          <a:xfrm>
            <a:off x="7543800" y="4507468"/>
            <a:ext cx="101181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Bold Italic Art" pitchFamily="2" charset="-78"/>
              </a:rPr>
              <a:t>to SIS18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>
            <a:off x="152400" y="3657600"/>
            <a:ext cx="2514600" cy="16002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Line 24"/>
          <p:cNvSpPr>
            <a:spLocks noChangeShapeType="1"/>
          </p:cNvSpPr>
          <p:nvPr/>
        </p:nvSpPr>
        <p:spPr bwMode="auto">
          <a:xfrm flipH="1" flipV="1">
            <a:off x="3048000" y="3657600"/>
            <a:ext cx="1371601" cy="16002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1" y="2743200"/>
            <a:ext cx="2581528" cy="201168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3124201" y="3533001"/>
            <a:ext cx="11525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umping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 Box 25"/>
          <p:cNvSpPr txBox="1">
            <a:spLocks noChangeArrowheads="1"/>
          </p:cNvSpPr>
          <p:nvPr/>
        </p:nvSpPr>
        <p:spPr bwMode="auto">
          <a:xfrm>
            <a:off x="3657600" y="2999601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-input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 Box 24"/>
          <p:cNvSpPr txBox="1">
            <a:spLocks noChangeArrowheads="1"/>
          </p:cNvSpPr>
          <p:nvPr/>
        </p:nvSpPr>
        <p:spPr bwMode="auto">
          <a:xfrm>
            <a:off x="2352676" y="4035623"/>
            <a:ext cx="1152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 mm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24"/>
          <p:cNvSpPr txBox="1">
            <a:spLocks noChangeArrowheads="1"/>
          </p:cNvSpPr>
          <p:nvPr/>
        </p:nvSpPr>
        <p:spPr bwMode="auto">
          <a:xfrm>
            <a:off x="3851564" y="4419600"/>
            <a:ext cx="19396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Cavity Ø 428 mm 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3124200" y="2743200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CCH cavity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رابط كسهم مستقيم 93"/>
          <p:cNvCxnSpPr/>
          <p:nvPr/>
        </p:nvCxnSpPr>
        <p:spPr>
          <a:xfrm>
            <a:off x="3124200" y="3962400"/>
            <a:ext cx="0" cy="533400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مستطيل 119"/>
          <p:cNvSpPr/>
          <p:nvPr/>
        </p:nvSpPr>
        <p:spPr>
          <a:xfrm>
            <a:off x="3962400" y="3276600"/>
            <a:ext cx="762000" cy="1066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رابط مستقيم 124"/>
          <p:cNvCxnSpPr/>
          <p:nvPr/>
        </p:nvCxnSpPr>
        <p:spPr>
          <a:xfrm flipH="1">
            <a:off x="4648200" y="4343400"/>
            <a:ext cx="1447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5867400" y="2019300"/>
          <a:ext cx="3113698" cy="2324100"/>
        </p:xfrm>
        <a:graphic>
          <a:graphicData uri="http://schemas.openxmlformats.org/presentationml/2006/ole">
            <p:oleObj spid="_x0000_s30722" name="شريحة" r:id="rId9" imgW="4062878" imgH="3046361" progId="PowerPoint.Slide.12">
              <p:embed/>
            </p:oleObj>
          </a:graphicData>
        </a:graphic>
      </p:graphicFrame>
      <p:cxnSp>
        <p:nvCxnSpPr>
          <p:cNvPr id="122" name="رابط مستقيم 121"/>
          <p:cNvCxnSpPr/>
          <p:nvPr/>
        </p:nvCxnSpPr>
        <p:spPr>
          <a:xfrm flipV="1">
            <a:off x="4724400" y="2057400"/>
            <a:ext cx="1143000" cy="1219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5867400" y="2002536"/>
            <a:ext cx="3124200" cy="234086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مستطيل مستدير الزوايا 50"/>
          <p:cNvSpPr/>
          <p:nvPr/>
        </p:nvSpPr>
        <p:spPr>
          <a:xfrm>
            <a:off x="76200" y="838200"/>
            <a:ext cx="4267200" cy="685800"/>
          </a:xfrm>
          <a:prstGeom prst="roundRect">
            <a:avLst>
              <a:gd name="adj" fmla="val 4809"/>
            </a:avLst>
          </a:prstGeom>
          <a:solidFill>
            <a:schemeClr val="bg1">
              <a:lumMod val="9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09600" y="9906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atin typeface="Times New Roman" pitchFamily="18" charset="0"/>
                <a:cs typeface="Bold Italic Art" pitchFamily="2" charset="-78"/>
              </a:rPr>
              <a:t>BPM Mechanical Setup</a:t>
            </a:r>
            <a:endParaRPr lang="en-US" sz="2400" b="1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28600" y="990600"/>
            <a:ext cx="381000" cy="3810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3657600" y="6550223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12-18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-51201" y="6611779"/>
            <a:ext cx="92095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Group Seminar                                                                                                                             </a:t>
            </a:r>
            <a:r>
              <a:rPr lang="en-US" sz="1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The Layout of the BPM System for p-LINAC at FAIR</a:t>
            </a:r>
          </a:p>
        </p:txBody>
      </p:sp>
      <p:sp>
        <p:nvSpPr>
          <p:cNvPr id="46" name="مستطيل 45"/>
          <p:cNvSpPr/>
          <p:nvPr/>
        </p:nvSpPr>
        <p:spPr>
          <a:xfrm>
            <a:off x="1066800" y="2438400"/>
            <a:ext cx="762000" cy="1066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0" cstate="print"/>
          <a:srcRect l="8750" t="5000" r="8750" b="5000"/>
          <a:stretch>
            <a:fillRect/>
          </a:stretch>
        </p:blipFill>
        <p:spPr bwMode="auto">
          <a:xfrm>
            <a:off x="1143000" y="1676400"/>
            <a:ext cx="6858000" cy="467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1" grpId="0" animBg="1"/>
      <p:bldP spid="72" grpId="0" animBg="1"/>
      <p:bldP spid="73" grpId="0" animBg="1"/>
      <p:bldP spid="76" grpId="0" animBg="1"/>
      <p:bldP spid="110" grpId="0" animBg="1"/>
      <p:bldP spid="91" grpId="0" animBg="1"/>
      <p:bldP spid="91" grpId="1" animBg="1"/>
      <p:bldP spid="92" grpId="0" animBg="1"/>
      <p:bldP spid="92" grpId="1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3" grpId="0"/>
      <p:bldP spid="93" grpId="1"/>
      <p:bldP spid="120" grpId="0" animBg="1"/>
      <p:bldP spid="120" grpId="1" animBg="1"/>
      <p:bldP spid="57" grpId="0" animBg="1"/>
      <p:bldP spid="57" grpId="1" animBg="1"/>
      <p:bldP spid="46" grpId="0" animBg="1"/>
      <p:bldP spid="4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-51201" y="6611779"/>
            <a:ext cx="92095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Group Seminar                                                                                                                             </a:t>
            </a:r>
            <a:r>
              <a:rPr lang="en-US" sz="1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The Layout of the BPM System for p-LINAC at FAIR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9-18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219200" y="2667000"/>
            <a:ext cx="6934200" cy="1143000"/>
          </a:xfrm>
          <a:prstGeom prst="roundRect">
            <a:avLst>
              <a:gd name="adj" fmla="val 4809"/>
            </a:avLst>
          </a:prstGeom>
          <a:solidFill>
            <a:schemeClr val="bg1">
              <a:lumMod val="9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850571" y="2811959"/>
            <a:ext cx="64593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atin typeface="Times New Roman" pitchFamily="18" charset="0"/>
                <a:cs typeface="Bold Italic Art" pitchFamily="2" charset="-78"/>
              </a:rPr>
              <a:t>Points for discussion :</a:t>
            </a:r>
            <a:endParaRPr lang="en-US" sz="4400" b="1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47800" y="2904067"/>
            <a:ext cx="687159" cy="677333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 l="6875" r="6250" b="1852"/>
          <a:stretch>
            <a:fillRect/>
          </a:stretch>
        </p:blipFill>
        <p:spPr bwMode="auto">
          <a:xfrm>
            <a:off x="457200" y="1752600"/>
            <a:ext cx="571956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" descr="F:\B_P_M_whole_structure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22378" y="2345222"/>
            <a:ext cx="4751404" cy="2651760"/>
          </a:xfrm>
          <a:prstGeom prst="rect">
            <a:avLst/>
          </a:prstGeom>
          <a:noFill/>
        </p:spPr>
      </p:pic>
      <p:sp>
        <p:nvSpPr>
          <p:cNvPr id="84" name="شكل بيضاوي 83"/>
          <p:cNvSpPr/>
          <p:nvPr/>
        </p:nvSpPr>
        <p:spPr>
          <a:xfrm>
            <a:off x="7239000" y="3048000"/>
            <a:ext cx="457200" cy="609600"/>
          </a:xfrm>
          <a:prstGeom prst="ellipse">
            <a:avLst/>
          </a:prstGeom>
          <a:solidFill>
            <a:schemeClr val="accent1">
              <a:alpha val="17000"/>
            </a:schemeClr>
          </a:solidFill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مستطيل مستدير الزوايا 84"/>
          <p:cNvSpPr/>
          <p:nvPr/>
        </p:nvSpPr>
        <p:spPr>
          <a:xfrm>
            <a:off x="76200" y="838200"/>
            <a:ext cx="4267200" cy="685800"/>
          </a:xfrm>
          <a:prstGeom prst="roundRect">
            <a:avLst>
              <a:gd name="adj" fmla="val 4809"/>
            </a:avLst>
          </a:prstGeom>
          <a:solidFill>
            <a:schemeClr val="bg1">
              <a:lumMod val="9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86" name="مستطيل 85"/>
          <p:cNvSpPr/>
          <p:nvPr/>
        </p:nvSpPr>
        <p:spPr>
          <a:xfrm>
            <a:off x="609600" y="9906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atin typeface="Times New Roman" pitchFamily="18" charset="0"/>
                <a:cs typeface="Bold Italic Art" pitchFamily="2" charset="-78"/>
              </a:rPr>
              <a:t>Points for discussion :</a:t>
            </a:r>
            <a:endParaRPr lang="en-US" sz="2400" b="1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87" name="مستطيل 86"/>
          <p:cNvSpPr/>
          <p:nvPr/>
        </p:nvSpPr>
        <p:spPr>
          <a:xfrm>
            <a:off x="228600" y="990600"/>
            <a:ext cx="381000" cy="3810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58334" y="2057400"/>
            <a:ext cx="177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Bold Italic Art" pitchFamily="2" charset="-78"/>
              </a:rPr>
              <a:t>1- Old proposal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09600" y="5943600"/>
            <a:ext cx="5508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Bold Italic Art" pitchFamily="2" charset="-78"/>
              </a:rPr>
              <a:t>Geometry, material properties, connectors …………..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 l="41250" t="5000" r="10625" b="59000"/>
          <a:stretch>
            <a:fillRect/>
          </a:stretch>
        </p:blipFill>
        <p:spPr bwMode="auto">
          <a:xfrm rot="5400000">
            <a:off x="-1116329" y="2625088"/>
            <a:ext cx="5280657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سهم إلى اليمين 8"/>
          <p:cNvSpPr/>
          <p:nvPr/>
        </p:nvSpPr>
        <p:spPr>
          <a:xfrm>
            <a:off x="3352800" y="3706368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10000" t="38000" r="50000" b="13000"/>
          <a:stretch>
            <a:fillRect/>
          </a:stretch>
        </p:blipFill>
        <p:spPr bwMode="auto">
          <a:xfrm rot="5400000">
            <a:off x="4697964" y="2160037"/>
            <a:ext cx="477727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152400" y="3276600"/>
            <a:ext cx="609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علبة 11"/>
          <p:cNvSpPr/>
          <p:nvPr/>
        </p:nvSpPr>
        <p:spPr>
          <a:xfrm flipV="1">
            <a:off x="6400800" y="3081528"/>
            <a:ext cx="685800" cy="22860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علبة 12"/>
          <p:cNvSpPr/>
          <p:nvPr/>
        </p:nvSpPr>
        <p:spPr>
          <a:xfrm>
            <a:off x="6400800" y="4495800"/>
            <a:ext cx="685800" cy="22860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400800" y="3581400"/>
            <a:ext cx="640080" cy="64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724400" y="3810000"/>
            <a:ext cx="685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شكل بيضاوي 15"/>
          <p:cNvSpPr/>
          <p:nvPr/>
        </p:nvSpPr>
        <p:spPr>
          <a:xfrm>
            <a:off x="5562600" y="3810000"/>
            <a:ext cx="685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شكل بيضاوي 16"/>
          <p:cNvSpPr/>
          <p:nvPr/>
        </p:nvSpPr>
        <p:spPr>
          <a:xfrm>
            <a:off x="6553200" y="3810000"/>
            <a:ext cx="685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شكل بيضاوي 18"/>
          <p:cNvSpPr/>
          <p:nvPr/>
        </p:nvSpPr>
        <p:spPr>
          <a:xfrm>
            <a:off x="7391400" y="3810000"/>
            <a:ext cx="685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/>
          <p:cNvSpPr/>
          <p:nvPr/>
        </p:nvSpPr>
        <p:spPr>
          <a:xfrm>
            <a:off x="4800600" y="3048000"/>
            <a:ext cx="7312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Beam</a:t>
            </a:r>
            <a:endParaRPr lang="ar-SA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22" name="رابط كسهم مستقيم 21"/>
          <p:cNvCxnSpPr>
            <a:endCxn id="15" idx="0"/>
          </p:cNvCxnSpPr>
          <p:nvPr/>
        </p:nvCxnSpPr>
        <p:spPr>
          <a:xfrm flipH="1">
            <a:off x="5067300" y="3505200"/>
            <a:ext cx="1905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615113"/>
            <a:chOff x="0" y="0"/>
            <a:chExt cx="5760" cy="41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</p:spPr>
        </p:pic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0" y="4128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-51201" y="6611779"/>
            <a:ext cx="92095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/>
                <a:ea typeface="MS Mincho"/>
              </a:rPr>
              <a:t>M. Almalki ,</a:t>
            </a:r>
            <a:r>
              <a:rPr lang="de-DE" sz="1000" b="1" dirty="0" smtClean="0">
                <a:latin typeface="Times New Roman"/>
                <a:ea typeface="MS Mincho"/>
              </a:rPr>
              <a:t> Group Seminar                                                                                                                             </a:t>
            </a:r>
            <a:r>
              <a:rPr lang="en-US" sz="1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The Layout of the BPM System for p-LINAC at FAIR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657600" y="6550223"/>
            <a:ext cx="54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entury" pitchFamily="18" charset="0"/>
              </a:rPr>
              <a:t>7-18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8" name="Picture 9" descr="Hous_BP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14600"/>
            <a:ext cx="5934075" cy="3429000"/>
          </a:xfrm>
          <a:prstGeom prst="rect">
            <a:avLst/>
          </a:prstGeom>
          <a:noFill/>
        </p:spPr>
      </p:pic>
      <p:pic>
        <p:nvPicPr>
          <p:cNvPr id="21" name="صورة 2" descr="Hous_BPM___"/>
          <p:cNvPicPr>
            <a:picLocks noChangeAspect="1" noChangeArrowheads="1"/>
          </p:cNvPicPr>
          <p:nvPr/>
        </p:nvPicPr>
        <p:blipFill>
          <a:blip r:embed="rId5" cstate="print"/>
          <a:srcRect l="1765" t="1579"/>
          <a:stretch>
            <a:fillRect/>
          </a:stretch>
        </p:blipFill>
        <p:spPr bwMode="auto">
          <a:xfrm>
            <a:off x="5105400" y="3886200"/>
            <a:ext cx="3848100" cy="2351617"/>
          </a:xfrm>
          <a:prstGeom prst="rect">
            <a:avLst/>
          </a:prstGeom>
          <a:noFill/>
        </p:spPr>
      </p:pic>
      <p:pic>
        <p:nvPicPr>
          <p:cNvPr id="51201" name="Picture 1" descr="C:\Users\rcc\Desktop\bbbbbbbbbb\IMG_6724.JPG"/>
          <p:cNvPicPr>
            <a:picLocks noChangeAspect="1" noChangeArrowheads="1"/>
          </p:cNvPicPr>
          <p:nvPr/>
        </p:nvPicPr>
        <p:blipFill>
          <a:blip r:embed="rId6" cstate="print"/>
          <a:srcRect l="23250" t="16328" r="27250" b="12727"/>
          <a:stretch>
            <a:fillRect/>
          </a:stretch>
        </p:blipFill>
        <p:spPr bwMode="auto">
          <a:xfrm>
            <a:off x="76200" y="3276600"/>
            <a:ext cx="1752600" cy="1672936"/>
          </a:xfrm>
          <a:prstGeom prst="rect">
            <a:avLst/>
          </a:prstGeom>
          <a:noFill/>
        </p:spPr>
      </p:pic>
      <p:sp>
        <p:nvSpPr>
          <p:cNvPr id="14" name="مستطيل مستدير الزوايا 13"/>
          <p:cNvSpPr/>
          <p:nvPr/>
        </p:nvSpPr>
        <p:spPr>
          <a:xfrm>
            <a:off x="76200" y="838200"/>
            <a:ext cx="4267200" cy="685800"/>
          </a:xfrm>
          <a:prstGeom prst="roundRect">
            <a:avLst>
              <a:gd name="adj" fmla="val 4809"/>
            </a:avLst>
          </a:prstGeom>
          <a:solidFill>
            <a:schemeClr val="bg1">
              <a:lumMod val="9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09600" y="9906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latin typeface="Times New Roman" pitchFamily="18" charset="0"/>
                <a:cs typeface="Bold Italic Art" pitchFamily="2" charset="-78"/>
              </a:rPr>
              <a:t>Points for discussion :</a:t>
            </a:r>
            <a:endParaRPr lang="en-US" sz="2400" b="1" dirty="0">
              <a:latin typeface="Times New Roman" pitchFamily="18" charset="0"/>
              <a:cs typeface="Bold Italic Art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28600" y="990600"/>
            <a:ext cx="381000" cy="3810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33400" y="198120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Bold Italic Art" pitchFamily="2" charset="-78"/>
              </a:rPr>
              <a:t>2- Mechanical challenges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221</Words>
  <Application>Microsoft Office PowerPoint</Application>
  <PresentationFormat>عرض على الشاشة (3:4)‏</PresentationFormat>
  <Paragraphs>70</Paragraphs>
  <Slides>11</Slides>
  <Notes>1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3" baseType="lpstr">
      <vt:lpstr>سمة Office</vt:lpstr>
      <vt:lpstr>شريحة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rcc</dc:creator>
  <cp:lastModifiedBy>rcc</cp:lastModifiedBy>
  <cp:revision>224</cp:revision>
  <dcterms:created xsi:type="dcterms:W3CDTF">2012-12-04T22:36:10Z</dcterms:created>
  <dcterms:modified xsi:type="dcterms:W3CDTF">2013-10-31T10:09:32Z</dcterms:modified>
</cp:coreProperties>
</file>