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2" r:id="rId5"/>
    <p:sldId id="259" r:id="rId6"/>
    <p:sldId id="271" r:id="rId7"/>
    <p:sldId id="270" r:id="rId8"/>
    <p:sldId id="269" r:id="rId9"/>
    <p:sldId id="275" r:id="rId10"/>
    <p:sldId id="260" r:id="rId11"/>
    <p:sldId id="263" r:id="rId12"/>
    <p:sldId id="274" r:id="rId13"/>
    <p:sldId id="277" r:id="rId14"/>
    <p:sldId id="276" r:id="rId15"/>
    <p:sldId id="280" r:id="rId16"/>
    <p:sldId id="278" r:id="rId17"/>
    <p:sldId id="265" r:id="rId18"/>
    <p:sldId id="264" r:id="rId19"/>
    <p:sldId id="266" r:id="rId20"/>
    <p:sldId id="267" r:id="rId21"/>
    <p:sldId id="268" r:id="rId22"/>
    <p:sldId id="279" r:id="rId23"/>
    <p:sldId id="272" r:id="rId24"/>
    <p:sldId id="273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2" autoAdjust="0"/>
    <p:restoredTop sz="96287" autoAdjust="0"/>
  </p:normalViewPr>
  <p:slideViewPr>
    <p:cSldViewPr snapToGrid="0">
      <p:cViewPr varScale="1">
        <p:scale>
          <a:sx n="99" d="100"/>
          <a:sy n="99" d="100"/>
        </p:scale>
        <p:origin x="9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27/07/2021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72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27/07/2021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80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27/07/2021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234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27/07/2021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71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27/07/2021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829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27/07/2021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212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27/07/2021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228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27/07/2021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7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27/07/2021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9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27/07/2021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365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9C3E-A37E-48B0-B6EE-584D8681A221}" type="datetimeFigureOut">
              <a:rPr lang="en-GB" smtClean="0"/>
              <a:t>27/07/2021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793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A9C3E-A37E-48B0-B6EE-584D8681A221}" type="datetimeFigureOut">
              <a:rPr lang="en-GB" smtClean="0"/>
              <a:t>27/07/2021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A76FA-2241-42DA-8AFE-E347F1389EB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508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HITRAP</a:t>
            </a:r>
            <a:br>
              <a:rPr lang="en-GB" dirty="0" smtClean="0"/>
            </a:br>
            <a:r>
              <a:rPr lang="en-GB" dirty="0" smtClean="0"/>
              <a:t>Retrofit Beam Instrumentation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692884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A. Reiter</a:t>
            </a:r>
          </a:p>
          <a:p>
            <a:r>
              <a:rPr lang="en-GB" dirty="0" err="1" smtClean="0"/>
              <a:t>nach</a:t>
            </a:r>
            <a:r>
              <a:rPr lang="en-GB" dirty="0" smtClean="0"/>
              <a:t> </a:t>
            </a:r>
            <a:r>
              <a:rPr lang="en-GB" dirty="0" err="1" smtClean="0"/>
              <a:t>ersten</a:t>
            </a:r>
            <a:r>
              <a:rPr lang="en-GB" dirty="0" smtClean="0"/>
              <a:t> </a:t>
            </a:r>
            <a:r>
              <a:rPr lang="en-GB" dirty="0" err="1" smtClean="0"/>
              <a:t>Gesprächen</a:t>
            </a:r>
            <a:r>
              <a:rPr lang="en-GB" dirty="0" smtClean="0"/>
              <a:t> </a:t>
            </a:r>
            <a:r>
              <a:rPr lang="en-GB" dirty="0" err="1" smtClean="0"/>
              <a:t>mit</a:t>
            </a:r>
            <a:r>
              <a:rPr lang="en-GB" dirty="0" smtClean="0"/>
              <a:t> Toby, Wolfgang, Hannes und </a:t>
            </a:r>
            <a:r>
              <a:rPr lang="en-GB" dirty="0" err="1" smtClean="0"/>
              <a:t>RoFi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24</a:t>
            </a:r>
            <a:r>
              <a:rPr lang="en-GB" dirty="0" smtClean="0"/>
              <a:t>. Sept. 2020</a:t>
            </a:r>
          </a:p>
          <a:p>
            <a:r>
              <a:rPr lang="en-GB" dirty="0" smtClean="0"/>
              <a:t>Last update: 26</a:t>
            </a:r>
            <a:r>
              <a:rPr lang="en-GB" baseline="30000" dirty="0" smtClean="0"/>
              <a:t>th</a:t>
            </a:r>
            <a:r>
              <a:rPr lang="en-GB" dirty="0" smtClean="0"/>
              <a:t> July </a:t>
            </a:r>
            <a:r>
              <a:rPr lang="en-GB" dirty="0" smtClean="0"/>
              <a:t>2021</a:t>
            </a:r>
          </a:p>
          <a:p>
            <a:r>
              <a:rPr lang="en-GB" dirty="0" err="1" smtClean="0"/>
              <a:t>Vorläufige</a:t>
            </a:r>
            <a:r>
              <a:rPr lang="en-GB" dirty="0" smtClean="0"/>
              <a:t> </a:t>
            </a:r>
            <a:r>
              <a:rPr lang="en-GB" dirty="0" err="1" smtClean="0"/>
              <a:t>Zusammenstellung</a:t>
            </a:r>
            <a:r>
              <a:rPr lang="en-GB" dirty="0" smtClean="0"/>
              <a:t> des Status </a:t>
            </a:r>
            <a:r>
              <a:rPr lang="en-GB" dirty="0" err="1" smtClean="0"/>
              <a:t>sowie</a:t>
            </a:r>
            <a:r>
              <a:rPr lang="en-GB" dirty="0" smtClean="0"/>
              <a:t> der </a:t>
            </a:r>
            <a:r>
              <a:rPr lang="en-GB" dirty="0" err="1" smtClean="0"/>
              <a:t>anstehenden</a:t>
            </a:r>
            <a:r>
              <a:rPr lang="en-GB" dirty="0" smtClean="0"/>
              <a:t> </a:t>
            </a:r>
            <a:r>
              <a:rPr lang="en-GB" dirty="0" err="1" smtClean="0"/>
              <a:t>Arbeiten</a:t>
            </a:r>
            <a:r>
              <a:rPr lang="en-GB" dirty="0" smtClean="0"/>
              <a:t> </a:t>
            </a:r>
            <a:r>
              <a:rPr lang="en-GB" dirty="0" err="1" smtClean="0"/>
              <a:t>für</a:t>
            </a:r>
            <a:endParaRPr lang="en-GB" dirty="0" smtClean="0"/>
          </a:p>
          <a:p>
            <a:r>
              <a:rPr lang="en-GB" dirty="0" smtClean="0"/>
              <a:t>die </a:t>
            </a:r>
            <a:r>
              <a:rPr lang="en-GB" dirty="0" err="1" smtClean="0"/>
              <a:t>Wieder-Inbetriebnahme</a:t>
            </a:r>
            <a:r>
              <a:rPr lang="en-GB" dirty="0" smtClean="0"/>
              <a:t> von HITRAP </a:t>
            </a:r>
            <a:r>
              <a:rPr lang="en-GB" dirty="0" err="1" smtClean="0"/>
              <a:t>im</a:t>
            </a:r>
            <a:r>
              <a:rPr lang="en-GB" dirty="0" smtClean="0"/>
              <a:t> April 2022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888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Faraday Cups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177924"/>
            <a:ext cx="12192000" cy="5312085"/>
          </a:xfrm>
        </p:spPr>
        <p:txBody>
          <a:bodyPr>
            <a:normAutofit lnSpcReduction="10000"/>
          </a:bodyPr>
          <a:lstStyle/>
          <a:p>
            <a:r>
              <a:rPr lang="en-GB" sz="1800" b="1" dirty="0" smtClean="0">
                <a:solidFill>
                  <a:srgbClr val="0000CC"/>
                </a:solidFill>
              </a:rPr>
              <a:t>Devices:</a:t>
            </a:r>
            <a:r>
              <a:rPr lang="en-GB" sz="1800" dirty="0" smtClean="0"/>
              <a:t>	</a:t>
            </a:r>
          </a:p>
          <a:p>
            <a:pPr lvl="1"/>
            <a:r>
              <a:rPr lang="en-GB" sz="1800" dirty="0" err="1" smtClean="0">
                <a:solidFill>
                  <a:srgbClr val="FF0000"/>
                </a:solidFill>
              </a:rPr>
              <a:t>Rohrsonde</a:t>
            </a:r>
            <a:r>
              <a:rPr lang="en-GB" sz="1800" dirty="0" smtClean="0">
                <a:solidFill>
                  <a:srgbClr val="FF0000"/>
                </a:solidFill>
              </a:rPr>
              <a:t> GTR2DP2R</a:t>
            </a:r>
          </a:p>
          <a:p>
            <a:pPr lvl="1"/>
            <a:r>
              <a:rPr lang="en-GB" sz="1800" dirty="0" smtClean="0">
                <a:solidFill>
                  <a:srgbClr val="FF0000"/>
                </a:solidFill>
              </a:rPr>
              <a:t>TR1DC1, TR2DC3, TR2DC4, TR3DC5, TR5DC1 (Status </a:t>
            </a:r>
            <a:r>
              <a:rPr lang="en-GB" sz="1800" dirty="0" err="1" smtClean="0">
                <a:solidFill>
                  <a:srgbClr val="FF0000"/>
                </a:solidFill>
              </a:rPr>
              <a:t>vor</a:t>
            </a:r>
            <a:r>
              <a:rPr lang="en-GB" sz="1800" dirty="0" smtClean="0">
                <a:solidFill>
                  <a:srgbClr val="FF0000"/>
                </a:solidFill>
              </a:rPr>
              <a:t> Ort?)+ experiment FCs</a:t>
            </a:r>
            <a:endParaRPr lang="en-GB" sz="1800" dirty="0" smtClean="0"/>
          </a:p>
          <a:p>
            <a:pPr lvl="1"/>
            <a:r>
              <a:rPr lang="en-GB" sz="1800" dirty="0" smtClean="0"/>
              <a:t>11x FC: 5 for operational purposes, 6 for experiments</a:t>
            </a:r>
          </a:p>
          <a:p>
            <a:r>
              <a:rPr lang="en-GB" sz="1800" b="1" dirty="0">
                <a:solidFill>
                  <a:srgbClr val="0000CC"/>
                </a:solidFill>
              </a:rPr>
              <a:t>U</a:t>
            </a:r>
            <a:r>
              <a:rPr lang="en-GB" sz="1800" b="1" dirty="0" smtClean="0">
                <a:solidFill>
                  <a:srgbClr val="0000CC"/>
                </a:solidFill>
              </a:rPr>
              <a:t>pgrade to CRYRING hardware</a:t>
            </a:r>
          </a:p>
          <a:p>
            <a:r>
              <a:rPr lang="en-GB" sz="1800" b="1" dirty="0" smtClean="0">
                <a:solidFill>
                  <a:srgbClr val="0000CC"/>
                </a:solidFill>
              </a:rPr>
              <a:t>Cabling:</a:t>
            </a:r>
          </a:p>
          <a:p>
            <a:pPr lvl="1"/>
            <a:r>
              <a:rPr lang="en-GB" sz="1800" dirty="0" err="1" smtClean="0"/>
              <a:t>Femto</a:t>
            </a:r>
            <a:r>
              <a:rPr lang="en-GB" sz="1800" dirty="0" smtClean="0"/>
              <a:t> control: OK</a:t>
            </a:r>
          </a:p>
          <a:p>
            <a:pPr lvl="1"/>
            <a:r>
              <a:rPr lang="en-GB" sz="1800" dirty="0" err="1" smtClean="0"/>
              <a:t>Femto</a:t>
            </a:r>
            <a:r>
              <a:rPr lang="en-GB" sz="1800" dirty="0" smtClean="0"/>
              <a:t> power supply: </a:t>
            </a:r>
          </a:p>
          <a:p>
            <a:pPr lvl="2"/>
            <a:r>
              <a:rPr lang="en-GB" sz="1800" dirty="0" smtClean="0"/>
              <a:t>not OK, but not necessary at start; if in trouble, use local power supplies</a:t>
            </a:r>
          </a:p>
          <a:p>
            <a:pPr lvl="2"/>
            <a:r>
              <a:rPr lang="en-GB" sz="1800" dirty="0" smtClean="0"/>
              <a:t>try to </a:t>
            </a:r>
            <a:r>
              <a:rPr lang="en-GB" sz="1800" dirty="0" smtClean="0">
                <a:solidFill>
                  <a:srgbClr val="0000CC"/>
                </a:solidFill>
              </a:rPr>
              <a:t>get power cables installed </a:t>
            </a:r>
            <a:r>
              <a:rPr lang="en-GB" sz="1800" dirty="0" smtClean="0"/>
              <a:t>nevertheless</a:t>
            </a:r>
          </a:p>
          <a:p>
            <a:pPr lvl="1"/>
            <a:r>
              <a:rPr lang="en-GB" sz="1800" dirty="0" smtClean="0"/>
              <a:t>FC signals: OK for operational FCs</a:t>
            </a:r>
          </a:p>
          <a:p>
            <a:r>
              <a:rPr lang="en-GB" sz="1800" b="1" dirty="0" smtClean="0">
                <a:solidFill>
                  <a:srgbClr val="0000CC"/>
                </a:solidFill>
              </a:rPr>
              <a:t>DAQ hardware:</a:t>
            </a:r>
          </a:p>
          <a:p>
            <a:pPr lvl="1"/>
            <a:r>
              <a:rPr lang="en-GB" sz="1800" dirty="0" err="1" smtClean="0"/>
              <a:t>Femto</a:t>
            </a:r>
            <a:r>
              <a:rPr lang="en-GB" sz="1800" dirty="0" smtClean="0"/>
              <a:t> amplifiers: OK				</a:t>
            </a:r>
            <a:r>
              <a:rPr lang="en-GB" sz="1800" dirty="0" smtClean="0">
                <a:solidFill>
                  <a:srgbClr val="0000CC"/>
                </a:solidFill>
              </a:rPr>
              <a:t>Version </a:t>
            </a:r>
            <a:r>
              <a:rPr lang="en-GB" sz="1800" dirty="0" err="1" smtClean="0">
                <a:solidFill>
                  <a:srgbClr val="0000CC"/>
                </a:solidFill>
              </a:rPr>
              <a:t>ohne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Modifikation</a:t>
            </a:r>
            <a:r>
              <a:rPr lang="en-GB" sz="1800" dirty="0" smtClean="0">
                <a:solidFill>
                  <a:srgbClr val="0000CC"/>
                </a:solidFill>
              </a:rPr>
              <a:t> der </a:t>
            </a:r>
            <a:r>
              <a:rPr lang="en-GB" sz="1800" dirty="0" err="1" smtClean="0">
                <a:solidFill>
                  <a:srgbClr val="0000CC"/>
                </a:solidFill>
              </a:rPr>
              <a:t>Schnittstelle</a:t>
            </a:r>
            <a:endParaRPr lang="en-GB" sz="1800" dirty="0" smtClean="0">
              <a:solidFill>
                <a:srgbClr val="0000CC"/>
              </a:solidFill>
            </a:endParaRPr>
          </a:p>
          <a:p>
            <a:pPr lvl="1"/>
            <a:r>
              <a:rPr lang="en-GB" sz="1800" dirty="0" smtClean="0">
                <a:solidFill>
                  <a:srgbClr val="0000CC"/>
                </a:solidFill>
              </a:rPr>
              <a:t>1x FC connector box (12 slots) </a:t>
            </a:r>
            <a:r>
              <a:rPr lang="en-GB" sz="1800" dirty="0" smtClean="0"/>
              <a:t>			=&gt; T. Luckhardt, Chr. Schmidt</a:t>
            </a:r>
          </a:p>
          <a:p>
            <a:pPr lvl="1"/>
            <a:r>
              <a:rPr lang="en-GB" sz="1800" dirty="0" smtClean="0">
                <a:solidFill>
                  <a:srgbClr val="0000CC"/>
                </a:solidFill>
              </a:rPr>
              <a:t>1x VME DAQ system (3x I/O module &amp; 1x ADC)</a:t>
            </a:r>
            <a:r>
              <a:rPr lang="en-GB" sz="1800" dirty="0" smtClean="0"/>
              <a:t>	=&gt; T. Hoffmann, H. </a:t>
            </a:r>
            <a:r>
              <a:rPr lang="en-GB" sz="1800" dirty="0" err="1" smtClean="0"/>
              <a:t>Bräuning</a:t>
            </a:r>
            <a:r>
              <a:rPr lang="en-GB" sz="1800" dirty="0" smtClean="0"/>
              <a:t>	       I/O Module = 7.5 </a:t>
            </a:r>
            <a:r>
              <a:rPr lang="en-GB" sz="1800" dirty="0" err="1" smtClean="0"/>
              <a:t>kEuro</a:t>
            </a:r>
            <a:endParaRPr lang="en-GB" sz="1200" dirty="0" smtClean="0"/>
          </a:p>
          <a:p>
            <a:pPr marL="457200" lvl="1" indent="0">
              <a:buNone/>
            </a:pPr>
            <a:r>
              <a:rPr lang="en-GB" sz="1800" dirty="0"/>
              <a:t>	</a:t>
            </a:r>
            <a:r>
              <a:rPr lang="en-GB" sz="1800" dirty="0" smtClean="0"/>
              <a:t>						Crate, CPU, ADC, FTRN </a:t>
            </a:r>
            <a:r>
              <a:rPr lang="en-GB" sz="1800" dirty="0" err="1" smtClean="0"/>
              <a:t>Beistellung</a:t>
            </a:r>
            <a:r>
              <a:rPr lang="en-GB" sz="1800" dirty="0" smtClean="0"/>
              <a:t> </a:t>
            </a:r>
            <a:r>
              <a:rPr lang="en-GB" sz="1800" dirty="0" err="1" smtClean="0"/>
              <a:t>aus</a:t>
            </a:r>
            <a:r>
              <a:rPr lang="en-GB" sz="1800" dirty="0" smtClean="0"/>
              <a:t> </a:t>
            </a:r>
            <a:r>
              <a:rPr lang="en-GB" sz="1800" dirty="0" err="1" smtClean="0"/>
              <a:t>Bestand</a:t>
            </a:r>
            <a:endParaRPr lang="en-GB" sz="1800" dirty="0" smtClean="0"/>
          </a:p>
          <a:p>
            <a:pPr marL="457200" lvl="1" indent="0">
              <a:buNone/>
            </a:pPr>
            <a:r>
              <a:rPr lang="en-GB" sz="1800" dirty="0"/>
              <a:t>	</a:t>
            </a:r>
            <a:r>
              <a:rPr lang="en-GB" sz="1800" dirty="0" smtClean="0"/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310615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Phase Probes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48990" y="1000434"/>
            <a:ext cx="11443009" cy="5857566"/>
          </a:xfrm>
        </p:spPr>
        <p:txBody>
          <a:bodyPr>
            <a:normAutofit/>
          </a:bodyPr>
          <a:lstStyle/>
          <a:p>
            <a:r>
              <a:rPr lang="en-GB" sz="1400" dirty="0" smtClean="0"/>
              <a:t>Time-of-flight measurement with two systems	</a:t>
            </a:r>
            <a:r>
              <a:rPr lang="en-GB" sz="1400" dirty="0" smtClean="0">
                <a:solidFill>
                  <a:srgbClr val="0000CC"/>
                </a:solidFill>
              </a:rPr>
              <a:t>=&gt; scopes are old and outdated</a:t>
            </a:r>
          </a:p>
          <a:p>
            <a:pPr lvl="1"/>
            <a:r>
              <a:rPr lang="en-GB" sz="1400" dirty="0" err="1" smtClean="0"/>
              <a:t>LeCroy</a:t>
            </a:r>
            <a:r>
              <a:rPr lang="en-GB" sz="1400" dirty="0" smtClean="0"/>
              <a:t> scope for DP3 and DP4, IH-DTL and </a:t>
            </a:r>
            <a:r>
              <a:rPr lang="en-GB" sz="1400" dirty="0" err="1" smtClean="0"/>
              <a:t>bunchers</a:t>
            </a:r>
            <a:endParaRPr lang="en-GB" sz="1400" dirty="0" smtClean="0"/>
          </a:p>
          <a:p>
            <a:pPr lvl="1"/>
            <a:r>
              <a:rPr lang="en-GB" sz="1400" dirty="0" err="1" smtClean="0"/>
              <a:t>LeCroy</a:t>
            </a:r>
            <a:r>
              <a:rPr lang="en-GB" sz="1400" dirty="0" smtClean="0"/>
              <a:t> scope for DP5 (removed!) and DP6, RFQ and </a:t>
            </a:r>
            <a:r>
              <a:rPr lang="en-GB" sz="1400" dirty="0" err="1" smtClean="0"/>
              <a:t>rebuncher</a:t>
            </a:r>
            <a:r>
              <a:rPr lang="en-GB" sz="1400" dirty="0" smtClean="0"/>
              <a:t> </a:t>
            </a:r>
            <a:r>
              <a:rPr lang="en-GB" sz="1400" dirty="0" smtClean="0">
                <a:solidFill>
                  <a:srgbClr val="0000CC"/>
                </a:solidFill>
              </a:rPr>
              <a:t>=&gt; Check, if DP6 has a pre-amplifier</a:t>
            </a:r>
            <a:endParaRPr lang="en-GB" sz="1400" dirty="0">
              <a:solidFill>
                <a:srgbClr val="0000CC"/>
              </a:solidFill>
            </a:endParaRPr>
          </a:p>
          <a:p>
            <a:r>
              <a:rPr lang="en-GB" sz="1400" dirty="0" smtClean="0"/>
              <a:t>Digital oscilloscopes:</a:t>
            </a:r>
          </a:p>
          <a:p>
            <a:pPr lvl="1"/>
            <a:r>
              <a:rPr lang="en-GB" sz="1400" dirty="0" smtClean="0"/>
              <a:t>One HITRAP scope permanently installed at CRYRING </a:t>
            </a:r>
          </a:p>
          <a:p>
            <a:pPr lvl="1"/>
            <a:r>
              <a:rPr lang="en-GB" sz="1400" dirty="0"/>
              <a:t>N</a:t>
            </a:r>
            <a:r>
              <a:rPr lang="en-GB" sz="1400" dirty="0" smtClean="0"/>
              <a:t>ote: the 3</a:t>
            </a:r>
            <a:r>
              <a:rPr lang="en-GB" sz="1400" baseline="30000" dirty="0" smtClean="0"/>
              <a:t>rd</a:t>
            </a:r>
            <a:r>
              <a:rPr lang="en-GB" sz="1400" dirty="0" smtClean="0"/>
              <a:t> scope for the FCs will not be needed any more, if the new DAQ is available. </a:t>
            </a:r>
          </a:p>
          <a:p>
            <a:pPr lvl="1"/>
            <a:r>
              <a:rPr lang="en-GB" sz="1400" dirty="0" smtClean="0"/>
              <a:t>A </a:t>
            </a:r>
            <a:r>
              <a:rPr lang="en-GB" sz="1400" dirty="0" smtClean="0">
                <a:solidFill>
                  <a:srgbClr val="0000CC"/>
                </a:solidFill>
              </a:rPr>
              <a:t>cheap </a:t>
            </a:r>
            <a:r>
              <a:rPr lang="en-GB" sz="1400" dirty="0" err="1" smtClean="0">
                <a:solidFill>
                  <a:srgbClr val="0000CC"/>
                </a:solidFill>
              </a:rPr>
              <a:t>Keysight</a:t>
            </a:r>
            <a:r>
              <a:rPr lang="en-GB" sz="1400" dirty="0" smtClean="0">
                <a:solidFill>
                  <a:srgbClr val="0000CC"/>
                </a:solidFill>
              </a:rPr>
              <a:t> 2000 series scope </a:t>
            </a:r>
            <a:r>
              <a:rPr lang="en-GB" sz="1400" dirty="0" smtClean="0"/>
              <a:t>(~2 </a:t>
            </a:r>
            <a:r>
              <a:rPr lang="en-GB" sz="1400" dirty="0" err="1" smtClean="0"/>
              <a:t>kEuro</a:t>
            </a:r>
            <a:r>
              <a:rPr lang="en-GB" sz="1400" dirty="0" smtClean="0"/>
              <a:t>) with LAN interface can be used to display general purpose signals. (1 </a:t>
            </a:r>
            <a:r>
              <a:rPr lang="en-GB" sz="1400" dirty="0" err="1" smtClean="0"/>
              <a:t>vorhanden</a:t>
            </a:r>
            <a:r>
              <a:rPr lang="en-GB" sz="1400" dirty="0" smtClean="0"/>
              <a:t> 70 MHz </a:t>
            </a:r>
            <a:r>
              <a:rPr lang="en-GB" sz="1400" dirty="0" err="1" smtClean="0"/>
              <a:t>laut</a:t>
            </a:r>
            <a:r>
              <a:rPr lang="en-GB" sz="1400" dirty="0" smtClean="0"/>
              <a:t> Zoran)</a:t>
            </a:r>
          </a:p>
          <a:p>
            <a:pPr lvl="1"/>
            <a:r>
              <a:rPr lang="en-GB" sz="1400" dirty="0">
                <a:solidFill>
                  <a:srgbClr val="0000CC"/>
                </a:solidFill>
              </a:rPr>
              <a:t>New idea: Tektronix 8 channel without screen, 2 HE, </a:t>
            </a:r>
            <a:r>
              <a:rPr lang="en-GB" sz="1400" dirty="0" smtClean="0">
                <a:solidFill>
                  <a:srgbClr val="0000CC"/>
                </a:solidFill>
              </a:rPr>
              <a:t>12 Bit, nominal </a:t>
            </a:r>
            <a:r>
              <a:rPr lang="en-GB" sz="1400" dirty="0">
                <a:solidFill>
                  <a:srgbClr val="0000CC"/>
                </a:solidFill>
              </a:rPr>
              <a:t>cost 44 </a:t>
            </a:r>
            <a:r>
              <a:rPr lang="en-GB" sz="1400" dirty="0" err="1">
                <a:solidFill>
                  <a:srgbClr val="0000CC"/>
                </a:solidFill>
              </a:rPr>
              <a:t>kEuro</a:t>
            </a:r>
            <a:r>
              <a:rPr lang="en-GB" sz="1400" dirty="0">
                <a:solidFill>
                  <a:srgbClr val="0000CC"/>
                </a:solidFill>
              </a:rPr>
              <a:t>! https://de.tek.com/oscilloscope/5-series-mso-low-profile</a:t>
            </a:r>
          </a:p>
          <a:p>
            <a:pPr lvl="1"/>
            <a:r>
              <a:rPr lang="en-GB" sz="1400" dirty="0" smtClean="0"/>
              <a:t>OR </a:t>
            </a:r>
            <a:r>
              <a:rPr lang="en-GB" sz="1400" dirty="0"/>
              <a:t>2x regular </a:t>
            </a:r>
            <a:r>
              <a:rPr lang="en-GB" sz="1400" dirty="0" smtClean="0"/>
              <a:t>Rhode &amp; Schwarz, 6.25 </a:t>
            </a:r>
            <a:r>
              <a:rPr lang="en-GB" sz="1400" dirty="0" err="1" smtClean="0"/>
              <a:t>Gsa</a:t>
            </a:r>
            <a:r>
              <a:rPr lang="en-GB" sz="1400" dirty="0" smtClean="0"/>
              <a:t>/s, 4 </a:t>
            </a:r>
            <a:r>
              <a:rPr lang="en-GB" sz="1400" dirty="0" err="1" smtClean="0"/>
              <a:t>ch.</a:t>
            </a:r>
            <a:r>
              <a:rPr lang="en-GB" sz="1400" dirty="0" smtClean="0"/>
              <a:t>, 10 Bit, nominal cost </a:t>
            </a:r>
            <a:r>
              <a:rPr lang="en-GB" sz="1400" dirty="0"/>
              <a:t>= 35 </a:t>
            </a:r>
            <a:r>
              <a:rPr lang="en-GB" sz="1400" dirty="0" err="1" smtClean="0"/>
              <a:t>kEuro</a:t>
            </a:r>
            <a:endParaRPr lang="en-GB" sz="1400" dirty="0" smtClean="0"/>
          </a:p>
          <a:p>
            <a:r>
              <a:rPr lang="en-GB" sz="1400" dirty="0" smtClean="0"/>
              <a:t>Upgrade to CRYRING system</a:t>
            </a:r>
          </a:p>
          <a:p>
            <a:pPr lvl="1"/>
            <a:r>
              <a:rPr lang="en-GB" sz="1400" dirty="0" smtClean="0"/>
              <a:t>FESA class scope readout via </a:t>
            </a:r>
            <a:r>
              <a:rPr lang="en-GB" sz="1400" dirty="0" smtClean="0">
                <a:solidFill>
                  <a:srgbClr val="0000CC"/>
                </a:solidFill>
              </a:rPr>
              <a:t>Ind. </a:t>
            </a:r>
            <a:r>
              <a:rPr lang="en-GB" sz="1400" dirty="0" smtClean="0">
                <a:solidFill>
                  <a:srgbClr val="0000CC"/>
                </a:solidFill>
              </a:rPr>
              <a:t>PC + FTRN</a:t>
            </a:r>
          </a:p>
          <a:p>
            <a:pPr lvl="1"/>
            <a:r>
              <a:rPr lang="en-GB" sz="1400" dirty="0" smtClean="0">
                <a:solidFill>
                  <a:srgbClr val="0000CC"/>
                </a:solidFill>
              </a:rPr>
              <a:t>Amp. gain via Mil-bus (ACO, DPX control)</a:t>
            </a:r>
            <a:endParaRPr lang="en-GB" sz="1400" dirty="0">
              <a:solidFill>
                <a:srgbClr val="0000CC"/>
              </a:solidFill>
            </a:endParaRPr>
          </a:p>
          <a:p>
            <a:r>
              <a:rPr lang="en-GB" sz="1400" dirty="0" smtClean="0">
                <a:solidFill>
                  <a:srgbClr val="0000CC"/>
                </a:solidFill>
              </a:rPr>
              <a:t>Procurement </a:t>
            </a:r>
            <a:r>
              <a:rPr lang="en-GB" sz="1400" dirty="0" smtClean="0">
                <a:solidFill>
                  <a:srgbClr val="0000CC"/>
                </a:solidFill>
              </a:rPr>
              <a:t>&amp; Activities</a:t>
            </a:r>
          </a:p>
          <a:p>
            <a:pPr lvl="1"/>
            <a:r>
              <a:rPr lang="en-GB" sz="1400" dirty="0" smtClean="0">
                <a:solidFill>
                  <a:srgbClr val="0000CC"/>
                </a:solidFill>
              </a:rPr>
              <a:t>Ind. PC &amp; Timing Receiver				5 HE</a:t>
            </a:r>
          </a:p>
          <a:p>
            <a:pPr lvl="1"/>
            <a:r>
              <a:rPr lang="en-GB" sz="1400" dirty="0" smtClean="0">
                <a:solidFill>
                  <a:srgbClr val="0000CC"/>
                </a:solidFill>
              </a:rPr>
              <a:t>Oscilloscope (1 or 2 depending on make)			2 HE or 10 HE</a:t>
            </a:r>
          </a:p>
          <a:p>
            <a:pPr marL="914400" lvl="2" indent="0">
              <a:buNone/>
            </a:pPr>
            <a:endParaRPr lang="en-GB" sz="1800" dirty="0">
              <a:solidFill>
                <a:srgbClr val="0000CC"/>
              </a:solidFill>
            </a:endParaRPr>
          </a:p>
          <a:p>
            <a:pPr marL="914400" lvl="2" indent="0">
              <a:buNone/>
            </a:pPr>
            <a:endParaRPr lang="en-GB" sz="1800" dirty="0" smtClean="0">
              <a:solidFill>
                <a:srgbClr val="0000CC"/>
              </a:solidFill>
            </a:endParaRPr>
          </a:p>
          <a:p>
            <a:pPr marL="914400" lvl="2" indent="0">
              <a:buNone/>
            </a:pP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TOF: 6.25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GSa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/s and 216.816 MHz: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Analyseparameter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m,n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) = (23, 663)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mit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 0.7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ps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; (46,1326)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mit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 1.4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ps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;  (190, 5477)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mit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 -0.9 </a:t>
            </a:r>
            <a:r>
              <a:rPr lang="en-GB" sz="1000" dirty="0" err="1" smtClean="0">
                <a:solidFill>
                  <a:schemeClr val="bg1">
                    <a:lumMod val="50000"/>
                  </a:schemeClr>
                </a:solidFill>
              </a:rPr>
              <a:t>ps</a:t>
            </a:r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endParaRPr lang="en-GB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endParaRPr lang="en-GB" sz="1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37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16F022-D541-4D89-AFA3-0AEC3AE33DA1}" type="slidenum">
              <a:rPr lang="en-GB" altLang="de-DE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GB" altLang="de-DE" sz="140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pPr eaLnBrk="1" hangingPunct="1"/>
            <a:r>
              <a:rPr lang="en-GB" altLang="de-DE" sz="3200" dirty="0" smtClean="0"/>
              <a:t>Electronics </a:t>
            </a:r>
            <a:r>
              <a:rPr lang="en-GB" altLang="de-DE" sz="3200" dirty="0"/>
              <a:t>and data acquisition</a:t>
            </a:r>
          </a:p>
        </p:txBody>
      </p:sp>
      <p:pic>
        <p:nvPicPr>
          <p:cNvPr id="6148" name="Picture 4" descr="HITRAP_00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1341439"/>
            <a:ext cx="7345363" cy="26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935414" y="3573463"/>
            <a:ext cx="1303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200" b="1"/>
              <a:t>New pre-amp.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200" b="1"/>
              <a:t>DP3+DP4 only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8613221" y="1916113"/>
            <a:ext cx="9028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400" b="1"/>
              <a:t>5 GSa/s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400" b="1"/>
              <a:t>1 GHz</a:t>
            </a:r>
          </a:p>
        </p:txBody>
      </p:sp>
      <p:graphicFrame>
        <p:nvGraphicFramePr>
          <p:cNvPr id="100466" name="Group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291266"/>
              </p:ext>
            </p:extLst>
          </p:nvPr>
        </p:nvGraphicFramePr>
        <p:xfrm>
          <a:off x="3359151" y="4221163"/>
          <a:ext cx="4752975" cy="1736740"/>
        </p:xfrm>
        <a:graphic>
          <a:graphicData uri="http://schemas.openxmlformats.org/drawingml/2006/table">
            <a:tbl>
              <a:tblPr/>
              <a:tblGrid>
                <a:gridCol w="137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6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Oscilloscope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SDAOS10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SDAOS08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6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Ch 1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TR2DP3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dbl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TR3DP5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6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Ch 2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TR2DP4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TR3DP6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6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Ch 3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TR2BB1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TR3BB3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0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Ch 4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TR2BB2/IH Phase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(TR3BI1)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Arial" charset="0"/>
                        </a:rPr>
                        <a:t>TR4BR1</a:t>
                      </a:r>
                    </a:p>
                  </a:txBody>
                  <a:tcPr marT="45658" marB="4565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177" name="Text Box 107"/>
          <p:cNvSpPr txBox="1">
            <a:spLocks noChangeArrowheads="1"/>
          </p:cNvSpPr>
          <p:nvPr/>
        </p:nvSpPr>
        <p:spPr bwMode="auto">
          <a:xfrm>
            <a:off x="1524001" y="1557338"/>
            <a:ext cx="1438275" cy="6413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800" b="1"/>
              <a:t>Electronics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800" b="1"/>
              <a:t>and DAQ</a:t>
            </a:r>
          </a:p>
        </p:txBody>
      </p:sp>
      <p:sp>
        <p:nvSpPr>
          <p:cNvPr id="6178" name="Text Box 108"/>
          <p:cNvSpPr txBox="1">
            <a:spLocks noChangeArrowheads="1"/>
          </p:cNvSpPr>
          <p:nvPr/>
        </p:nvSpPr>
        <p:spPr bwMode="auto">
          <a:xfrm>
            <a:off x="1524001" y="4221163"/>
            <a:ext cx="17129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800" b="1"/>
              <a:t>Signal matrix</a:t>
            </a:r>
          </a:p>
        </p:txBody>
      </p:sp>
      <p:sp>
        <p:nvSpPr>
          <p:cNvPr id="6179" name="Text Box 111"/>
          <p:cNvSpPr txBox="1">
            <a:spLocks noChangeArrowheads="1"/>
          </p:cNvSpPr>
          <p:nvPr/>
        </p:nvSpPr>
        <p:spPr bwMode="auto">
          <a:xfrm>
            <a:off x="8328025" y="4149725"/>
            <a:ext cx="157139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400"/>
              <a:t>External trigger: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400"/>
              <a:t>ESR Extraction &amp;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400"/>
              <a:t>fixed delay</a:t>
            </a:r>
          </a:p>
        </p:txBody>
      </p:sp>
      <p:sp>
        <p:nvSpPr>
          <p:cNvPr id="6180" name="Text Box 115"/>
          <p:cNvSpPr txBox="1">
            <a:spLocks noChangeArrowheads="1"/>
          </p:cNvSpPr>
          <p:nvPr/>
        </p:nvSpPr>
        <p:spPr bwMode="auto">
          <a:xfrm>
            <a:off x="5519738" y="2349500"/>
            <a:ext cx="15938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200" b="1"/>
              <a:t>attenuator + amp.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169442" y="5329990"/>
            <a:ext cx="35318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CC"/>
                </a:solidFill>
              </a:rPr>
              <a:t>TR3DP5 </a:t>
            </a:r>
            <a:r>
              <a:rPr lang="en-GB" b="1" dirty="0" err="1" smtClean="0">
                <a:solidFill>
                  <a:srgbClr val="0000CC"/>
                </a:solidFill>
              </a:rPr>
              <a:t>ausgebaut</a:t>
            </a:r>
            <a:r>
              <a:rPr lang="en-GB" b="1" dirty="0" smtClean="0">
                <a:solidFill>
                  <a:srgbClr val="0000CC"/>
                </a:solidFill>
              </a:rPr>
              <a:t> </a:t>
            </a:r>
            <a:r>
              <a:rPr lang="en-GB" b="1" dirty="0" err="1" smtClean="0">
                <a:solidFill>
                  <a:srgbClr val="0000CC"/>
                </a:solidFill>
              </a:rPr>
              <a:t>wegen</a:t>
            </a:r>
            <a:endParaRPr lang="en-GB" b="1" dirty="0" smtClean="0">
              <a:solidFill>
                <a:srgbClr val="0000CC"/>
              </a:solidFill>
            </a:endParaRPr>
          </a:p>
          <a:p>
            <a:r>
              <a:rPr lang="en-GB" b="1" dirty="0" err="1" smtClean="0">
                <a:solidFill>
                  <a:srgbClr val="0000CC"/>
                </a:solidFill>
              </a:rPr>
              <a:t>Platzmangels</a:t>
            </a:r>
            <a:endParaRPr lang="en-GB" b="1" dirty="0" smtClean="0">
              <a:solidFill>
                <a:srgbClr val="0000CC"/>
              </a:solidFill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b="1" dirty="0" err="1" smtClean="0">
                <a:solidFill>
                  <a:srgbClr val="0000CC"/>
                </a:solidFill>
              </a:rPr>
              <a:t>keine</a:t>
            </a:r>
            <a:r>
              <a:rPr lang="en-GB" b="1" dirty="0" smtClean="0">
                <a:solidFill>
                  <a:srgbClr val="0000CC"/>
                </a:solidFill>
              </a:rPr>
              <a:t> absolute </a:t>
            </a:r>
            <a:r>
              <a:rPr lang="en-GB" b="1" dirty="0" err="1" smtClean="0">
                <a:solidFill>
                  <a:srgbClr val="0000CC"/>
                </a:solidFill>
              </a:rPr>
              <a:t>Energiemessung</a:t>
            </a:r>
            <a:r>
              <a:rPr lang="en-GB" b="1" dirty="0" smtClean="0">
                <a:solidFill>
                  <a:srgbClr val="0000CC"/>
                </a:solidFill>
              </a:rPr>
              <a:t>,</a:t>
            </a:r>
          </a:p>
          <a:p>
            <a:r>
              <a:rPr lang="en-GB" b="1" dirty="0" err="1" smtClean="0">
                <a:solidFill>
                  <a:srgbClr val="0000CC"/>
                </a:solidFill>
              </a:rPr>
              <a:t>sondern</a:t>
            </a:r>
            <a:r>
              <a:rPr lang="en-GB" b="1" dirty="0" smtClean="0">
                <a:solidFill>
                  <a:srgbClr val="0000CC"/>
                </a:solidFill>
              </a:rPr>
              <a:t> </a:t>
            </a:r>
            <a:r>
              <a:rPr lang="en-GB" b="1" dirty="0" err="1" smtClean="0">
                <a:solidFill>
                  <a:srgbClr val="0000CC"/>
                </a:solidFill>
              </a:rPr>
              <a:t>nur</a:t>
            </a:r>
            <a:r>
              <a:rPr lang="en-GB" b="1" dirty="0" smtClean="0">
                <a:solidFill>
                  <a:srgbClr val="0000CC"/>
                </a:solidFill>
              </a:rPr>
              <a:t> </a:t>
            </a:r>
            <a:r>
              <a:rPr lang="en-GB" b="1" dirty="0" err="1" smtClean="0">
                <a:solidFill>
                  <a:srgbClr val="0000CC"/>
                </a:solidFill>
              </a:rPr>
              <a:t>Signalüberwachung</a:t>
            </a:r>
            <a:endParaRPr lang="en-GB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46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40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Finanzen </a:t>
            </a:r>
            <a:r>
              <a:rPr lang="en-GB" dirty="0" err="1" smtClean="0"/>
              <a:t>Übersicht</a:t>
            </a:r>
            <a:endParaRPr lang="en-GB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358806"/>
              </p:ext>
            </p:extLst>
          </p:nvPr>
        </p:nvGraphicFramePr>
        <p:xfrm>
          <a:off x="98425" y="729191"/>
          <a:ext cx="11969748" cy="522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3175">
                  <a:extLst>
                    <a:ext uri="{9D8B030D-6E8A-4147-A177-3AD203B41FA5}">
                      <a16:colId xmlns:a16="http://schemas.microsoft.com/office/drawing/2014/main" val="1235369517"/>
                    </a:ext>
                  </a:extLst>
                </a:gridCol>
                <a:gridCol w="3829050">
                  <a:extLst>
                    <a:ext uri="{9D8B030D-6E8A-4147-A177-3AD203B41FA5}">
                      <a16:colId xmlns:a16="http://schemas.microsoft.com/office/drawing/2014/main" val="367875931"/>
                    </a:ext>
                  </a:extLst>
                </a:gridCol>
                <a:gridCol w="1628775">
                  <a:extLst>
                    <a:ext uri="{9D8B030D-6E8A-4147-A177-3AD203B41FA5}">
                      <a16:colId xmlns:a16="http://schemas.microsoft.com/office/drawing/2014/main" val="276573198"/>
                    </a:ext>
                  </a:extLst>
                </a:gridCol>
                <a:gridCol w="1248832">
                  <a:extLst>
                    <a:ext uri="{9D8B030D-6E8A-4147-A177-3AD203B41FA5}">
                      <a16:colId xmlns:a16="http://schemas.microsoft.com/office/drawing/2014/main" val="4286866103"/>
                    </a:ext>
                  </a:extLst>
                </a:gridCol>
                <a:gridCol w="1994958">
                  <a:extLst>
                    <a:ext uri="{9D8B030D-6E8A-4147-A177-3AD203B41FA5}">
                      <a16:colId xmlns:a16="http://schemas.microsoft.com/office/drawing/2014/main" val="4052350780"/>
                    </a:ext>
                  </a:extLst>
                </a:gridCol>
                <a:gridCol w="1994958">
                  <a:extLst>
                    <a:ext uri="{9D8B030D-6E8A-4147-A177-3AD203B41FA5}">
                      <a16:colId xmlns:a16="http://schemas.microsoft.com/office/drawing/2014/main" val="2595662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System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Komponente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Wer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Anzahl</a:t>
                      </a:r>
                      <a:r>
                        <a:rPr lang="en-GB" sz="1200" dirty="0" smtClean="0"/>
                        <a:t>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Kosten</a:t>
                      </a:r>
                      <a:r>
                        <a:rPr lang="en-GB" sz="1200" dirty="0" smtClean="0"/>
                        <a:t> (</a:t>
                      </a:r>
                      <a:r>
                        <a:rPr lang="en-GB" sz="1200" dirty="0" err="1" smtClean="0"/>
                        <a:t>kEuro</a:t>
                      </a:r>
                      <a:r>
                        <a:rPr lang="en-GB" sz="1200" dirty="0" smtClean="0"/>
                        <a:t>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Total (</a:t>
                      </a:r>
                      <a:r>
                        <a:rPr lang="en-GB" sz="1200" dirty="0" err="1" smtClean="0"/>
                        <a:t>kEuro</a:t>
                      </a:r>
                      <a:r>
                        <a:rPr lang="en-GB" sz="1200" dirty="0" smtClean="0"/>
                        <a:t>)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8449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rgbClr val="0000CC"/>
                          </a:solidFill>
                        </a:rPr>
                        <a:t>CUPID</a:t>
                      </a:r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Kabelverlegung</a:t>
                      </a:r>
                      <a:r>
                        <a:rPr lang="en-GB" sz="1200" baseline="0" dirty="0" smtClean="0"/>
                        <a:t> </a:t>
                      </a:r>
                      <a:r>
                        <a:rPr lang="en-GB" sz="1200" dirty="0" smtClean="0"/>
                        <a:t>5x </a:t>
                      </a:r>
                      <a:r>
                        <a:rPr lang="en-GB" sz="1200" dirty="0" err="1" smtClean="0"/>
                        <a:t>Kabelsatz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Jöhnke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 LE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???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???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143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µTCA Crate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komplett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10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003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>
                          <a:solidFill>
                            <a:srgbClr val="0000CC"/>
                          </a:solidFill>
                        </a:rPr>
                        <a:t>Vadatech</a:t>
                      </a:r>
                      <a:r>
                        <a:rPr lang="en-GB" sz="1200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rgbClr val="0000CC"/>
                          </a:solidFill>
                        </a:rPr>
                        <a:t>Netzwerkswitch</a:t>
                      </a:r>
                      <a:r>
                        <a:rPr lang="en-GB" sz="1200" dirty="0" smtClean="0">
                          <a:solidFill>
                            <a:srgbClr val="0000CC"/>
                          </a:solidFill>
                        </a:rPr>
                        <a:t> (8 </a:t>
                      </a:r>
                      <a:r>
                        <a:rPr lang="en-GB" sz="1200" dirty="0" err="1" smtClean="0">
                          <a:solidFill>
                            <a:srgbClr val="0000CC"/>
                          </a:solidFill>
                        </a:rPr>
                        <a:t>Kanal</a:t>
                      </a:r>
                      <a:r>
                        <a:rPr lang="en-GB" sz="1200" dirty="0" smtClean="0">
                          <a:solidFill>
                            <a:srgbClr val="0000CC"/>
                          </a:solidFill>
                        </a:rPr>
                        <a:t>)</a:t>
                      </a:r>
                      <a:endParaRPr lang="en-GB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4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11512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CPS8 </a:t>
                      </a:r>
                      <a:r>
                        <a:rPr lang="en-GB" sz="1200" dirty="0" err="1" smtClean="0"/>
                        <a:t>Konnektorbox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34954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SPS </a:t>
                      </a:r>
                      <a:r>
                        <a:rPr lang="en-GB" sz="1200" dirty="0" err="1" smtClean="0"/>
                        <a:t>Komponenten</a:t>
                      </a:r>
                      <a:r>
                        <a:rPr lang="en-GB" sz="1200" dirty="0" smtClean="0"/>
                        <a:t> (LED, Iris)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 (???)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63193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Kameras</a:t>
                      </a:r>
                      <a:r>
                        <a:rPr lang="en-GB" sz="1200" dirty="0" smtClean="0"/>
                        <a:t>, </a:t>
                      </a:r>
                      <a:r>
                        <a:rPr lang="en-GB" sz="1200" dirty="0" err="1" smtClean="0"/>
                        <a:t>Objektive</a:t>
                      </a:r>
                      <a:r>
                        <a:rPr lang="en-GB" sz="1200" dirty="0" smtClean="0"/>
                        <a:t>, </a:t>
                      </a:r>
                      <a:r>
                        <a:rPr lang="en-GB" sz="1200" dirty="0" err="1" smtClean="0"/>
                        <a:t>Gehäuse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7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1.15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8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742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rgbClr val="0000CC"/>
                          </a:solidFill>
                        </a:rPr>
                        <a:t>Faraday Cup</a:t>
                      </a:r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Verkabelung</a:t>
                      </a:r>
                      <a:endParaRPr lang="en-GB" sz="1200" dirty="0" smtClean="0"/>
                    </a:p>
                    <a:p>
                      <a:r>
                        <a:rPr lang="en-GB" sz="1200" dirty="0" err="1" smtClean="0"/>
                        <a:t>Femto-Versorgung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Jöhnke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 LE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???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???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01559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VME Mini-Crate </a:t>
                      </a:r>
                      <a:r>
                        <a:rPr lang="en-GB" sz="1200" dirty="0" err="1" smtClean="0"/>
                        <a:t>mit</a:t>
                      </a:r>
                      <a:r>
                        <a:rPr lang="en-GB" sz="1200" dirty="0" smtClean="0"/>
                        <a:t> CPU und FTRN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0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87521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rgbClr val="0000CC"/>
                          </a:solidFill>
                        </a:rPr>
                        <a:t>I/O </a:t>
                      </a:r>
                      <a:r>
                        <a:rPr lang="en-GB" sz="1200" dirty="0" err="1" smtClean="0">
                          <a:solidFill>
                            <a:srgbClr val="0000CC"/>
                          </a:solidFill>
                        </a:rPr>
                        <a:t>Modul</a:t>
                      </a:r>
                      <a:endParaRPr lang="en-GB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3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2.5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7.5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681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ADC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0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56986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rgbClr val="0000CC"/>
                          </a:solidFill>
                        </a:rPr>
                        <a:t>TOF </a:t>
                      </a:r>
                      <a:r>
                        <a:rPr lang="en-GB" sz="1200" b="1" dirty="0" err="1" smtClean="0">
                          <a:solidFill>
                            <a:srgbClr val="0000CC"/>
                          </a:solidFill>
                        </a:rPr>
                        <a:t>Messung</a:t>
                      </a:r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Verkabelung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Jöhnke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0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0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83036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>
                          <a:solidFill>
                            <a:srgbClr val="0000CC"/>
                          </a:solidFill>
                        </a:rPr>
                        <a:t>Oszilloskope</a:t>
                      </a:r>
                      <a:endParaRPr lang="en-GB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</a:t>
                      </a:r>
                      <a:r>
                        <a:rPr lang="en-GB" sz="1200" baseline="0" dirty="0" smtClean="0"/>
                        <a:t> / 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35-45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35-45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65806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rgbClr val="0000CC"/>
                          </a:solidFill>
                        </a:rPr>
                        <a:t>Ind. PC + I/O </a:t>
                      </a:r>
                      <a:r>
                        <a:rPr lang="en-GB" sz="1200" dirty="0" err="1" smtClean="0">
                          <a:solidFill>
                            <a:srgbClr val="0000CC"/>
                          </a:solidFill>
                        </a:rPr>
                        <a:t>Karte</a:t>
                      </a:r>
                      <a:endParaRPr lang="en-GB" sz="12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2.5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2.5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3854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b="1" dirty="0" err="1" smtClean="0">
                          <a:solidFill>
                            <a:srgbClr val="0000CC"/>
                          </a:solidFill>
                        </a:rPr>
                        <a:t>Infrastruktur</a:t>
                      </a:r>
                      <a:endParaRPr lang="en-GB" sz="1200" b="1" dirty="0">
                        <a:solidFill>
                          <a:srgbClr val="0000CC"/>
                        </a:solidFill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Raritan KVM Switch (</a:t>
                      </a:r>
                      <a:r>
                        <a:rPr lang="en-GB" sz="1200" dirty="0" err="1" smtClean="0"/>
                        <a:t>Fernwartung</a:t>
                      </a:r>
                      <a:r>
                        <a:rPr lang="en-GB" sz="1200" dirty="0" smtClean="0"/>
                        <a:t>, Reboot)</a:t>
                      </a:r>
                    </a:p>
                    <a:p>
                      <a:r>
                        <a:rPr lang="en-GB" sz="1200" dirty="0" smtClean="0"/>
                        <a:t>8-Kanal Version</a:t>
                      </a:r>
                      <a:endParaRPr lang="en-GB" sz="1200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</a:t>
                      </a:r>
                      <a:endParaRPr lang="en-GB" sz="1200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</a:t>
                      </a:r>
                      <a:endParaRPr lang="en-GB" sz="1200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3</a:t>
                      </a:r>
                      <a:endParaRPr lang="en-GB" sz="1200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3</a:t>
                      </a:r>
                      <a:endParaRPr lang="en-GB" sz="1200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37040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Kabelbeschaffung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für</a:t>
                      </a:r>
                      <a:r>
                        <a:rPr lang="en-GB" sz="1200" dirty="0" smtClean="0"/>
                        <a:t> CUPID und FC</a:t>
                      </a:r>
                      <a:endParaRPr lang="en-GB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BEA (</a:t>
                      </a:r>
                      <a:r>
                        <a:rPr lang="en-GB" sz="1200" dirty="0" err="1" smtClean="0"/>
                        <a:t>RoFi</a:t>
                      </a:r>
                      <a:r>
                        <a:rPr lang="en-GB" sz="1200" dirty="0" smtClean="0"/>
                        <a:t>)</a:t>
                      </a:r>
                      <a:endParaRPr lang="en-GB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???</a:t>
                      </a:r>
                      <a:endParaRPr lang="en-GB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???</a:t>
                      </a:r>
                      <a:endParaRPr lang="en-GB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???</a:t>
                      </a:r>
                      <a:endParaRPr lang="en-GB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31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9789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99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40229"/>
          </a:xfrm>
        </p:spPr>
        <p:txBody>
          <a:bodyPr/>
          <a:lstStyle/>
          <a:p>
            <a:r>
              <a:rPr lang="en-GB" dirty="0" err="1" smtClean="0"/>
              <a:t>Offene</a:t>
            </a:r>
            <a:r>
              <a:rPr lang="en-GB" dirty="0" smtClean="0"/>
              <a:t> </a:t>
            </a:r>
            <a:r>
              <a:rPr lang="en-GB" dirty="0" err="1" smtClean="0"/>
              <a:t>Fragen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693509"/>
            <a:ext cx="12192000" cy="6164491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Wie</a:t>
            </a:r>
            <a:r>
              <a:rPr lang="en-GB" sz="1600" dirty="0" smtClean="0"/>
              <a:t> </a:t>
            </a:r>
            <a:r>
              <a:rPr lang="en-GB" sz="1600" dirty="0" err="1" smtClean="0"/>
              <a:t>weit</a:t>
            </a:r>
            <a:r>
              <a:rPr lang="en-GB" sz="1600" dirty="0" smtClean="0"/>
              <a:t> </a:t>
            </a:r>
            <a:r>
              <a:rPr lang="en-GB" sz="1600" dirty="0" err="1" smtClean="0"/>
              <a:t>rüsten</a:t>
            </a:r>
            <a:r>
              <a:rPr lang="en-GB" sz="1600" dirty="0" smtClean="0"/>
              <a:t> </a:t>
            </a:r>
            <a:r>
              <a:rPr lang="en-GB" sz="1600" dirty="0" err="1" smtClean="0"/>
              <a:t>wir</a:t>
            </a:r>
            <a:r>
              <a:rPr lang="en-GB" sz="1600" dirty="0" smtClean="0"/>
              <a:t> um </a:t>
            </a:r>
            <a:r>
              <a:rPr lang="en-GB" sz="1600" dirty="0" err="1" smtClean="0"/>
              <a:t>für</a:t>
            </a:r>
            <a:r>
              <a:rPr lang="en-GB" sz="1600" dirty="0" smtClean="0"/>
              <a:t> </a:t>
            </a:r>
            <a:r>
              <a:rPr lang="en-GB" sz="1600" dirty="0" err="1" smtClean="0"/>
              <a:t>Neustart</a:t>
            </a:r>
            <a:r>
              <a:rPr lang="en-GB" sz="1600" dirty="0" smtClean="0"/>
              <a:t>?	</a:t>
            </a:r>
            <a:r>
              <a:rPr lang="en-GB" sz="1600" dirty="0" err="1" smtClean="0">
                <a:solidFill>
                  <a:srgbClr val="0000CC"/>
                </a:solidFill>
              </a:rPr>
              <a:t>Bis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nach</a:t>
            </a:r>
            <a:r>
              <a:rPr lang="en-GB" sz="1600" dirty="0" smtClean="0">
                <a:solidFill>
                  <a:srgbClr val="0000CC"/>
                </a:solidFill>
              </a:rPr>
              <a:t> RFQ </a:t>
            </a:r>
            <a:r>
              <a:rPr lang="en-GB" sz="1600" dirty="0" err="1" smtClean="0">
                <a:solidFill>
                  <a:srgbClr val="0000CC"/>
                </a:solidFill>
              </a:rPr>
              <a:t>bzw</a:t>
            </a:r>
            <a:r>
              <a:rPr lang="en-GB" sz="1600" dirty="0" smtClean="0">
                <a:solidFill>
                  <a:srgbClr val="0000CC"/>
                </a:solidFill>
              </a:rPr>
              <a:t>. </a:t>
            </a:r>
            <a:r>
              <a:rPr lang="en-GB" sz="1600" dirty="0" err="1" smtClean="0">
                <a:solidFill>
                  <a:srgbClr val="0000CC"/>
                </a:solidFill>
              </a:rPr>
              <a:t>vor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Falle</a:t>
            </a:r>
            <a:endParaRPr lang="en-GB" sz="1600" dirty="0" smtClean="0">
              <a:solidFill>
                <a:srgbClr val="0000CC"/>
              </a:solidFill>
            </a:endParaRPr>
          </a:p>
          <a:p>
            <a:r>
              <a:rPr lang="en-GB" sz="1600" dirty="0" smtClean="0"/>
              <a:t>Geld 2021: 	</a:t>
            </a:r>
            <a:r>
              <a:rPr lang="en-GB" sz="1600" dirty="0" smtClean="0">
                <a:solidFill>
                  <a:srgbClr val="0000CC"/>
                </a:solidFill>
              </a:rPr>
              <a:t>HITRAP</a:t>
            </a:r>
            <a:r>
              <a:rPr lang="en-GB" sz="1600" dirty="0" smtClean="0"/>
              <a:t> (und/</a:t>
            </a:r>
            <a:r>
              <a:rPr lang="en-GB" sz="1600" dirty="0" err="1" smtClean="0"/>
              <a:t>oder</a:t>
            </a:r>
            <a:r>
              <a:rPr lang="en-GB" sz="1600" dirty="0" smtClean="0"/>
              <a:t> </a:t>
            </a:r>
            <a:r>
              <a:rPr lang="en-GB" sz="1600" dirty="0" smtClean="0">
                <a:solidFill>
                  <a:srgbClr val="0000CC"/>
                </a:solidFill>
              </a:rPr>
              <a:t>CRYRING </a:t>
            </a:r>
            <a:r>
              <a:rPr lang="en-GB" sz="1600" dirty="0" err="1" smtClean="0">
                <a:solidFill>
                  <a:srgbClr val="0000CC"/>
                </a:solidFill>
              </a:rPr>
              <a:t>für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Kleinkram</a:t>
            </a:r>
            <a:r>
              <a:rPr lang="en-GB" sz="1600" dirty="0" smtClean="0">
                <a:solidFill>
                  <a:srgbClr val="0000CC"/>
                </a:solidFill>
              </a:rPr>
              <a:t>)</a:t>
            </a:r>
          </a:p>
          <a:p>
            <a:r>
              <a:rPr lang="en-GB" sz="1600" dirty="0" err="1" smtClean="0"/>
              <a:t>Infrastruktur</a:t>
            </a:r>
            <a:r>
              <a:rPr lang="en-GB" sz="1600" dirty="0" smtClean="0"/>
              <a:t>: </a:t>
            </a:r>
          </a:p>
          <a:p>
            <a:pPr lvl="1"/>
            <a:r>
              <a:rPr lang="en-GB" sz="1600" dirty="0" smtClean="0"/>
              <a:t>HV:	</a:t>
            </a:r>
            <a:r>
              <a:rPr lang="en-GB" sz="1600" dirty="0" err="1" smtClean="0"/>
              <a:t>alte</a:t>
            </a:r>
            <a:r>
              <a:rPr lang="en-GB" sz="1600" dirty="0" smtClean="0"/>
              <a:t> Hardware </a:t>
            </a:r>
            <a:r>
              <a:rPr lang="en-GB" sz="1600" dirty="0" err="1" smtClean="0"/>
              <a:t>zunächst</a:t>
            </a:r>
            <a:r>
              <a:rPr lang="en-GB" sz="1600" dirty="0" smtClean="0"/>
              <a:t> </a:t>
            </a:r>
            <a:r>
              <a:rPr lang="en-GB" sz="1600" dirty="0" err="1" smtClean="0"/>
              <a:t>ausreichend</a:t>
            </a:r>
            <a:r>
              <a:rPr lang="en-GB" sz="1600" dirty="0" smtClean="0"/>
              <a:t>. Was </a:t>
            </a:r>
            <a:r>
              <a:rPr lang="en-GB" sz="1600" dirty="0" err="1" smtClean="0"/>
              <a:t>ist</a:t>
            </a:r>
            <a:r>
              <a:rPr lang="en-GB" sz="1600" dirty="0" smtClean="0"/>
              <a:t> der Plan von HITRAP </a:t>
            </a:r>
            <a:r>
              <a:rPr lang="en-GB" sz="1600" dirty="0" err="1" smtClean="0"/>
              <a:t>für</a:t>
            </a:r>
            <a:r>
              <a:rPr lang="en-GB" sz="1600" dirty="0" smtClean="0"/>
              <a:t> Wiener Crates? Integration in </a:t>
            </a:r>
            <a:r>
              <a:rPr lang="en-GB" sz="1600" dirty="0" err="1" smtClean="0"/>
              <a:t>Kontrollsystem</a:t>
            </a:r>
            <a:r>
              <a:rPr lang="en-GB" sz="1600" dirty="0" smtClean="0"/>
              <a:t> 			</a:t>
            </a:r>
            <a:r>
              <a:rPr lang="en-GB" sz="1600" dirty="0" err="1" smtClean="0"/>
              <a:t>notwendig</a:t>
            </a:r>
            <a:r>
              <a:rPr lang="en-GB" sz="1600" dirty="0" smtClean="0"/>
              <a:t>?</a:t>
            </a:r>
          </a:p>
          <a:p>
            <a:pPr lvl="1"/>
            <a:r>
              <a:rPr lang="en-GB" sz="1600" dirty="0" err="1" smtClean="0"/>
              <a:t>Netzwerk</a:t>
            </a:r>
            <a:r>
              <a:rPr lang="en-GB" sz="1600" dirty="0" smtClean="0"/>
              <a:t>:	</a:t>
            </a:r>
            <a:r>
              <a:rPr lang="en-GB" sz="1600" dirty="0" err="1" smtClean="0">
                <a:solidFill>
                  <a:srgbClr val="0000CC"/>
                </a:solidFill>
              </a:rPr>
              <a:t>neuer</a:t>
            </a:r>
            <a:r>
              <a:rPr lang="en-GB" sz="1600" dirty="0" smtClean="0">
                <a:solidFill>
                  <a:srgbClr val="0000CC"/>
                </a:solidFill>
              </a:rPr>
              <a:t> ACC Switch in Container =&gt; Vincelli</a:t>
            </a:r>
          </a:p>
          <a:p>
            <a:pPr lvl="1"/>
            <a:r>
              <a:rPr lang="en-GB" sz="1600" dirty="0" smtClean="0"/>
              <a:t>WR Timing:</a:t>
            </a:r>
            <a:r>
              <a:rPr lang="en-GB" sz="1600" dirty="0" smtClean="0">
                <a:solidFill>
                  <a:srgbClr val="0000CC"/>
                </a:solidFill>
              </a:rPr>
              <a:t>	</a:t>
            </a:r>
            <a:r>
              <a:rPr lang="en-GB" sz="1600" dirty="0" err="1" smtClean="0">
                <a:solidFill>
                  <a:srgbClr val="0000CC"/>
                </a:solidFill>
              </a:rPr>
              <a:t>Anzahl</a:t>
            </a:r>
            <a:r>
              <a:rPr lang="en-GB" sz="1600" dirty="0" smtClean="0">
                <a:solidFill>
                  <a:srgbClr val="0000CC"/>
                </a:solidFill>
              </a:rPr>
              <a:t> Ports </a:t>
            </a:r>
            <a:r>
              <a:rPr lang="en-GB" sz="1600" dirty="0" err="1" smtClean="0">
                <a:solidFill>
                  <a:srgbClr val="0000CC"/>
                </a:solidFill>
              </a:rPr>
              <a:t>ausreichend</a:t>
            </a:r>
            <a:r>
              <a:rPr lang="en-GB" sz="1600" dirty="0" smtClean="0">
                <a:solidFill>
                  <a:srgbClr val="0000CC"/>
                </a:solidFill>
              </a:rPr>
              <a:t> =&gt; Vincelli, Zweig</a:t>
            </a:r>
          </a:p>
          <a:p>
            <a:pPr lvl="1"/>
            <a:r>
              <a:rPr lang="en-GB" sz="1600" dirty="0" err="1" smtClean="0"/>
              <a:t>Ansteuerung</a:t>
            </a:r>
            <a:r>
              <a:rPr lang="en-GB" sz="1600" dirty="0" smtClean="0"/>
              <a:t> DPX Amps., </a:t>
            </a:r>
            <a:r>
              <a:rPr lang="en-GB" sz="1600" dirty="0" err="1" smtClean="0"/>
              <a:t>Antriebe</a:t>
            </a:r>
            <a:r>
              <a:rPr lang="en-GB" sz="1600" dirty="0" smtClean="0"/>
              <a:t>, DGX</a:t>
            </a:r>
            <a:r>
              <a:rPr lang="en-GB" sz="1600" dirty="0"/>
              <a:t> </a:t>
            </a:r>
            <a:r>
              <a:rPr lang="en-GB" sz="1600" dirty="0" smtClean="0">
                <a:solidFill>
                  <a:srgbClr val="0000CC"/>
                </a:solidFill>
              </a:rPr>
              <a:t>=&gt; ACO, HITRAP team</a:t>
            </a:r>
          </a:p>
          <a:p>
            <a:pPr lvl="1"/>
            <a:r>
              <a:rPr lang="en-GB" sz="1600" dirty="0" err="1" smtClean="0"/>
              <a:t>Verkabelung</a:t>
            </a:r>
            <a:r>
              <a:rPr lang="en-GB" sz="1600" dirty="0" smtClean="0"/>
              <a:t>: </a:t>
            </a:r>
            <a:r>
              <a:rPr lang="en-GB" sz="1600" dirty="0" err="1" smtClean="0">
                <a:solidFill>
                  <a:srgbClr val="0000CC"/>
                </a:solidFill>
              </a:rPr>
              <a:t>Termin</a:t>
            </a:r>
            <a:r>
              <a:rPr lang="en-GB" sz="1600" dirty="0" smtClean="0">
                <a:solidFill>
                  <a:srgbClr val="0000CC"/>
                </a:solidFill>
              </a:rPr>
              <a:t> 26. </a:t>
            </a:r>
            <a:r>
              <a:rPr lang="en-GB" sz="1600" dirty="0" err="1" smtClean="0">
                <a:solidFill>
                  <a:srgbClr val="0000CC"/>
                </a:solidFill>
              </a:rPr>
              <a:t>Juli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mit</a:t>
            </a:r>
            <a:r>
              <a:rPr lang="en-GB" sz="1600" dirty="0" smtClean="0">
                <a:solidFill>
                  <a:srgbClr val="0000CC"/>
                </a:solidFill>
              </a:rPr>
              <a:t> Fa. </a:t>
            </a:r>
            <a:r>
              <a:rPr lang="en-GB" sz="1600" dirty="0" err="1" smtClean="0">
                <a:solidFill>
                  <a:srgbClr val="0000CC"/>
                </a:solidFill>
              </a:rPr>
              <a:t>Jöhnke</a:t>
            </a:r>
            <a:endParaRPr lang="en-GB" sz="1600" dirty="0" smtClean="0">
              <a:solidFill>
                <a:srgbClr val="0000CC"/>
              </a:solidFill>
            </a:endParaRPr>
          </a:p>
          <a:p>
            <a:r>
              <a:rPr lang="en-GB" sz="1600" dirty="0" smtClean="0"/>
              <a:t>TOF:	</a:t>
            </a:r>
          </a:p>
          <a:p>
            <a:pPr lvl="1"/>
            <a:r>
              <a:rPr lang="en-GB" sz="1600" dirty="0" err="1"/>
              <a:t>Oszis</a:t>
            </a:r>
            <a:r>
              <a:rPr lang="en-GB" sz="1600" dirty="0"/>
              <a:t>: </a:t>
            </a:r>
            <a:r>
              <a:rPr lang="en-GB" sz="1600" dirty="0" err="1"/>
              <a:t>Kauf</a:t>
            </a:r>
            <a:r>
              <a:rPr lang="en-GB" sz="1600" dirty="0"/>
              <a:t> </a:t>
            </a:r>
            <a:r>
              <a:rPr lang="en-GB" sz="1600" dirty="0" err="1"/>
              <a:t>nächstes</a:t>
            </a:r>
            <a:r>
              <a:rPr lang="en-GB" sz="1600" dirty="0"/>
              <a:t> </a:t>
            </a:r>
            <a:r>
              <a:rPr lang="en-GB" sz="1600" dirty="0" err="1" smtClean="0"/>
              <a:t>Jahr</a:t>
            </a:r>
            <a:r>
              <a:rPr lang="en-GB" sz="1600" dirty="0" smtClean="0"/>
              <a:t> in 2022, </a:t>
            </a:r>
            <a:r>
              <a:rPr lang="en-GB" sz="1600" dirty="0"/>
              <a:t>Evaluation in 2021 (</a:t>
            </a:r>
            <a:r>
              <a:rPr lang="en-GB" sz="1600" dirty="0" err="1"/>
              <a:t>auch</a:t>
            </a:r>
            <a:r>
              <a:rPr lang="en-GB" sz="1600" dirty="0"/>
              <a:t> </a:t>
            </a:r>
            <a:r>
              <a:rPr lang="en-GB" sz="1600" dirty="0" err="1"/>
              <a:t>für</a:t>
            </a:r>
            <a:r>
              <a:rPr lang="en-GB" sz="1600" dirty="0"/>
              <a:t> UNILAC)</a:t>
            </a:r>
          </a:p>
          <a:p>
            <a:r>
              <a:rPr lang="en-GB" sz="1600" dirty="0" smtClean="0"/>
              <a:t>FC:</a:t>
            </a:r>
          </a:p>
          <a:p>
            <a:pPr lvl="1"/>
            <a:r>
              <a:rPr lang="en-GB" sz="1600" dirty="0" err="1" smtClean="0"/>
              <a:t>Femtos</a:t>
            </a:r>
            <a:r>
              <a:rPr lang="en-GB" sz="1600" dirty="0" smtClean="0"/>
              <a:t> </a:t>
            </a:r>
            <a:r>
              <a:rPr lang="en-GB" sz="1600" dirty="0" err="1" smtClean="0"/>
              <a:t>alle</a:t>
            </a:r>
            <a:r>
              <a:rPr lang="en-GB" sz="1600" dirty="0" smtClean="0"/>
              <a:t> </a:t>
            </a:r>
            <a:r>
              <a:rPr lang="en-GB" sz="1600" dirty="0" err="1" smtClean="0"/>
              <a:t>vorhanden</a:t>
            </a:r>
            <a:r>
              <a:rPr lang="en-GB" sz="1600" dirty="0" smtClean="0"/>
              <a:t>? </a:t>
            </a:r>
            <a:r>
              <a:rPr lang="en-GB" sz="1600" dirty="0" err="1" smtClean="0">
                <a:solidFill>
                  <a:srgbClr val="0000CC"/>
                </a:solidFill>
              </a:rPr>
              <a:t>Ja</a:t>
            </a:r>
            <a:endParaRPr lang="en-GB" sz="1600" dirty="0" smtClean="0">
              <a:solidFill>
                <a:srgbClr val="0000CC"/>
              </a:solidFill>
            </a:endParaRPr>
          </a:p>
          <a:p>
            <a:pPr lvl="1"/>
            <a:r>
              <a:rPr lang="en-GB" sz="1600" dirty="0" err="1" smtClean="0"/>
              <a:t>Femtos</a:t>
            </a:r>
            <a:r>
              <a:rPr lang="en-GB" sz="1600" dirty="0" smtClean="0"/>
              <a:t>: </a:t>
            </a:r>
            <a:r>
              <a:rPr lang="en-GB" sz="1600" dirty="0" err="1" smtClean="0"/>
              <a:t>welcher</a:t>
            </a:r>
            <a:r>
              <a:rPr lang="en-GB" sz="1600" dirty="0" smtClean="0"/>
              <a:t> </a:t>
            </a:r>
            <a:r>
              <a:rPr lang="en-GB" sz="1600" dirty="0" err="1" smtClean="0"/>
              <a:t>Typ</a:t>
            </a:r>
            <a:r>
              <a:rPr lang="en-GB" sz="1600" dirty="0" smtClean="0"/>
              <a:t>? </a:t>
            </a:r>
            <a:r>
              <a:rPr lang="en-GB" sz="1600" dirty="0" err="1" smtClean="0"/>
              <a:t>Mit</a:t>
            </a:r>
            <a:r>
              <a:rPr lang="en-GB" sz="1600" dirty="0" smtClean="0"/>
              <a:t>/</a:t>
            </a:r>
            <a:r>
              <a:rPr lang="en-GB" sz="1600" dirty="0" err="1" smtClean="0"/>
              <a:t>ohne</a:t>
            </a:r>
            <a:r>
              <a:rPr lang="en-GB" sz="1600" dirty="0" smtClean="0"/>
              <a:t> </a:t>
            </a:r>
            <a:r>
              <a:rPr lang="en-GB" sz="1600" dirty="0" err="1" smtClean="0"/>
              <a:t>Auslese</a:t>
            </a:r>
            <a:r>
              <a:rPr lang="en-GB" sz="1600" dirty="0" smtClean="0"/>
              <a:t> </a:t>
            </a:r>
            <a:r>
              <a:rPr lang="en-GB" sz="1600" dirty="0" err="1" smtClean="0"/>
              <a:t>Schalter</a:t>
            </a:r>
            <a:r>
              <a:rPr lang="en-GB" sz="1600" dirty="0" smtClean="0"/>
              <a:t>? </a:t>
            </a:r>
            <a:r>
              <a:rPr lang="en-GB" sz="1600" dirty="0" err="1" smtClean="0">
                <a:solidFill>
                  <a:srgbClr val="0000CC"/>
                </a:solidFill>
              </a:rPr>
              <a:t>Ohne</a:t>
            </a:r>
            <a:r>
              <a:rPr lang="en-GB" sz="1600" dirty="0" smtClean="0">
                <a:solidFill>
                  <a:srgbClr val="0000CC"/>
                </a:solidFill>
              </a:rPr>
              <a:t>, da </a:t>
            </a:r>
            <a:r>
              <a:rPr lang="en-GB" sz="1600" dirty="0" err="1" smtClean="0">
                <a:solidFill>
                  <a:srgbClr val="0000CC"/>
                </a:solidFill>
              </a:rPr>
              <a:t>ältere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Geräte</a:t>
            </a:r>
            <a:r>
              <a:rPr lang="en-GB" sz="1600" dirty="0" smtClean="0">
                <a:solidFill>
                  <a:srgbClr val="0000CC"/>
                </a:solidFill>
              </a:rPr>
              <a:t>.</a:t>
            </a:r>
          </a:p>
          <a:p>
            <a:r>
              <a:rPr lang="en-GB" sz="1600" dirty="0" smtClean="0"/>
              <a:t>CUPID:</a:t>
            </a:r>
          </a:p>
          <a:p>
            <a:pPr lvl="1"/>
            <a:r>
              <a:rPr lang="en-GB" sz="1600" dirty="0" smtClean="0"/>
              <a:t>VME/µTCA System? </a:t>
            </a:r>
            <a:r>
              <a:rPr lang="en-GB" sz="1600" dirty="0" smtClean="0">
                <a:solidFill>
                  <a:srgbClr val="0000CC"/>
                </a:solidFill>
              </a:rPr>
              <a:t>µTCA</a:t>
            </a:r>
          </a:p>
          <a:p>
            <a:pPr lvl="1"/>
            <a:r>
              <a:rPr lang="en-GB" sz="1600" dirty="0" smtClean="0"/>
              <a:t>Was </a:t>
            </a:r>
            <a:r>
              <a:rPr lang="en-GB" sz="1600" dirty="0" err="1" smtClean="0"/>
              <a:t>ist</a:t>
            </a:r>
            <a:r>
              <a:rPr lang="en-GB" sz="1600" dirty="0" smtClean="0"/>
              <a:t> </a:t>
            </a:r>
            <a:r>
              <a:rPr lang="en-GB" sz="1600" dirty="0" err="1" smtClean="0"/>
              <a:t>mit</a:t>
            </a:r>
            <a:r>
              <a:rPr lang="en-GB" sz="1600" dirty="0" smtClean="0"/>
              <a:t> </a:t>
            </a:r>
            <a:r>
              <a:rPr lang="en-GB" sz="1600" dirty="0" err="1" smtClean="0"/>
              <a:t>LabView</a:t>
            </a:r>
            <a:r>
              <a:rPr lang="en-GB" sz="1600" dirty="0" smtClean="0"/>
              <a:t> </a:t>
            </a:r>
            <a:r>
              <a:rPr lang="en-GB" sz="1600" dirty="0" err="1" smtClean="0"/>
              <a:t>Auslese</a:t>
            </a:r>
            <a:r>
              <a:rPr lang="en-GB" sz="1600" dirty="0" smtClean="0"/>
              <a:t> D. </a:t>
            </a:r>
            <a:r>
              <a:rPr lang="en-GB" sz="1600" dirty="0" err="1" smtClean="0"/>
              <a:t>Neidherr</a:t>
            </a:r>
            <a:r>
              <a:rPr lang="en-GB" sz="1600" dirty="0" smtClean="0"/>
              <a:t> </a:t>
            </a:r>
            <a:r>
              <a:rPr lang="en-GB" sz="1600" dirty="0" err="1" smtClean="0"/>
              <a:t>für</a:t>
            </a:r>
            <a:r>
              <a:rPr lang="en-GB" sz="1600" dirty="0" smtClean="0"/>
              <a:t> exp. </a:t>
            </a:r>
            <a:r>
              <a:rPr lang="en-GB" sz="1600" dirty="0" err="1" smtClean="0"/>
              <a:t>Leuchtschirme</a:t>
            </a:r>
            <a:r>
              <a:rPr lang="en-GB" sz="1600" dirty="0" smtClean="0"/>
              <a:t>? </a:t>
            </a:r>
            <a:r>
              <a:rPr lang="en-GB" sz="1600" dirty="0" err="1" smtClean="0"/>
              <a:t>Trennung</a:t>
            </a:r>
            <a:r>
              <a:rPr lang="en-GB" sz="1600" dirty="0" smtClean="0"/>
              <a:t> DAQ in </a:t>
            </a:r>
            <a:r>
              <a:rPr lang="en-GB" sz="1600" dirty="0" err="1" smtClean="0"/>
              <a:t>Betriebsgeräte</a:t>
            </a:r>
            <a:r>
              <a:rPr lang="en-GB" sz="1600" dirty="0" smtClean="0"/>
              <a:t> und </a:t>
            </a:r>
            <a:r>
              <a:rPr lang="en-GB" sz="1600" dirty="0" err="1" smtClean="0"/>
              <a:t>Experimentgeräte</a:t>
            </a:r>
            <a:r>
              <a:rPr lang="en-GB" sz="1600" dirty="0" smtClean="0"/>
              <a:t>? </a:t>
            </a:r>
            <a:r>
              <a:rPr lang="en-GB" sz="1600" dirty="0" err="1" smtClean="0">
                <a:solidFill>
                  <a:srgbClr val="0000CC"/>
                </a:solidFill>
              </a:rPr>
              <a:t>Achtung</a:t>
            </a:r>
            <a:r>
              <a:rPr lang="en-GB" sz="1600" dirty="0" smtClean="0">
                <a:solidFill>
                  <a:srgbClr val="0000CC"/>
                </a:solidFill>
              </a:rPr>
              <a:t>: </a:t>
            </a:r>
            <a:r>
              <a:rPr lang="en-GB" sz="1600" dirty="0" err="1" smtClean="0">
                <a:solidFill>
                  <a:srgbClr val="0000CC"/>
                </a:solidFill>
              </a:rPr>
              <a:t>komplett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andere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Nutzung</a:t>
            </a:r>
            <a:r>
              <a:rPr lang="en-GB" sz="1600" dirty="0" smtClean="0">
                <a:solidFill>
                  <a:srgbClr val="0000CC"/>
                </a:solidFill>
              </a:rPr>
              <a:t> der </a:t>
            </a:r>
            <a:r>
              <a:rPr lang="en-GB" sz="1600" dirty="0" err="1" smtClean="0">
                <a:solidFill>
                  <a:srgbClr val="0000CC"/>
                </a:solidFill>
              </a:rPr>
              <a:t>Strahführung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zwischen</a:t>
            </a:r>
            <a:r>
              <a:rPr lang="en-GB" sz="1600" dirty="0" smtClean="0">
                <a:solidFill>
                  <a:srgbClr val="0000CC"/>
                </a:solidFill>
              </a:rPr>
              <a:t> Platform (</a:t>
            </a:r>
            <a:r>
              <a:rPr lang="en-GB" sz="1600" dirty="0" err="1" smtClean="0">
                <a:solidFill>
                  <a:srgbClr val="0000CC"/>
                </a:solidFill>
              </a:rPr>
              <a:t>oben</a:t>
            </a:r>
            <a:r>
              <a:rPr lang="en-GB" sz="1600" dirty="0" smtClean="0">
                <a:solidFill>
                  <a:srgbClr val="0000CC"/>
                </a:solidFill>
              </a:rPr>
              <a:t>) und </a:t>
            </a:r>
            <a:r>
              <a:rPr lang="en-GB" sz="1600" dirty="0" err="1" smtClean="0">
                <a:solidFill>
                  <a:srgbClr val="0000CC"/>
                </a:solidFill>
              </a:rPr>
              <a:t>Falle</a:t>
            </a:r>
            <a:r>
              <a:rPr lang="en-GB" sz="1600" dirty="0" smtClean="0">
                <a:solidFill>
                  <a:srgbClr val="0000CC"/>
                </a:solidFill>
              </a:rPr>
              <a:t> (</a:t>
            </a:r>
            <a:r>
              <a:rPr lang="en-GB" sz="1600" dirty="0" err="1" smtClean="0">
                <a:solidFill>
                  <a:srgbClr val="0000CC"/>
                </a:solidFill>
              </a:rPr>
              <a:t>unten</a:t>
            </a:r>
            <a:r>
              <a:rPr lang="en-GB" sz="1600" dirty="0" smtClean="0">
                <a:solidFill>
                  <a:srgbClr val="0000CC"/>
                </a:solidFill>
              </a:rPr>
              <a:t>)</a:t>
            </a:r>
          </a:p>
          <a:p>
            <a:pPr lvl="1"/>
            <a:r>
              <a:rPr lang="en-GB" sz="1600" dirty="0" err="1" smtClean="0">
                <a:solidFill>
                  <a:srgbClr val="0000CC"/>
                </a:solidFill>
              </a:rPr>
              <a:t>Umrüstung</a:t>
            </a:r>
            <a:r>
              <a:rPr lang="en-GB" sz="1600" dirty="0" smtClean="0">
                <a:solidFill>
                  <a:srgbClr val="0000CC"/>
                </a:solidFill>
              </a:rPr>
              <a:t> der </a:t>
            </a:r>
            <a:r>
              <a:rPr lang="en-GB" sz="1600" dirty="0" err="1" smtClean="0">
                <a:solidFill>
                  <a:srgbClr val="0000CC"/>
                </a:solidFill>
              </a:rPr>
              <a:t>Geräte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nach</a:t>
            </a:r>
            <a:r>
              <a:rPr lang="en-GB" sz="1600" dirty="0" smtClean="0">
                <a:solidFill>
                  <a:srgbClr val="0000CC"/>
                </a:solidFill>
              </a:rPr>
              <a:t> der </a:t>
            </a:r>
            <a:r>
              <a:rPr lang="en-GB" sz="1600" dirty="0" err="1" smtClean="0">
                <a:solidFill>
                  <a:srgbClr val="0000CC"/>
                </a:solidFill>
              </a:rPr>
              <a:t>Falle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zu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klären</a:t>
            </a:r>
            <a:r>
              <a:rPr lang="en-GB" sz="1600" dirty="0" smtClean="0">
                <a:solidFill>
                  <a:srgbClr val="0000CC"/>
                </a:solidFill>
              </a:rPr>
              <a:t>! </a:t>
            </a:r>
            <a:r>
              <a:rPr lang="en-GB" sz="1600" dirty="0" err="1">
                <a:solidFill>
                  <a:srgbClr val="0000CC"/>
                </a:solidFill>
              </a:rPr>
              <a:t>K</a:t>
            </a:r>
            <a:r>
              <a:rPr lang="en-GB" sz="1600" dirty="0" err="1" smtClean="0">
                <a:solidFill>
                  <a:srgbClr val="0000CC"/>
                </a:solidFill>
              </a:rPr>
              <a:t>onzept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für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unabhängigen</a:t>
            </a:r>
            <a:r>
              <a:rPr lang="en-GB" sz="1600" dirty="0" smtClean="0">
                <a:solidFill>
                  <a:srgbClr val="0000CC"/>
                </a:solidFill>
              </a:rPr>
              <a:t> </a:t>
            </a:r>
            <a:r>
              <a:rPr lang="en-GB" sz="1600" dirty="0" err="1" smtClean="0">
                <a:solidFill>
                  <a:srgbClr val="0000CC"/>
                </a:solidFill>
              </a:rPr>
              <a:t>Betrieb</a:t>
            </a:r>
            <a:r>
              <a:rPr lang="en-GB" sz="1600" dirty="0" smtClean="0">
                <a:solidFill>
                  <a:srgbClr val="0000CC"/>
                </a:solidFill>
              </a:rPr>
              <a:t>?!?!?!?</a:t>
            </a:r>
            <a:endParaRPr lang="en-GB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848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" y="-1"/>
            <a:ext cx="12187044" cy="6696075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 rot="20329853">
            <a:off x="1267299" y="3405121"/>
            <a:ext cx="1121212" cy="689778"/>
          </a:xfrm>
          <a:prstGeom prst="rect">
            <a:avLst/>
          </a:prstGeom>
          <a:solidFill>
            <a:srgbClr val="FFC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feld 5"/>
          <p:cNvSpPr txBox="1"/>
          <p:nvPr/>
        </p:nvSpPr>
        <p:spPr>
          <a:xfrm>
            <a:off x="2245488" y="3136738"/>
            <a:ext cx="1690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Mess-Container</a:t>
            </a:r>
          </a:p>
          <a:p>
            <a:r>
              <a:rPr lang="en-GB" b="1" dirty="0" smtClean="0"/>
              <a:t>    in EX.2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01133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1" y="0"/>
            <a:ext cx="9296399" cy="655409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23825" y="1343025"/>
            <a:ext cx="335694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Status </a:t>
            </a:r>
            <a:r>
              <a:rPr lang="en-GB" dirty="0" err="1" smtClean="0"/>
              <a:t>Juli</a:t>
            </a:r>
            <a:r>
              <a:rPr lang="en-GB" dirty="0" smtClean="0"/>
              <a:t> 2021</a:t>
            </a:r>
          </a:p>
          <a:p>
            <a:r>
              <a:rPr lang="en-GB" dirty="0" err="1" smtClean="0"/>
              <a:t>Elektronik</a:t>
            </a:r>
            <a:r>
              <a:rPr lang="en-GB" dirty="0" smtClean="0"/>
              <a:t> </a:t>
            </a:r>
            <a:r>
              <a:rPr lang="en-GB" dirty="0" err="1" smtClean="0"/>
              <a:t>für</a:t>
            </a:r>
            <a:r>
              <a:rPr lang="en-GB" dirty="0" smtClean="0"/>
              <a:t> Diagnose </a:t>
            </a:r>
          </a:p>
          <a:p>
            <a:r>
              <a:rPr lang="en-GB" dirty="0" smtClean="0"/>
              <a:t>in EX.2.013 in Racks 5 </a:t>
            </a:r>
            <a:r>
              <a:rPr lang="en-GB" dirty="0" err="1" smtClean="0"/>
              <a:t>bis</a:t>
            </a:r>
            <a:r>
              <a:rPr lang="en-GB" dirty="0" smtClean="0"/>
              <a:t> 7</a:t>
            </a:r>
          </a:p>
          <a:p>
            <a:r>
              <a:rPr lang="en-GB" dirty="0" smtClean="0"/>
              <a:t>HV </a:t>
            </a:r>
            <a:r>
              <a:rPr lang="en-GB" dirty="0" err="1" smtClean="0"/>
              <a:t>für</a:t>
            </a:r>
            <a:r>
              <a:rPr lang="en-GB" dirty="0" smtClean="0"/>
              <a:t> FCs in Rack 4</a:t>
            </a:r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Überlegung</a:t>
            </a:r>
            <a:r>
              <a:rPr lang="en-GB" dirty="0" smtClean="0"/>
              <a:t>:</a:t>
            </a:r>
          </a:p>
          <a:p>
            <a:r>
              <a:rPr lang="en-GB" dirty="0" smtClean="0"/>
              <a:t>CUPID </a:t>
            </a:r>
            <a:r>
              <a:rPr lang="en-GB" dirty="0" err="1" smtClean="0"/>
              <a:t>auslagern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EX.2.012,</a:t>
            </a:r>
          </a:p>
          <a:p>
            <a:r>
              <a:rPr lang="en-GB" dirty="0" smtClean="0"/>
              <a:t>um </a:t>
            </a:r>
            <a:r>
              <a:rPr lang="en-GB" dirty="0" err="1" smtClean="0"/>
              <a:t>Platz</a:t>
            </a:r>
            <a:r>
              <a:rPr lang="en-GB" dirty="0" smtClean="0"/>
              <a:t>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gewinnen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r>
              <a:rPr lang="en-GB" dirty="0" err="1" smtClean="0"/>
              <a:t>Laut</a:t>
            </a:r>
            <a:r>
              <a:rPr lang="en-GB" dirty="0" smtClean="0"/>
              <a:t> F. Herfurth und Z. Andelkovic</a:t>
            </a:r>
          </a:p>
          <a:p>
            <a:r>
              <a:rPr lang="en-GB" dirty="0" err="1" smtClean="0"/>
              <a:t>möglich</a:t>
            </a:r>
            <a:r>
              <a:rPr lang="en-GB" dirty="0" smtClean="0"/>
              <a:t>!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0" y="0"/>
            <a:ext cx="3006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Mess-Container und </a:t>
            </a:r>
            <a:r>
              <a:rPr lang="en-GB" sz="2000" b="1" dirty="0" err="1" smtClean="0"/>
              <a:t>lokaler</a:t>
            </a:r>
            <a:r>
              <a:rPr lang="en-GB" sz="2000" b="1" dirty="0"/>
              <a:t> </a:t>
            </a:r>
            <a:r>
              <a:rPr lang="en-GB" sz="2000" b="1" dirty="0" err="1" smtClean="0"/>
              <a:t>Kontrollraum</a:t>
            </a:r>
            <a:r>
              <a:rPr lang="en-GB" sz="2000" b="1" dirty="0" smtClean="0"/>
              <a:t> </a:t>
            </a:r>
          </a:p>
          <a:p>
            <a:r>
              <a:rPr lang="en-GB" sz="2000" b="1" dirty="0" smtClean="0"/>
              <a:t>in EX.2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59847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EX.2.013</a:t>
            </a:r>
            <a:br>
              <a:rPr lang="en-GB" dirty="0" smtClean="0"/>
            </a:br>
            <a:r>
              <a:rPr lang="en-GB" dirty="0" err="1" smtClean="0"/>
              <a:t>Ansicht</a:t>
            </a:r>
            <a:r>
              <a:rPr lang="en-GB" dirty="0" smtClean="0"/>
              <a:t> </a:t>
            </a:r>
            <a:r>
              <a:rPr lang="en-GB" dirty="0" err="1" smtClean="0"/>
              <a:t>aller</a:t>
            </a:r>
            <a:r>
              <a:rPr lang="en-GB" dirty="0" smtClean="0"/>
              <a:t> Racks</a:t>
            </a:r>
            <a:endParaRPr lang="en-GB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69"/>
          <a:stretch/>
        </p:blipFill>
        <p:spPr>
          <a:xfrm rot="10800000">
            <a:off x="4295774" y="-1"/>
            <a:ext cx="7896225" cy="6875813"/>
          </a:xfrm>
        </p:spPr>
      </p:pic>
      <p:sp>
        <p:nvSpPr>
          <p:cNvPr id="3" name="Textfeld 2"/>
          <p:cNvSpPr txBox="1"/>
          <p:nvPr/>
        </p:nvSpPr>
        <p:spPr>
          <a:xfrm>
            <a:off x="10344150" y="1590675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Rack 7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010775" y="1323975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Rack 6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9667875" y="1057275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Rack 5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2900" y="2181225"/>
            <a:ext cx="2705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Laut</a:t>
            </a:r>
            <a:r>
              <a:rPr lang="en-GB" dirty="0" smtClean="0"/>
              <a:t> </a:t>
            </a:r>
            <a:r>
              <a:rPr lang="en-GB" dirty="0" err="1" smtClean="0"/>
              <a:t>Kabelbeschriftung</a:t>
            </a:r>
            <a:endParaRPr lang="en-GB" dirty="0" smtClean="0"/>
          </a:p>
          <a:p>
            <a:r>
              <a:rPr lang="en-GB" dirty="0" err="1" smtClean="0"/>
              <a:t>ist</a:t>
            </a:r>
            <a:r>
              <a:rPr lang="en-GB" dirty="0" smtClean="0"/>
              <a:t> Rack 1 </a:t>
            </a:r>
            <a:r>
              <a:rPr lang="en-GB" dirty="0" err="1" smtClean="0"/>
              <a:t>im</a:t>
            </a:r>
            <a:r>
              <a:rPr lang="en-GB" dirty="0" smtClean="0"/>
              <a:t> </a:t>
            </a:r>
            <a:r>
              <a:rPr lang="en-GB" dirty="0" err="1" smtClean="0"/>
              <a:t>Vordergrund</a:t>
            </a:r>
            <a:r>
              <a:rPr lang="en-GB" dirty="0" smtClean="0"/>
              <a:t>. </a:t>
            </a:r>
          </a:p>
        </p:txBody>
      </p:sp>
      <p:sp>
        <p:nvSpPr>
          <p:cNvPr id="8" name="Pfeil nach rechts 7"/>
          <p:cNvSpPr/>
          <p:nvPr/>
        </p:nvSpPr>
        <p:spPr>
          <a:xfrm>
            <a:off x="4105275" y="5076825"/>
            <a:ext cx="952500" cy="276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feld 8"/>
          <p:cNvSpPr txBox="1"/>
          <p:nvPr/>
        </p:nvSpPr>
        <p:spPr>
          <a:xfrm>
            <a:off x="2419350" y="4667250"/>
            <a:ext cx="1870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ACO </a:t>
            </a:r>
            <a:r>
              <a:rPr lang="en-GB" b="1" dirty="0" err="1" smtClean="0"/>
              <a:t>Ansteuerung</a:t>
            </a:r>
            <a:endParaRPr lang="en-GB" b="1" dirty="0" smtClean="0"/>
          </a:p>
          <a:p>
            <a:r>
              <a:rPr lang="en-GB" b="1" dirty="0" smtClean="0"/>
              <a:t>PDX, PG, PLA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33526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499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791700" y="923925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Rack 7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9134475" y="504825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Rack 6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086725" y="-95250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Rack 5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3" name="Pfeil nach rechts 2"/>
          <p:cNvSpPr/>
          <p:nvPr/>
        </p:nvSpPr>
        <p:spPr>
          <a:xfrm>
            <a:off x="6438900" y="6486525"/>
            <a:ext cx="952500" cy="276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feld 8"/>
          <p:cNvSpPr txBox="1"/>
          <p:nvPr/>
        </p:nvSpPr>
        <p:spPr>
          <a:xfrm>
            <a:off x="5248275" y="5638800"/>
            <a:ext cx="17615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Rack 4:</a:t>
            </a:r>
          </a:p>
          <a:p>
            <a:r>
              <a:rPr lang="en-GB" dirty="0" smtClean="0"/>
              <a:t>HV </a:t>
            </a:r>
            <a:r>
              <a:rPr lang="en-GB" dirty="0" err="1" smtClean="0"/>
              <a:t>Versorgung</a:t>
            </a:r>
            <a:endParaRPr lang="en-GB" dirty="0" smtClean="0"/>
          </a:p>
          <a:p>
            <a:r>
              <a:rPr lang="en-GB" dirty="0" err="1" smtClean="0"/>
              <a:t>für</a:t>
            </a:r>
            <a:r>
              <a:rPr lang="en-GB" dirty="0" smtClean="0"/>
              <a:t> Diagnose-FCs</a:t>
            </a:r>
            <a:endParaRPr lang="en-GB" dirty="0"/>
          </a:p>
        </p:txBody>
      </p:sp>
      <p:sp>
        <p:nvSpPr>
          <p:cNvPr id="10" name="Textfeld 9"/>
          <p:cNvSpPr txBox="1"/>
          <p:nvPr/>
        </p:nvSpPr>
        <p:spPr>
          <a:xfrm>
            <a:off x="5191125" y="3810000"/>
            <a:ext cx="1863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Rack 3:</a:t>
            </a:r>
          </a:p>
          <a:p>
            <a:r>
              <a:rPr lang="en-GB" dirty="0" smtClean="0"/>
              <a:t>HV </a:t>
            </a:r>
            <a:r>
              <a:rPr lang="en-GB" dirty="0" err="1" smtClean="0"/>
              <a:t>Versorgungen</a:t>
            </a:r>
            <a:endParaRPr lang="en-GB" dirty="0" smtClean="0"/>
          </a:p>
          <a:p>
            <a:r>
              <a:rPr lang="en-GB" dirty="0" err="1" smtClean="0"/>
              <a:t>für</a:t>
            </a:r>
            <a:r>
              <a:rPr lang="en-GB" dirty="0"/>
              <a:t> </a:t>
            </a:r>
            <a:r>
              <a:rPr lang="en-GB" dirty="0" smtClean="0"/>
              <a:t>HITRAP </a:t>
            </a:r>
          </a:p>
          <a:p>
            <a:r>
              <a:rPr lang="en-GB" dirty="0" err="1" smtClean="0"/>
              <a:t>Plattform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5160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4" y="0"/>
            <a:ext cx="2714625" cy="1325563"/>
          </a:xfrm>
        </p:spPr>
        <p:txBody>
          <a:bodyPr/>
          <a:lstStyle/>
          <a:p>
            <a:pPr algn="ctr"/>
            <a:r>
              <a:rPr lang="en-GB" dirty="0" smtClean="0"/>
              <a:t>Rack </a:t>
            </a:r>
            <a:r>
              <a:rPr lang="en-GB" dirty="0"/>
              <a:t>7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2"/>
          <a:stretch/>
        </p:blipFill>
        <p:spPr>
          <a:xfrm rot="5400000">
            <a:off x="-1465862" y="1465862"/>
            <a:ext cx="6856023" cy="3924301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181475" y="1571625"/>
            <a:ext cx="266021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Rack </a:t>
            </a:r>
            <a:r>
              <a:rPr lang="en-GB" dirty="0"/>
              <a:t>7</a:t>
            </a:r>
            <a:r>
              <a:rPr lang="en-GB" dirty="0" smtClean="0"/>
              <a:t> so </a:t>
            </a:r>
            <a:r>
              <a:rPr lang="en-GB" dirty="0" err="1" smtClean="0"/>
              <a:t>lassen</a:t>
            </a:r>
            <a:r>
              <a:rPr lang="en-GB" dirty="0" smtClean="0"/>
              <a:t>!</a:t>
            </a:r>
          </a:p>
          <a:p>
            <a:r>
              <a:rPr lang="en-GB" dirty="0" err="1" smtClean="0"/>
              <a:t>Evtl</a:t>
            </a:r>
            <a:r>
              <a:rPr lang="en-GB" dirty="0" smtClean="0"/>
              <a:t>. </a:t>
            </a:r>
            <a:r>
              <a:rPr lang="en-GB" dirty="0" err="1" smtClean="0"/>
              <a:t>oben</a:t>
            </a:r>
            <a:r>
              <a:rPr lang="en-GB" dirty="0" smtClean="0"/>
              <a:t> </a:t>
            </a:r>
            <a:r>
              <a:rPr lang="en-GB" dirty="0" err="1" smtClean="0"/>
              <a:t>Platz</a:t>
            </a:r>
            <a:r>
              <a:rPr lang="en-GB" dirty="0" smtClean="0"/>
              <a:t> </a:t>
            </a:r>
            <a:r>
              <a:rPr lang="en-GB" dirty="0" err="1" smtClean="0"/>
              <a:t>für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Einbau</a:t>
            </a:r>
            <a:r>
              <a:rPr lang="en-GB" dirty="0" smtClean="0"/>
              <a:t> </a:t>
            </a:r>
            <a:r>
              <a:rPr lang="en-GB" dirty="0" err="1" smtClean="0"/>
              <a:t>eines</a:t>
            </a:r>
            <a:endParaRPr lang="en-GB" dirty="0" smtClean="0"/>
          </a:p>
          <a:p>
            <a:r>
              <a:rPr lang="en-GB" dirty="0" smtClean="0"/>
              <a:t>KVM Switch </a:t>
            </a:r>
            <a:r>
              <a:rPr lang="en-GB" dirty="0" err="1" smtClean="0"/>
              <a:t>oder</a:t>
            </a:r>
            <a:r>
              <a:rPr lang="en-GB" dirty="0" smtClean="0"/>
              <a:t> </a:t>
            </a:r>
          </a:p>
          <a:p>
            <a:r>
              <a:rPr lang="en-GB" dirty="0" smtClean="0"/>
              <a:t>Linux PC</a:t>
            </a:r>
          </a:p>
          <a:p>
            <a:endParaRPr lang="en-GB" dirty="0"/>
          </a:p>
          <a:p>
            <a:r>
              <a:rPr lang="en-GB" dirty="0" err="1" smtClean="0"/>
              <a:t>Kabelsalat</a:t>
            </a:r>
            <a:r>
              <a:rPr lang="en-GB" dirty="0" smtClean="0"/>
              <a:t> </a:t>
            </a:r>
            <a:r>
              <a:rPr lang="en-GB" dirty="0" err="1" smtClean="0"/>
              <a:t>sortieren</a:t>
            </a:r>
            <a:r>
              <a:rPr lang="en-GB" dirty="0" smtClean="0"/>
              <a:t> und</a:t>
            </a:r>
          </a:p>
          <a:p>
            <a:r>
              <a:rPr lang="en-GB" dirty="0" err="1" smtClean="0"/>
              <a:t>Nutzung</a:t>
            </a:r>
            <a:r>
              <a:rPr lang="en-GB" dirty="0" smtClean="0"/>
              <a:t> </a:t>
            </a:r>
            <a:r>
              <a:rPr lang="en-GB" dirty="0" err="1" smtClean="0"/>
              <a:t>klären</a:t>
            </a:r>
            <a:r>
              <a:rPr lang="en-GB" dirty="0" smtClean="0"/>
              <a:t> </a:t>
            </a:r>
            <a:r>
              <a:rPr lang="en-GB" dirty="0" err="1" smtClean="0"/>
              <a:t>mit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Experimentatoren</a:t>
            </a:r>
            <a:r>
              <a:rPr lang="en-GB" dirty="0" smtClean="0"/>
              <a:t>/HITRAP</a:t>
            </a:r>
          </a:p>
          <a:p>
            <a:endParaRPr lang="en-GB" dirty="0"/>
          </a:p>
          <a:p>
            <a:r>
              <a:rPr lang="en-GB" dirty="0" smtClean="0"/>
              <a:t>ESR Timing </a:t>
            </a:r>
            <a:r>
              <a:rPr lang="en-GB" dirty="0" err="1" smtClean="0"/>
              <a:t>tickert</a:t>
            </a:r>
            <a:r>
              <a:rPr lang="en-GB" dirty="0" smtClean="0"/>
              <a:t> </a:t>
            </a:r>
          </a:p>
          <a:p>
            <a:r>
              <a:rPr lang="en-GB" dirty="0" smtClean="0"/>
              <a:t>(26.07, HR, AR)</a:t>
            </a:r>
          </a:p>
        </p:txBody>
      </p:sp>
    </p:spTree>
    <p:extLst>
      <p:ext uri="{BB962C8B-B14F-4D97-AF65-F5344CB8AC3E}">
        <p14:creationId xmlns:p14="http://schemas.microsoft.com/office/powerpoint/2010/main" val="365105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27912-5D33-4856-9060-A892FC16FABB}" type="slidenum">
              <a:rPr lang="en-GB" altLang="de-DE"/>
              <a:pPr/>
              <a:t>2</a:t>
            </a:fld>
            <a:endParaRPr lang="en-GB" altLang="de-DE"/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z="3200" b="1" dirty="0" smtClean="0"/>
              <a:t>HITRAP </a:t>
            </a:r>
            <a:r>
              <a:rPr lang="en-GB" altLang="de-DE" sz="3200" b="1" dirty="0"/>
              <a:t>Setup </a:t>
            </a:r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844676"/>
            <a:ext cx="7480300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4151314" y="3213100"/>
            <a:ext cx="935037" cy="660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de-DE" altLang="de-DE" sz="1200" b="1"/>
              <a:t>DDB</a:t>
            </a:r>
          </a:p>
          <a:p>
            <a:r>
              <a:rPr lang="de-DE" altLang="de-DE" sz="1200" b="1"/>
              <a:t>108 MHz</a:t>
            </a:r>
          </a:p>
          <a:p>
            <a:r>
              <a:rPr lang="de-DE" altLang="de-DE" sz="1200" b="1"/>
              <a:t>216 MHz</a:t>
            </a:r>
            <a:endParaRPr lang="en-GB" altLang="de-DE"/>
          </a:p>
        </p:txBody>
      </p:sp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5087938" y="3213100"/>
            <a:ext cx="8001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1200" b="1">
                <a:solidFill>
                  <a:srgbClr val="99CC00"/>
                </a:solidFill>
              </a:rPr>
              <a:t>TR2DP3</a:t>
            </a:r>
            <a:endParaRPr lang="en-GB" altLang="de-DE"/>
          </a:p>
        </p:txBody>
      </p:sp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5951538" y="3213100"/>
            <a:ext cx="8001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1200" b="1">
                <a:solidFill>
                  <a:srgbClr val="99CC00"/>
                </a:solidFill>
              </a:rPr>
              <a:t>TR2DP4</a:t>
            </a:r>
            <a:endParaRPr lang="en-GB" altLang="de-DE"/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7032625" y="3284538"/>
            <a:ext cx="8001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1200" b="1">
                <a:solidFill>
                  <a:srgbClr val="99CC00"/>
                </a:solidFill>
              </a:rPr>
              <a:t>TR3DP5</a:t>
            </a:r>
            <a:endParaRPr lang="en-GB" altLang="de-DE"/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7464425" y="3500438"/>
            <a:ext cx="8001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1200" b="1">
                <a:solidFill>
                  <a:srgbClr val="99CC00"/>
                </a:solidFill>
              </a:rPr>
              <a:t>TR3DP6</a:t>
            </a:r>
            <a:endParaRPr lang="en-GB" altLang="de-DE"/>
          </a:p>
        </p:txBody>
      </p:sp>
      <p:sp>
        <p:nvSpPr>
          <p:cNvPr id="99338" name="Text Box 10"/>
          <p:cNvSpPr txBox="1">
            <a:spLocks noChangeArrowheads="1"/>
          </p:cNvSpPr>
          <p:nvPr/>
        </p:nvSpPr>
        <p:spPr bwMode="auto">
          <a:xfrm>
            <a:off x="2782888" y="5734051"/>
            <a:ext cx="12255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1200" b="1"/>
              <a:t>DC beam</a:t>
            </a:r>
          </a:p>
          <a:p>
            <a:r>
              <a:rPr lang="en-GB" altLang="de-DE" sz="1200" b="1"/>
              <a:t>E= 4 MeV/u</a:t>
            </a:r>
          </a:p>
          <a:p>
            <a:r>
              <a:rPr lang="en-GB" altLang="de-DE" sz="1200" b="1"/>
              <a:t>I= 3-6 µA</a:t>
            </a:r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6456363" y="4005263"/>
            <a:ext cx="8001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1200" b="1">
                <a:solidFill>
                  <a:srgbClr val="99CC00"/>
                </a:solidFill>
              </a:rPr>
              <a:t>TR3BI1</a:t>
            </a:r>
            <a:endParaRPr lang="en-GB" altLang="de-DE"/>
          </a:p>
        </p:txBody>
      </p:sp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4151313" y="4005263"/>
            <a:ext cx="1223962" cy="431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1200" b="1" dirty="0">
                <a:solidFill>
                  <a:srgbClr val="99CC00"/>
                </a:solidFill>
              </a:rPr>
              <a:t>TR2BB1       </a:t>
            </a:r>
          </a:p>
          <a:p>
            <a:r>
              <a:rPr lang="de-DE" altLang="de-DE" sz="1200" b="1" dirty="0">
                <a:solidFill>
                  <a:srgbClr val="99CC00"/>
                </a:solidFill>
              </a:rPr>
              <a:t>        TR2BB2</a:t>
            </a:r>
            <a:endParaRPr lang="en-GB" altLang="de-DE" dirty="0"/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7821213" y="4235374"/>
            <a:ext cx="512561" cy="26718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/>
          <a:p>
            <a:r>
              <a:rPr lang="de-DE" altLang="de-DE" sz="1200" b="1" dirty="0">
                <a:solidFill>
                  <a:srgbClr val="99CC00"/>
                </a:solidFill>
              </a:rPr>
              <a:t>TR4BR1</a:t>
            </a:r>
            <a:endParaRPr lang="en-GB" altLang="de-DE" dirty="0"/>
          </a:p>
        </p:txBody>
      </p:sp>
      <p:sp>
        <p:nvSpPr>
          <p:cNvPr id="99343" name="Text Box 15"/>
          <p:cNvSpPr txBox="1">
            <a:spLocks noChangeArrowheads="1"/>
          </p:cNvSpPr>
          <p:nvPr/>
        </p:nvSpPr>
        <p:spPr bwMode="auto">
          <a:xfrm rot="16200000">
            <a:off x="6975147" y="4080040"/>
            <a:ext cx="800100" cy="17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0800" bIns="10800"/>
          <a:lstStyle/>
          <a:p>
            <a:r>
              <a:rPr lang="de-DE" altLang="de-DE" sz="1200" b="1" dirty="0">
                <a:solidFill>
                  <a:srgbClr val="99CC00"/>
                </a:solidFill>
              </a:rPr>
              <a:t>TR3BB3</a:t>
            </a:r>
            <a:endParaRPr lang="en-GB" altLang="de-DE" dirty="0"/>
          </a:p>
        </p:txBody>
      </p:sp>
      <p:sp>
        <p:nvSpPr>
          <p:cNvPr id="99346" name="Rectangle 18"/>
          <p:cNvSpPr>
            <a:spLocks noChangeArrowheads="1"/>
          </p:cNvSpPr>
          <p:nvPr/>
        </p:nvSpPr>
        <p:spPr bwMode="auto">
          <a:xfrm>
            <a:off x="7535864" y="5229225"/>
            <a:ext cx="2447925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9348" name="Text Box 20"/>
          <p:cNvSpPr txBox="1">
            <a:spLocks noChangeArrowheads="1"/>
          </p:cNvSpPr>
          <p:nvPr/>
        </p:nvSpPr>
        <p:spPr bwMode="auto">
          <a:xfrm>
            <a:off x="5591175" y="6491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 altLang="de-DE"/>
          </a:p>
        </p:txBody>
      </p:sp>
      <p:sp>
        <p:nvSpPr>
          <p:cNvPr id="99349" name="Text Box 21"/>
          <p:cNvSpPr txBox="1">
            <a:spLocks noChangeArrowheads="1"/>
          </p:cNvSpPr>
          <p:nvPr/>
        </p:nvSpPr>
        <p:spPr bwMode="auto">
          <a:xfrm>
            <a:off x="4995863" y="6497639"/>
            <a:ext cx="364074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000" b="1" dirty="0"/>
              <a:t>Source: M. Witthaus, but </a:t>
            </a:r>
            <a:r>
              <a:rPr lang="de-DE" altLang="de-DE" sz="1000" b="1" dirty="0" err="1"/>
              <a:t>who</a:t>
            </a:r>
            <a:r>
              <a:rPr lang="de-DE" altLang="de-DE" sz="1000" b="1" dirty="0"/>
              <a:t> </a:t>
            </a:r>
            <a:r>
              <a:rPr lang="de-DE" altLang="de-DE" sz="1000" b="1" dirty="0" err="1"/>
              <a:t>made</a:t>
            </a:r>
            <a:r>
              <a:rPr lang="de-DE" altLang="de-DE" sz="1000" b="1" dirty="0"/>
              <a:t> </a:t>
            </a:r>
            <a:r>
              <a:rPr lang="de-DE" altLang="de-DE" sz="1000" b="1" dirty="0" err="1"/>
              <a:t>the</a:t>
            </a:r>
            <a:r>
              <a:rPr lang="de-DE" altLang="de-DE" sz="1000" b="1" dirty="0"/>
              <a:t> </a:t>
            </a:r>
            <a:r>
              <a:rPr lang="de-DE" altLang="de-DE" sz="1000" b="1" dirty="0" err="1"/>
              <a:t>drawing</a:t>
            </a:r>
            <a:r>
              <a:rPr lang="de-DE" altLang="de-DE" sz="1000" b="1" dirty="0"/>
              <a:t> in </a:t>
            </a:r>
            <a:r>
              <a:rPr lang="de-DE" altLang="de-DE" sz="1000" b="1" dirty="0" err="1"/>
              <a:t>first</a:t>
            </a:r>
            <a:r>
              <a:rPr lang="de-DE" altLang="de-DE" sz="1000" b="1" dirty="0"/>
              <a:t> </a:t>
            </a:r>
            <a:r>
              <a:rPr lang="de-DE" altLang="de-DE" sz="1000" b="1" dirty="0" err="1"/>
              <a:t>place</a:t>
            </a:r>
            <a:r>
              <a:rPr lang="de-DE" altLang="de-DE" sz="1000" b="1" dirty="0"/>
              <a:t>???</a:t>
            </a:r>
          </a:p>
        </p:txBody>
      </p:sp>
      <p:sp>
        <p:nvSpPr>
          <p:cNvPr id="2" name="Freihandform 1"/>
          <p:cNvSpPr/>
          <p:nvPr/>
        </p:nvSpPr>
        <p:spPr>
          <a:xfrm>
            <a:off x="7179570" y="2247101"/>
            <a:ext cx="2343571" cy="3417720"/>
          </a:xfrm>
          <a:custGeom>
            <a:avLst/>
            <a:gdLst>
              <a:gd name="connsiteX0" fmla="*/ 122770 w 2765609"/>
              <a:gd name="connsiteY0" fmla="*/ 0 h 4538547"/>
              <a:gd name="connsiteX1" fmla="*/ 156224 w 2765609"/>
              <a:gd name="connsiteY1" fmla="*/ 2174488 h 4538547"/>
              <a:gd name="connsiteX2" fmla="*/ 1661638 w 2765609"/>
              <a:gd name="connsiteY2" fmla="*/ 2308303 h 4538547"/>
              <a:gd name="connsiteX3" fmla="*/ 1661638 w 2765609"/>
              <a:gd name="connsiteY3" fmla="*/ 2308303 h 4538547"/>
              <a:gd name="connsiteX4" fmla="*/ 2185745 w 2765609"/>
              <a:gd name="connsiteY4" fmla="*/ 3222703 h 4538547"/>
              <a:gd name="connsiteX5" fmla="*/ 2286106 w 2765609"/>
              <a:gd name="connsiteY5" fmla="*/ 4538547 h 4538547"/>
              <a:gd name="connsiteX6" fmla="*/ 2286106 w 2765609"/>
              <a:gd name="connsiteY6" fmla="*/ 4538547 h 4538547"/>
              <a:gd name="connsiteX7" fmla="*/ 2286106 w 2765609"/>
              <a:gd name="connsiteY7" fmla="*/ 4538547 h 4538547"/>
              <a:gd name="connsiteX8" fmla="*/ 2208048 w 2765609"/>
              <a:gd name="connsiteY8" fmla="*/ 3947532 h 4538547"/>
              <a:gd name="connsiteX9" fmla="*/ 2486828 w 2765609"/>
              <a:gd name="connsiteY9" fmla="*/ 4248615 h 4538547"/>
              <a:gd name="connsiteX10" fmla="*/ 2765609 w 2765609"/>
              <a:gd name="connsiteY10" fmla="*/ 4438186 h 4538547"/>
              <a:gd name="connsiteX0" fmla="*/ 122770 w 2486828"/>
              <a:gd name="connsiteY0" fmla="*/ 0 h 4538547"/>
              <a:gd name="connsiteX1" fmla="*/ 156224 w 2486828"/>
              <a:gd name="connsiteY1" fmla="*/ 2174488 h 4538547"/>
              <a:gd name="connsiteX2" fmla="*/ 1661638 w 2486828"/>
              <a:gd name="connsiteY2" fmla="*/ 2308303 h 4538547"/>
              <a:gd name="connsiteX3" fmla="*/ 1661638 w 2486828"/>
              <a:gd name="connsiteY3" fmla="*/ 2308303 h 4538547"/>
              <a:gd name="connsiteX4" fmla="*/ 2185745 w 2486828"/>
              <a:gd name="connsiteY4" fmla="*/ 3222703 h 4538547"/>
              <a:gd name="connsiteX5" fmla="*/ 2286106 w 2486828"/>
              <a:gd name="connsiteY5" fmla="*/ 4538547 h 4538547"/>
              <a:gd name="connsiteX6" fmla="*/ 2286106 w 2486828"/>
              <a:gd name="connsiteY6" fmla="*/ 4538547 h 4538547"/>
              <a:gd name="connsiteX7" fmla="*/ 2286106 w 2486828"/>
              <a:gd name="connsiteY7" fmla="*/ 4538547 h 4538547"/>
              <a:gd name="connsiteX8" fmla="*/ 2208048 w 2486828"/>
              <a:gd name="connsiteY8" fmla="*/ 3947532 h 4538547"/>
              <a:gd name="connsiteX9" fmla="*/ 2486828 w 2486828"/>
              <a:gd name="connsiteY9" fmla="*/ 4248615 h 4538547"/>
              <a:gd name="connsiteX0" fmla="*/ 122770 w 2286122"/>
              <a:gd name="connsiteY0" fmla="*/ 0 h 4538547"/>
              <a:gd name="connsiteX1" fmla="*/ 156224 w 2286122"/>
              <a:gd name="connsiteY1" fmla="*/ 2174488 h 4538547"/>
              <a:gd name="connsiteX2" fmla="*/ 1661638 w 2286122"/>
              <a:gd name="connsiteY2" fmla="*/ 2308303 h 4538547"/>
              <a:gd name="connsiteX3" fmla="*/ 1661638 w 2286122"/>
              <a:gd name="connsiteY3" fmla="*/ 2308303 h 4538547"/>
              <a:gd name="connsiteX4" fmla="*/ 2185745 w 2286122"/>
              <a:gd name="connsiteY4" fmla="*/ 3222703 h 4538547"/>
              <a:gd name="connsiteX5" fmla="*/ 2286106 w 2286122"/>
              <a:gd name="connsiteY5" fmla="*/ 4538547 h 4538547"/>
              <a:gd name="connsiteX6" fmla="*/ 2286106 w 2286122"/>
              <a:gd name="connsiteY6" fmla="*/ 4538547 h 4538547"/>
              <a:gd name="connsiteX7" fmla="*/ 2286106 w 2286122"/>
              <a:gd name="connsiteY7" fmla="*/ 4538547 h 4538547"/>
              <a:gd name="connsiteX8" fmla="*/ 2208048 w 2286122"/>
              <a:gd name="connsiteY8" fmla="*/ 3947532 h 4538547"/>
              <a:gd name="connsiteX0" fmla="*/ 122770 w 2286122"/>
              <a:gd name="connsiteY0" fmla="*/ 0 h 4538547"/>
              <a:gd name="connsiteX1" fmla="*/ 156224 w 2286122"/>
              <a:gd name="connsiteY1" fmla="*/ 2174488 h 4538547"/>
              <a:gd name="connsiteX2" fmla="*/ 1661638 w 2286122"/>
              <a:gd name="connsiteY2" fmla="*/ 2308303 h 4538547"/>
              <a:gd name="connsiteX3" fmla="*/ 1661638 w 2286122"/>
              <a:gd name="connsiteY3" fmla="*/ 2308303 h 4538547"/>
              <a:gd name="connsiteX4" fmla="*/ 2185745 w 2286122"/>
              <a:gd name="connsiteY4" fmla="*/ 3222703 h 4538547"/>
              <a:gd name="connsiteX5" fmla="*/ 2286106 w 2286122"/>
              <a:gd name="connsiteY5" fmla="*/ 4538547 h 4538547"/>
              <a:gd name="connsiteX6" fmla="*/ 2286106 w 2286122"/>
              <a:gd name="connsiteY6" fmla="*/ 4538547 h 4538547"/>
              <a:gd name="connsiteX7" fmla="*/ 2286106 w 2286122"/>
              <a:gd name="connsiteY7" fmla="*/ 4538547 h 4538547"/>
              <a:gd name="connsiteX0" fmla="*/ 33860 w 2197212"/>
              <a:gd name="connsiteY0" fmla="*/ 0 h 4538547"/>
              <a:gd name="connsiteX1" fmla="*/ 357246 w 2197212"/>
              <a:gd name="connsiteY1" fmla="*/ 2163336 h 4538547"/>
              <a:gd name="connsiteX2" fmla="*/ 1572728 w 2197212"/>
              <a:gd name="connsiteY2" fmla="*/ 2308303 h 4538547"/>
              <a:gd name="connsiteX3" fmla="*/ 1572728 w 2197212"/>
              <a:gd name="connsiteY3" fmla="*/ 2308303 h 4538547"/>
              <a:gd name="connsiteX4" fmla="*/ 2096835 w 2197212"/>
              <a:gd name="connsiteY4" fmla="*/ 3222703 h 4538547"/>
              <a:gd name="connsiteX5" fmla="*/ 2197196 w 2197212"/>
              <a:gd name="connsiteY5" fmla="*/ 4538547 h 4538547"/>
              <a:gd name="connsiteX6" fmla="*/ 2197196 w 2197212"/>
              <a:gd name="connsiteY6" fmla="*/ 4538547 h 4538547"/>
              <a:gd name="connsiteX7" fmla="*/ 2197196 w 2197212"/>
              <a:gd name="connsiteY7" fmla="*/ 4538547 h 4538547"/>
              <a:gd name="connsiteX0" fmla="*/ 34948 w 2187149"/>
              <a:gd name="connsiteY0" fmla="*/ 0 h 2843562"/>
              <a:gd name="connsiteX1" fmla="*/ 347183 w 2187149"/>
              <a:gd name="connsiteY1" fmla="*/ 468351 h 2843562"/>
              <a:gd name="connsiteX2" fmla="*/ 1562665 w 2187149"/>
              <a:gd name="connsiteY2" fmla="*/ 613318 h 2843562"/>
              <a:gd name="connsiteX3" fmla="*/ 1562665 w 2187149"/>
              <a:gd name="connsiteY3" fmla="*/ 613318 h 2843562"/>
              <a:gd name="connsiteX4" fmla="*/ 2086772 w 2187149"/>
              <a:gd name="connsiteY4" fmla="*/ 1527718 h 2843562"/>
              <a:gd name="connsiteX5" fmla="*/ 2187133 w 2187149"/>
              <a:gd name="connsiteY5" fmla="*/ 2843562 h 2843562"/>
              <a:gd name="connsiteX6" fmla="*/ 2187133 w 2187149"/>
              <a:gd name="connsiteY6" fmla="*/ 2843562 h 2843562"/>
              <a:gd name="connsiteX7" fmla="*/ 2187133 w 2187149"/>
              <a:gd name="connsiteY7" fmla="*/ 2843562 h 2843562"/>
              <a:gd name="connsiteX0" fmla="*/ 8965 w 2161166"/>
              <a:gd name="connsiteY0" fmla="*/ 0 h 2843562"/>
              <a:gd name="connsiteX1" fmla="*/ 1112937 w 2161166"/>
              <a:gd name="connsiteY1" fmla="*/ 646771 h 2843562"/>
              <a:gd name="connsiteX2" fmla="*/ 1536682 w 2161166"/>
              <a:gd name="connsiteY2" fmla="*/ 613318 h 2843562"/>
              <a:gd name="connsiteX3" fmla="*/ 1536682 w 2161166"/>
              <a:gd name="connsiteY3" fmla="*/ 613318 h 2843562"/>
              <a:gd name="connsiteX4" fmla="*/ 2060789 w 2161166"/>
              <a:gd name="connsiteY4" fmla="*/ 1527718 h 2843562"/>
              <a:gd name="connsiteX5" fmla="*/ 2161150 w 2161166"/>
              <a:gd name="connsiteY5" fmla="*/ 2843562 h 2843562"/>
              <a:gd name="connsiteX6" fmla="*/ 2161150 w 2161166"/>
              <a:gd name="connsiteY6" fmla="*/ 2843562 h 2843562"/>
              <a:gd name="connsiteX7" fmla="*/ 2161150 w 2161166"/>
              <a:gd name="connsiteY7" fmla="*/ 2843562 h 2843562"/>
              <a:gd name="connsiteX0" fmla="*/ 8965 w 2161150"/>
              <a:gd name="connsiteY0" fmla="*/ 0 h 2843562"/>
              <a:gd name="connsiteX1" fmla="*/ 1112937 w 2161150"/>
              <a:gd name="connsiteY1" fmla="*/ 646771 h 2843562"/>
              <a:gd name="connsiteX2" fmla="*/ 1536682 w 2161150"/>
              <a:gd name="connsiteY2" fmla="*/ 613318 h 2843562"/>
              <a:gd name="connsiteX3" fmla="*/ 1759706 w 2161150"/>
              <a:gd name="connsiteY3" fmla="*/ 914401 h 2843562"/>
              <a:gd name="connsiteX4" fmla="*/ 2060789 w 2161150"/>
              <a:gd name="connsiteY4" fmla="*/ 1527718 h 2843562"/>
              <a:gd name="connsiteX5" fmla="*/ 2161150 w 2161150"/>
              <a:gd name="connsiteY5" fmla="*/ 2843562 h 2843562"/>
              <a:gd name="connsiteX6" fmla="*/ 2161150 w 2161150"/>
              <a:gd name="connsiteY6" fmla="*/ 2843562 h 2843562"/>
              <a:gd name="connsiteX7" fmla="*/ 2161150 w 2161150"/>
              <a:gd name="connsiteY7" fmla="*/ 2843562 h 2843562"/>
              <a:gd name="connsiteX0" fmla="*/ 9288 w 2161473"/>
              <a:gd name="connsiteY0" fmla="*/ 0 h 2843562"/>
              <a:gd name="connsiteX1" fmla="*/ 1113260 w 2161473"/>
              <a:gd name="connsiteY1" fmla="*/ 646771 h 2843562"/>
              <a:gd name="connsiteX2" fmla="*/ 1760029 w 2161473"/>
              <a:gd name="connsiteY2" fmla="*/ 914401 h 2843562"/>
              <a:gd name="connsiteX3" fmla="*/ 2061112 w 2161473"/>
              <a:gd name="connsiteY3" fmla="*/ 1527718 h 2843562"/>
              <a:gd name="connsiteX4" fmla="*/ 2161473 w 2161473"/>
              <a:gd name="connsiteY4" fmla="*/ 2843562 h 2843562"/>
              <a:gd name="connsiteX5" fmla="*/ 2161473 w 2161473"/>
              <a:gd name="connsiteY5" fmla="*/ 2843562 h 2843562"/>
              <a:gd name="connsiteX6" fmla="*/ 2161473 w 2161473"/>
              <a:gd name="connsiteY6" fmla="*/ 2843562 h 2843562"/>
              <a:gd name="connsiteX0" fmla="*/ 8017 w 2351588"/>
              <a:gd name="connsiteY0" fmla="*/ 0 h 3417720"/>
              <a:gd name="connsiteX1" fmla="*/ 1303375 w 2351588"/>
              <a:gd name="connsiteY1" fmla="*/ 1220929 h 3417720"/>
              <a:gd name="connsiteX2" fmla="*/ 1950144 w 2351588"/>
              <a:gd name="connsiteY2" fmla="*/ 1488559 h 3417720"/>
              <a:gd name="connsiteX3" fmla="*/ 2251227 w 2351588"/>
              <a:gd name="connsiteY3" fmla="*/ 2101876 h 3417720"/>
              <a:gd name="connsiteX4" fmla="*/ 2351588 w 2351588"/>
              <a:gd name="connsiteY4" fmla="*/ 3417720 h 3417720"/>
              <a:gd name="connsiteX5" fmla="*/ 2351588 w 2351588"/>
              <a:gd name="connsiteY5" fmla="*/ 3417720 h 3417720"/>
              <a:gd name="connsiteX6" fmla="*/ 2351588 w 2351588"/>
              <a:gd name="connsiteY6" fmla="*/ 3417720 h 3417720"/>
              <a:gd name="connsiteX0" fmla="*/ 0 w 2343571"/>
              <a:gd name="connsiteY0" fmla="*/ 0 h 3417720"/>
              <a:gd name="connsiteX1" fmla="*/ 358914 w 2343571"/>
              <a:gd name="connsiteY1" fmla="*/ 793811 h 3417720"/>
              <a:gd name="connsiteX2" fmla="*/ 1295358 w 2343571"/>
              <a:gd name="connsiteY2" fmla="*/ 1220929 h 3417720"/>
              <a:gd name="connsiteX3" fmla="*/ 1942127 w 2343571"/>
              <a:gd name="connsiteY3" fmla="*/ 1488559 h 3417720"/>
              <a:gd name="connsiteX4" fmla="*/ 2243210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369547 w 2343571"/>
              <a:gd name="connsiteY1" fmla="*/ 1070257 h 3417720"/>
              <a:gd name="connsiteX2" fmla="*/ 1295358 w 2343571"/>
              <a:gd name="connsiteY2" fmla="*/ 1220929 h 3417720"/>
              <a:gd name="connsiteX3" fmla="*/ 1942127 w 2343571"/>
              <a:gd name="connsiteY3" fmla="*/ 1488559 h 3417720"/>
              <a:gd name="connsiteX4" fmla="*/ 2243210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369547 w 2343571"/>
              <a:gd name="connsiteY1" fmla="*/ 1070257 h 3417720"/>
              <a:gd name="connsiteX2" fmla="*/ 1571804 w 2343571"/>
              <a:gd name="connsiteY2" fmla="*/ 1220929 h 3417720"/>
              <a:gd name="connsiteX3" fmla="*/ 1942127 w 2343571"/>
              <a:gd name="connsiteY3" fmla="*/ 1488559 h 3417720"/>
              <a:gd name="connsiteX4" fmla="*/ 2243210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369547 w 2343571"/>
              <a:gd name="connsiteY1" fmla="*/ 1070257 h 3417720"/>
              <a:gd name="connsiteX2" fmla="*/ 1571804 w 2343571"/>
              <a:gd name="connsiteY2" fmla="*/ 1220929 h 3417720"/>
              <a:gd name="connsiteX3" fmla="*/ 2098244 w 2343571"/>
              <a:gd name="connsiteY3" fmla="*/ 1165173 h 3417720"/>
              <a:gd name="connsiteX4" fmla="*/ 2243210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369547 w 2343571"/>
              <a:gd name="connsiteY1" fmla="*/ 1070257 h 3417720"/>
              <a:gd name="connsiteX2" fmla="*/ 1571804 w 2343571"/>
              <a:gd name="connsiteY2" fmla="*/ 1220929 h 3417720"/>
              <a:gd name="connsiteX3" fmla="*/ 2098244 w 2343571"/>
              <a:gd name="connsiteY3" fmla="*/ 1165173 h 3417720"/>
              <a:gd name="connsiteX4" fmla="*/ 2176302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369547 w 2343571"/>
              <a:gd name="connsiteY1" fmla="*/ 1070257 h 3417720"/>
              <a:gd name="connsiteX2" fmla="*/ 1114604 w 2343571"/>
              <a:gd name="connsiteY2" fmla="*/ 1154022 h 3417720"/>
              <a:gd name="connsiteX3" fmla="*/ 2098244 w 2343571"/>
              <a:gd name="connsiteY3" fmla="*/ 1165173 h 3417720"/>
              <a:gd name="connsiteX4" fmla="*/ 2176302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235732 w 2343571"/>
              <a:gd name="connsiteY1" fmla="*/ 958745 h 3417720"/>
              <a:gd name="connsiteX2" fmla="*/ 1114604 w 2343571"/>
              <a:gd name="connsiteY2" fmla="*/ 1154022 h 3417720"/>
              <a:gd name="connsiteX3" fmla="*/ 2098244 w 2343571"/>
              <a:gd name="connsiteY3" fmla="*/ 1165173 h 3417720"/>
              <a:gd name="connsiteX4" fmla="*/ 2176302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235732 w 2343571"/>
              <a:gd name="connsiteY1" fmla="*/ 958745 h 3417720"/>
              <a:gd name="connsiteX2" fmla="*/ 1103453 w 2343571"/>
              <a:gd name="connsiteY2" fmla="*/ 1098266 h 3417720"/>
              <a:gd name="connsiteX3" fmla="*/ 2098244 w 2343571"/>
              <a:gd name="connsiteY3" fmla="*/ 1165173 h 3417720"/>
              <a:gd name="connsiteX4" fmla="*/ 2176302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235732 w 2343571"/>
              <a:gd name="connsiteY1" fmla="*/ 958745 h 3417720"/>
              <a:gd name="connsiteX2" fmla="*/ 1103453 w 2343571"/>
              <a:gd name="connsiteY2" fmla="*/ 1098266 h 3417720"/>
              <a:gd name="connsiteX3" fmla="*/ 2098244 w 2343571"/>
              <a:gd name="connsiteY3" fmla="*/ 1165173 h 3417720"/>
              <a:gd name="connsiteX4" fmla="*/ 2142848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  <a:gd name="connsiteX0" fmla="*/ 0 w 2343571"/>
              <a:gd name="connsiteY0" fmla="*/ 0 h 3417720"/>
              <a:gd name="connsiteX1" fmla="*/ 235732 w 2343571"/>
              <a:gd name="connsiteY1" fmla="*/ 958745 h 3417720"/>
              <a:gd name="connsiteX2" fmla="*/ 1103453 w 2343571"/>
              <a:gd name="connsiteY2" fmla="*/ 1098266 h 3417720"/>
              <a:gd name="connsiteX3" fmla="*/ 2031337 w 2343571"/>
              <a:gd name="connsiteY3" fmla="*/ 1165173 h 3417720"/>
              <a:gd name="connsiteX4" fmla="*/ 2142848 w 2343571"/>
              <a:gd name="connsiteY4" fmla="*/ 2101876 h 3417720"/>
              <a:gd name="connsiteX5" fmla="*/ 2343571 w 2343571"/>
              <a:gd name="connsiteY5" fmla="*/ 3417720 h 3417720"/>
              <a:gd name="connsiteX6" fmla="*/ 2343571 w 2343571"/>
              <a:gd name="connsiteY6" fmla="*/ 3417720 h 3417720"/>
              <a:gd name="connsiteX7" fmla="*/ 2343571 w 2343571"/>
              <a:gd name="connsiteY7" fmla="*/ 3417720 h 341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571" h="3417720">
                <a:moveTo>
                  <a:pt x="0" y="0"/>
                </a:moveTo>
                <a:cubicBezTo>
                  <a:pt x="59819" y="132302"/>
                  <a:pt x="51823" y="775701"/>
                  <a:pt x="235732" y="958745"/>
                </a:cubicBezTo>
                <a:cubicBezTo>
                  <a:pt x="419641" y="1141789"/>
                  <a:pt x="804185" y="1063861"/>
                  <a:pt x="1103453" y="1098266"/>
                </a:cubicBezTo>
                <a:cubicBezTo>
                  <a:pt x="1402721" y="1132671"/>
                  <a:pt x="1858104" y="997905"/>
                  <a:pt x="2031337" y="1165173"/>
                </a:cubicBezTo>
                <a:cubicBezTo>
                  <a:pt x="2204570" y="1332441"/>
                  <a:pt x="2090809" y="1726452"/>
                  <a:pt x="2142848" y="2101876"/>
                </a:cubicBezTo>
                <a:cubicBezTo>
                  <a:pt x="2194887" y="2477301"/>
                  <a:pt x="2343571" y="3417720"/>
                  <a:pt x="2343571" y="3417720"/>
                </a:cubicBezTo>
                <a:lnTo>
                  <a:pt x="2343571" y="3417720"/>
                </a:lnTo>
                <a:lnTo>
                  <a:pt x="2343571" y="3417720"/>
                </a:ln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7878726" y="2254102"/>
            <a:ext cx="175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Experiment Area</a:t>
            </a:r>
            <a:endParaRPr lang="en-GB" dirty="0"/>
          </a:p>
        </p:txBody>
      </p:sp>
      <p:sp>
        <p:nvSpPr>
          <p:cNvPr id="4" name="Textfeld 3"/>
          <p:cNvSpPr txBox="1"/>
          <p:nvPr/>
        </p:nvSpPr>
        <p:spPr>
          <a:xfrm>
            <a:off x="678954" y="3533128"/>
            <a:ext cx="15259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ESR beam line</a:t>
            </a:r>
          </a:p>
          <a:p>
            <a:r>
              <a:rPr lang="en-GB" dirty="0" smtClean="0"/>
              <a:t>2x SCR + 1x FC</a:t>
            </a:r>
          </a:p>
          <a:p>
            <a:endParaRPr lang="en-GB" dirty="0"/>
          </a:p>
          <a:p>
            <a:r>
              <a:rPr lang="en-GB" sz="1200" dirty="0" smtClean="0">
                <a:solidFill>
                  <a:srgbClr val="FF0000"/>
                </a:solidFill>
              </a:rPr>
              <a:t>TR1DF0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TR1DF2</a:t>
            </a:r>
          </a:p>
          <a:p>
            <a:r>
              <a:rPr lang="en-GB" sz="1200" dirty="0" smtClean="0">
                <a:solidFill>
                  <a:schemeClr val="accent2">
                    <a:lumMod val="75000"/>
                  </a:schemeClr>
                </a:solidFill>
              </a:rPr>
              <a:t>TR1DC1</a:t>
            </a:r>
          </a:p>
          <a:p>
            <a:endParaRPr lang="en-GB" dirty="0"/>
          </a:p>
        </p:txBody>
      </p:sp>
      <p:cxnSp>
        <p:nvCxnSpPr>
          <p:cNvPr id="6" name="Gerader Verbinder 5"/>
          <p:cNvCxnSpPr/>
          <p:nvPr/>
        </p:nvCxnSpPr>
        <p:spPr>
          <a:xfrm>
            <a:off x="6996223" y="3402419"/>
            <a:ext cx="818707" cy="10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3174125" y="3626070"/>
            <a:ext cx="777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2">
                    <a:lumMod val="75000"/>
                  </a:schemeClr>
                </a:solidFill>
              </a:rPr>
              <a:t>TR2DC3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TR2DF3</a:t>
            </a:r>
          </a:p>
          <a:p>
            <a:r>
              <a:rPr lang="en-GB" sz="1200" dirty="0" smtClean="0">
                <a:solidFill>
                  <a:srgbClr val="0000CC"/>
                </a:solidFill>
              </a:rPr>
              <a:t>TR2DG3</a:t>
            </a:r>
            <a:endParaRPr lang="en-GB" sz="1200" dirty="0">
              <a:solidFill>
                <a:srgbClr val="0000CC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549462" y="3657600"/>
            <a:ext cx="692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accent2">
                    <a:lumMod val="50000"/>
                  </a:schemeClr>
                </a:solidFill>
              </a:rPr>
              <a:t>TR2DC4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TR2DF4</a:t>
            </a:r>
          </a:p>
          <a:p>
            <a:r>
              <a:rPr lang="en-GB" sz="1200" dirty="0" smtClean="0">
                <a:solidFill>
                  <a:srgbClr val="0000CC"/>
                </a:solidFill>
              </a:rPr>
              <a:t>TR2DG4</a:t>
            </a:r>
            <a:endParaRPr lang="en-GB" sz="1200" dirty="0">
              <a:solidFill>
                <a:srgbClr val="0000CC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841200" y="3601844"/>
            <a:ext cx="808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2">
                    <a:lumMod val="75000"/>
                  </a:schemeClr>
                </a:solidFill>
              </a:rPr>
              <a:t>TR3DC5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TR3DF5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8052966" y="3408556"/>
            <a:ext cx="808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2">
                    <a:lumMod val="75000"/>
                  </a:schemeClr>
                </a:solidFill>
              </a:rPr>
              <a:t>TR5DC1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TR5DF1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8629113" y="3415991"/>
            <a:ext cx="808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accent2">
                    <a:lumMod val="75000"/>
                  </a:schemeClr>
                </a:solidFill>
              </a:rPr>
              <a:t>TR5DC2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TR5DF2</a:t>
            </a:r>
          </a:p>
        </p:txBody>
      </p:sp>
    </p:spTree>
    <p:extLst>
      <p:ext uri="{BB962C8B-B14F-4D97-AF65-F5344CB8AC3E}">
        <p14:creationId xmlns:p14="http://schemas.microsoft.com/office/powerpoint/2010/main" val="13139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43720" y="1"/>
            <a:ext cx="3139125" cy="744718"/>
          </a:xfrm>
        </p:spPr>
        <p:txBody>
          <a:bodyPr/>
          <a:lstStyle/>
          <a:p>
            <a:pPr algn="ctr"/>
            <a:r>
              <a:rPr lang="en-GB" dirty="0" smtClean="0"/>
              <a:t>Rack 6</a:t>
            </a:r>
            <a:endParaRPr lang="en-GB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2" b="12542"/>
          <a:stretch/>
        </p:blipFill>
        <p:spPr>
          <a:xfrm rot="5400000">
            <a:off x="-1478640" y="1488269"/>
            <a:ext cx="6856023" cy="3879484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78"/>
          <a:stretch/>
        </p:blipFill>
        <p:spPr>
          <a:xfrm rot="5400000">
            <a:off x="6519862" y="1185862"/>
            <a:ext cx="6858000" cy="448627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32985" y="1209675"/>
            <a:ext cx="351339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Rack 6 </a:t>
            </a:r>
            <a:r>
              <a:rPr lang="en-GB" dirty="0" err="1" smtClean="0"/>
              <a:t>kann</a:t>
            </a:r>
            <a:r>
              <a:rPr lang="en-GB" dirty="0" smtClean="0"/>
              <a:t> </a:t>
            </a:r>
            <a:r>
              <a:rPr lang="en-GB" dirty="0" err="1" smtClean="0"/>
              <a:t>komplett</a:t>
            </a:r>
            <a:r>
              <a:rPr lang="en-GB" dirty="0" smtClean="0"/>
              <a:t> </a:t>
            </a:r>
            <a:r>
              <a:rPr lang="en-GB" dirty="0" err="1" smtClean="0"/>
              <a:t>neu</a:t>
            </a:r>
            <a:endParaRPr lang="en-GB" dirty="0" smtClean="0"/>
          </a:p>
          <a:p>
            <a:r>
              <a:rPr lang="en-GB" dirty="0" err="1" smtClean="0"/>
              <a:t>gestaltet</a:t>
            </a:r>
            <a:r>
              <a:rPr lang="en-GB" dirty="0" smtClean="0"/>
              <a:t> </a:t>
            </a:r>
            <a:r>
              <a:rPr lang="en-GB" dirty="0" err="1" smtClean="0"/>
              <a:t>werden</a:t>
            </a:r>
            <a:r>
              <a:rPr lang="en-GB" dirty="0" smtClean="0"/>
              <a:t> </a:t>
            </a:r>
            <a:r>
              <a:rPr lang="en-GB" dirty="0" err="1" smtClean="0"/>
              <a:t>im</a:t>
            </a:r>
            <a:r>
              <a:rPr lang="en-GB" dirty="0" smtClean="0"/>
              <a:t> </a:t>
            </a:r>
            <a:r>
              <a:rPr lang="en-GB" dirty="0" err="1" smtClean="0"/>
              <a:t>oberen</a:t>
            </a:r>
            <a:r>
              <a:rPr lang="en-GB" dirty="0" smtClean="0"/>
              <a:t> </a:t>
            </a:r>
            <a:r>
              <a:rPr lang="en-GB" dirty="0" err="1" smtClean="0"/>
              <a:t>Teil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Alte</a:t>
            </a:r>
            <a:r>
              <a:rPr lang="en-GB" dirty="0" smtClean="0"/>
              <a:t> </a:t>
            </a:r>
            <a:r>
              <a:rPr lang="en-GB" dirty="0" err="1" smtClean="0"/>
              <a:t>Anwahl</a:t>
            </a:r>
            <a:r>
              <a:rPr lang="en-GB" dirty="0" smtClean="0"/>
              <a:t>/</a:t>
            </a:r>
            <a:r>
              <a:rPr lang="en-GB" dirty="0" err="1" smtClean="0"/>
              <a:t>Steuerung</a:t>
            </a:r>
            <a:r>
              <a:rPr lang="en-GB" dirty="0" smtClean="0"/>
              <a:t> </a:t>
            </a:r>
            <a:r>
              <a:rPr lang="en-GB" dirty="0" err="1" smtClean="0"/>
              <a:t>für</a:t>
            </a:r>
            <a:r>
              <a:rPr lang="en-GB" dirty="0" smtClean="0"/>
              <a:t> FCs.</a:t>
            </a:r>
          </a:p>
          <a:p>
            <a:r>
              <a:rPr lang="en-GB" dirty="0" err="1" smtClean="0"/>
              <a:t>Wird</a:t>
            </a:r>
            <a:r>
              <a:rPr lang="en-GB" dirty="0" smtClean="0"/>
              <a:t> </a:t>
            </a:r>
            <a:r>
              <a:rPr lang="en-GB" dirty="0" err="1" smtClean="0"/>
              <a:t>ersetzt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endParaRPr lang="en-GB" dirty="0" smtClean="0"/>
          </a:p>
          <a:p>
            <a:r>
              <a:rPr lang="en-GB" dirty="0" err="1" smtClean="0"/>
              <a:t>neue</a:t>
            </a:r>
            <a:r>
              <a:rPr lang="en-GB" dirty="0" smtClean="0"/>
              <a:t> </a:t>
            </a:r>
            <a:r>
              <a:rPr lang="en-GB" dirty="0" err="1" smtClean="0"/>
              <a:t>Konnektorbox</a:t>
            </a:r>
            <a:endParaRPr lang="en-GB" dirty="0"/>
          </a:p>
          <a:p>
            <a:r>
              <a:rPr lang="en-GB" dirty="0" err="1" smtClean="0"/>
              <a:t>wie</a:t>
            </a:r>
            <a:r>
              <a:rPr lang="en-GB" dirty="0" smtClean="0"/>
              <a:t> </a:t>
            </a:r>
            <a:r>
              <a:rPr lang="en-GB" dirty="0" err="1" smtClean="0"/>
              <a:t>beim</a:t>
            </a:r>
            <a:r>
              <a:rPr lang="en-GB" dirty="0"/>
              <a:t> </a:t>
            </a:r>
            <a:r>
              <a:rPr lang="en-GB" dirty="0" smtClean="0"/>
              <a:t>CRYRING.</a:t>
            </a:r>
          </a:p>
          <a:p>
            <a:r>
              <a:rPr lang="en-GB" dirty="0" err="1" smtClean="0"/>
              <a:t>Hier</a:t>
            </a:r>
            <a:r>
              <a:rPr lang="en-GB" dirty="0" smtClean="0"/>
              <a:t> </a:t>
            </a:r>
            <a:r>
              <a:rPr lang="en-GB" dirty="0" err="1" smtClean="0"/>
              <a:t>könnte</a:t>
            </a:r>
            <a:r>
              <a:rPr lang="en-GB" dirty="0" smtClean="0"/>
              <a:t> FC DAQ </a:t>
            </a:r>
            <a:r>
              <a:rPr lang="en-GB" dirty="0" err="1" smtClean="0"/>
              <a:t>noch</a:t>
            </a:r>
            <a:r>
              <a:rPr lang="en-GB" dirty="0" smtClean="0"/>
              <a:t> </a:t>
            </a:r>
            <a:r>
              <a:rPr lang="en-GB" dirty="0" err="1" smtClean="0"/>
              <a:t>hin</a:t>
            </a:r>
            <a:r>
              <a:rPr lang="en-GB" dirty="0" smtClean="0"/>
              <a:t>, </a:t>
            </a:r>
          </a:p>
          <a:p>
            <a:r>
              <a:rPr lang="en-GB" dirty="0" err="1" smtClean="0"/>
              <a:t>wenn</a:t>
            </a:r>
            <a:r>
              <a:rPr lang="en-GB" dirty="0" smtClean="0"/>
              <a:t> man </a:t>
            </a:r>
            <a:r>
              <a:rPr lang="en-GB" dirty="0" err="1" smtClean="0"/>
              <a:t>Schublade</a:t>
            </a:r>
            <a:r>
              <a:rPr lang="en-GB" dirty="0" smtClean="0"/>
              <a:t> </a:t>
            </a:r>
            <a:r>
              <a:rPr lang="en-GB" dirty="0" err="1" smtClean="0"/>
              <a:t>versetzt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Netzwerk</a:t>
            </a:r>
            <a:r>
              <a:rPr lang="en-GB" dirty="0" smtClean="0"/>
              <a:t> </a:t>
            </a:r>
            <a:r>
              <a:rPr lang="en-GB" dirty="0" err="1" smtClean="0"/>
              <a:t>bleibt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endParaRPr lang="en-GB" dirty="0" smtClean="0"/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6553200" y="3581400"/>
            <a:ext cx="2000250" cy="10477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6342185" y="5210908"/>
            <a:ext cx="2000250" cy="10477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51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02" b="21836"/>
          <a:stretch/>
        </p:blipFill>
        <p:spPr>
          <a:xfrm rot="5400000">
            <a:off x="-1357214" y="1357213"/>
            <a:ext cx="6871856" cy="4157429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8"/>
          <a:stretch/>
        </p:blipFill>
        <p:spPr>
          <a:xfrm rot="5400000">
            <a:off x="6507773" y="1173773"/>
            <a:ext cx="6858000" cy="4510454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703151" y="0"/>
            <a:ext cx="2714625" cy="1325563"/>
          </a:xfrm>
        </p:spPr>
        <p:txBody>
          <a:bodyPr/>
          <a:lstStyle/>
          <a:p>
            <a:pPr algn="ctr"/>
            <a:r>
              <a:rPr lang="en-GB" dirty="0" smtClean="0"/>
              <a:t>Rack 5</a:t>
            </a:r>
            <a:endParaRPr lang="en-GB" dirty="0"/>
          </a:p>
        </p:txBody>
      </p:sp>
      <p:sp>
        <p:nvSpPr>
          <p:cNvPr id="2" name="Textfeld 1"/>
          <p:cNvSpPr txBox="1"/>
          <p:nvPr/>
        </p:nvSpPr>
        <p:spPr>
          <a:xfrm>
            <a:off x="4103077" y="984738"/>
            <a:ext cx="358919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Phasensonden</a:t>
            </a:r>
            <a:r>
              <a:rPr lang="en-GB" dirty="0" smtClean="0"/>
              <a:t>: </a:t>
            </a:r>
            <a:r>
              <a:rPr lang="en-GB" dirty="0" err="1" smtClean="0"/>
              <a:t>Verstärker</a:t>
            </a:r>
            <a:r>
              <a:rPr lang="en-GB" dirty="0" smtClean="0"/>
              <a:t> </a:t>
            </a:r>
            <a:r>
              <a:rPr lang="en-GB" dirty="0" err="1" smtClean="0"/>
              <a:t>bleiben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err="1" smtClean="0"/>
              <a:t>Kompakte</a:t>
            </a:r>
            <a:r>
              <a:rPr lang="en-GB" dirty="0" smtClean="0"/>
              <a:t> </a:t>
            </a:r>
            <a:r>
              <a:rPr lang="en-GB" dirty="0" err="1" smtClean="0"/>
              <a:t>Auslese</a:t>
            </a:r>
            <a:r>
              <a:rPr lang="en-GB" dirty="0" smtClean="0"/>
              <a:t> </a:t>
            </a:r>
            <a:r>
              <a:rPr lang="en-GB" dirty="0" err="1" smtClean="0"/>
              <a:t>über</a:t>
            </a:r>
            <a:r>
              <a:rPr lang="en-GB" dirty="0" smtClean="0"/>
              <a:t> 8-Kanal </a:t>
            </a:r>
          </a:p>
          <a:p>
            <a:r>
              <a:rPr lang="en-GB" dirty="0" err="1" smtClean="0"/>
              <a:t>Oszilloskop</a:t>
            </a:r>
            <a:r>
              <a:rPr lang="en-GB" dirty="0" smtClean="0"/>
              <a:t> </a:t>
            </a:r>
            <a:r>
              <a:rPr lang="en-GB" dirty="0" err="1" smtClean="0"/>
              <a:t>wäre</a:t>
            </a:r>
            <a:r>
              <a:rPr lang="en-GB" dirty="0" smtClean="0"/>
              <a:t> </a:t>
            </a:r>
            <a:r>
              <a:rPr lang="en-GB" dirty="0" err="1" smtClean="0"/>
              <a:t>ein</a:t>
            </a:r>
            <a:r>
              <a:rPr lang="en-GB" dirty="0" smtClean="0"/>
              <a:t> </a:t>
            </a:r>
            <a:r>
              <a:rPr lang="en-GB" dirty="0" err="1" smtClean="0"/>
              <a:t>Vorschlag</a:t>
            </a:r>
            <a:r>
              <a:rPr lang="en-GB" dirty="0"/>
              <a:t> </a:t>
            </a:r>
            <a:r>
              <a:rPr lang="en-GB" dirty="0" smtClean="0"/>
              <a:t>von</a:t>
            </a:r>
          </a:p>
          <a:p>
            <a:r>
              <a:rPr lang="en-GB" dirty="0" smtClean="0"/>
              <a:t>WK. </a:t>
            </a:r>
            <a:r>
              <a:rPr lang="en-GB" dirty="0" err="1" smtClean="0"/>
              <a:t>Somit</a:t>
            </a:r>
            <a:r>
              <a:rPr lang="en-GB" dirty="0" smtClean="0"/>
              <a:t> </a:t>
            </a:r>
            <a:r>
              <a:rPr lang="en-GB" dirty="0" err="1" smtClean="0"/>
              <a:t>mehr</a:t>
            </a:r>
            <a:r>
              <a:rPr lang="en-GB" dirty="0" smtClean="0"/>
              <a:t> </a:t>
            </a:r>
            <a:r>
              <a:rPr lang="en-GB" dirty="0" err="1" smtClean="0"/>
              <a:t>Platz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err="1" smtClean="0"/>
              <a:t>Verlegung</a:t>
            </a:r>
            <a:r>
              <a:rPr lang="en-GB" dirty="0" smtClean="0"/>
              <a:t> der </a:t>
            </a:r>
            <a:r>
              <a:rPr lang="en-GB" dirty="0" err="1" smtClean="0"/>
              <a:t>starren</a:t>
            </a:r>
            <a:r>
              <a:rPr lang="en-GB" dirty="0" smtClean="0"/>
              <a:t> und </a:t>
            </a:r>
            <a:r>
              <a:rPr lang="en-GB" dirty="0" err="1" smtClean="0"/>
              <a:t>Laufzeit</a:t>
            </a:r>
            <a:r>
              <a:rPr lang="en-GB" dirty="0" smtClean="0"/>
              <a:t> </a:t>
            </a:r>
            <a:r>
              <a:rPr lang="en-GB" dirty="0" err="1" smtClean="0"/>
              <a:t>abgeglichenen</a:t>
            </a:r>
            <a:r>
              <a:rPr lang="en-GB" dirty="0" smtClean="0"/>
              <a:t> </a:t>
            </a:r>
            <a:r>
              <a:rPr lang="en-GB" dirty="0" err="1" smtClean="0"/>
              <a:t>Sonden</a:t>
            </a:r>
            <a:r>
              <a:rPr lang="en-GB" dirty="0" smtClean="0"/>
              <a:t>-/</a:t>
            </a:r>
            <a:r>
              <a:rPr lang="en-GB" dirty="0" err="1" smtClean="0"/>
              <a:t>Tankkabel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nach</a:t>
            </a:r>
            <a:r>
              <a:rPr lang="en-GB" dirty="0" smtClean="0"/>
              <a:t> </a:t>
            </a:r>
            <a:r>
              <a:rPr lang="en-GB" dirty="0" err="1" smtClean="0"/>
              <a:t>oben</a:t>
            </a:r>
            <a:r>
              <a:rPr lang="en-GB" dirty="0"/>
              <a:t> </a:t>
            </a:r>
            <a:r>
              <a:rPr lang="en-GB" dirty="0" err="1" smtClean="0"/>
              <a:t>möglich</a:t>
            </a:r>
            <a:r>
              <a:rPr lang="en-GB" dirty="0"/>
              <a:t>?</a:t>
            </a:r>
            <a:endParaRPr lang="en-GB" dirty="0" smtClean="0"/>
          </a:p>
          <a:p>
            <a:endParaRPr lang="en-GB" dirty="0"/>
          </a:p>
          <a:p>
            <a:r>
              <a:rPr lang="en-GB" dirty="0" err="1" smtClean="0"/>
              <a:t>Ansteuerung</a:t>
            </a:r>
            <a:r>
              <a:rPr lang="en-GB" dirty="0" smtClean="0"/>
              <a:t> </a:t>
            </a:r>
            <a:r>
              <a:rPr lang="en-GB" dirty="0" err="1" smtClean="0"/>
              <a:t>Phasensonden</a:t>
            </a:r>
            <a:r>
              <a:rPr lang="en-GB" dirty="0" smtClean="0"/>
              <a:t> per MIL Bus </a:t>
            </a:r>
            <a:r>
              <a:rPr lang="en-GB" dirty="0" err="1" smtClean="0"/>
              <a:t>kann</a:t>
            </a:r>
            <a:r>
              <a:rPr lang="en-GB" dirty="0" smtClean="0"/>
              <a:t> </a:t>
            </a:r>
            <a:r>
              <a:rPr lang="en-GB" dirty="0" err="1" smtClean="0"/>
              <a:t>versetzt</a:t>
            </a:r>
            <a:r>
              <a:rPr lang="en-GB" dirty="0" smtClean="0"/>
              <a:t> </a:t>
            </a:r>
            <a:r>
              <a:rPr lang="en-GB" dirty="0" err="1" smtClean="0"/>
              <a:t>werden</a:t>
            </a:r>
            <a:r>
              <a:rPr lang="en-GB" dirty="0" smtClean="0"/>
              <a:t> (</a:t>
            </a:r>
            <a:r>
              <a:rPr lang="en-GB" dirty="0" err="1" smtClean="0"/>
              <a:t>z.B</a:t>
            </a:r>
            <a:r>
              <a:rPr lang="en-GB" dirty="0" smtClean="0"/>
              <a:t>. 3 HE </a:t>
            </a:r>
            <a:r>
              <a:rPr lang="en-GB" dirty="0" err="1" smtClean="0"/>
              <a:t>nach</a:t>
            </a:r>
            <a:r>
              <a:rPr lang="en-GB" dirty="0" smtClean="0"/>
              <a:t> </a:t>
            </a:r>
            <a:r>
              <a:rPr lang="en-GB" dirty="0" err="1" smtClean="0"/>
              <a:t>unten</a:t>
            </a:r>
            <a:r>
              <a:rPr lang="en-GB" dirty="0" smtClean="0"/>
              <a:t>, um </a:t>
            </a:r>
            <a:r>
              <a:rPr lang="en-GB" dirty="0" err="1" smtClean="0"/>
              <a:t>Platz</a:t>
            </a:r>
            <a:r>
              <a:rPr lang="en-GB" dirty="0" smtClean="0"/>
              <a:t> </a:t>
            </a:r>
            <a:r>
              <a:rPr lang="en-GB" dirty="0" err="1" smtClean="0"/>
              <a:t>für</a:t>
            </a:r>
            <a:r>
              <a:rPr lang="en-GB" dirty="0" smtClean="0"/>
              <a:t> DAQ FC </a:t>
            </a:r>
            <a:r>
              <a:rPr lang="en-GB" dirty="0" err="1" smtClean="0"/>
              <a:t>zu</a:t>
            </a:r>
            <a:r>
              <a:rPr lang="en-GB" dirty="0" smtClean="0"/>
              <a:t> </a:t>
            </a:r>
            <a:r>
              <a:rPr lang="en-GB" dirty="0" err="1" smtClean="0"/>
              <a:t>erzeugen</a:t>
            </a:r>
            <a:r>
              <a:rPr lang="en-GB" dirty="0" smtClean="0"/>
              <a:t>).</a:t>
            </a:r>
          </a:p>
          <a:p>
            <a:endParaRPr lang="en-GB" dirty="0"/>
          </a:p>
          <a:p>
            <a:r>
              <a:rPr lang="en-GB" dirty="0" err="1" smtClean="0"/>
              <a:t>Anwahleinheiten</a:t>
            </a:r>
            <a:r>
              <a:rPr lang="en-GB" dirty="0" smtClean="0"/>
              <a:t> von IBT</a:t>
            </a:r>
          </a:p>
          <a:p>
            <a:r>
              <a:rPr lang="en-GB" dirty="0" smtClean="0"/>
              <a:t> </a:t>
            </a:r>
            <a:r>
              <a:rPr lang="en-GB" dirty="0" err="1" smtClean="0"/>
              <a:t>entfallen</a:t>
            </a:r>
            <a:endParaRPr lang="en-GB" dirty="0" smtClean="0"/>
          </a:p>
          <a:p>
            <a:endParaRPr lang="en-GB" dirty="0" smtClean="0"/>
          </a:p>
        </p:txBody>
      </p:sp>
      <p:sp>
        <p:nvSpPr>
          <p:cNvPr id="3" name="Pfeil nach rechts 2"/>
          <p:cNvSpPr/>
          <p:nvPr/>
        </p:nvSpPr>
        <p:spPr>
          <a:xfrm>
            <a:off x="7372350" y="5400675"/>
            <a:ext cx="1228725" cy="247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41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ANHANG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764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6" t="50572" r="47488" b="4905"/>
          <a:stretch/>
        </p:blipFill>
        <p:spPr>
          <a:xfrm>
            <a:off x="0" y="1665514"/>
            <a:ext cx="4005016" cy="5192486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3" t="16191" r="62295" b="23333"/>
          <a:stretch/>
        </p:blipFill>
        <p:spPr>
          <a:xfrm>
            <a:off x="4093028" y="1687285"/>
            <a:ext cx="2589429" cy="5007981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38200"/>
          </a:xfrm>
        </p:spPr>
        <p:txBody>
          <a:bodyPr>
            <a:normAutofit/>
          </a:bodyPr>
          <a:lstStyle/>
          <a:p>
            <a:r>
              <a:rPr lang="en-GB" sz="2800" b="1" dirty="0" smtClean="0"/>
              <a:t>Infrastructure – Pneumatic Drives</a:t>
            </a:r>
            <a:endParaRPr lang="en-GB" sz="2800" b="1" dirty="0"/>
          </a:p>
        </p:txBody>
      </p:sp>
      <p:sp>
        <p:nvSpPr>
          <p:cNvPr id="8" name="Rechteck 7"/>
          <p:cNvSpPr/>
          <p:nvPr/>
        </p:nvSpPr>
        <p:spPr>
          <a:xfrm>
            <a:off x="0" y="2715066"/>
            <a:ext cx="1434905" cy="773722"/>
          </a:xfrm>
          <a:prstGeom prst="rect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-2348" y="3615397"/>
            <a:ext cx="1434905" cy="422031"/>
          </a:xfrm>
          <a:prstGeom prst="rect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feld 10"/>
          <p:cNvSpPr txBox="1"/>
          <p:nvPr/>
        </p:nvSpPr>
        <p:spPr>
          <a:xfrm>
            <a:off x="7315200" y="2335237"/>
            <a:ext cx="3324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Etliche</a:t>
            </a:r>
            <a:r>
              <a:rPr lang="en-GB" dirty="0" smtClean="0"/>
              <a:t> </a:t>
            </a:r>
            <a:r>
              <a:rPr lang="en-GB" dirty="0" err="1" smtClean="0"/>
              <a:t>Antriebe</a:t>
            </a:r>
            <a:r>
              <a:rPr lang="en-GB" dirty="0" smtClean="0"/>
              <a:t> </a:t>
            </a:r>
            <a:r>
              <a:rPr lang="en-GB" dirty="0" err="1" smtClean="0"/>
              <a:t>nicht</a:t>
            </a:r>
            <a:r>
              <a:rPr lang="en-GB" dirty="0" smtClean="0"/>
              <a:t> in </a:t>
            </a:r>
          </a:p>
          <a:p>
            <a:r>
              <a:rPr lang="en-GB" dirty="0" smtClean="0"/>
              <a:t>BEL </a:t>
            </a:r>
            <a:r>
              <a:rPr lang="en-GB" dirty="0" err="1" smtClean="0"/>
              <a:t>Strahlwege</a:t>
            </a:r>
            <a:endParaRPr lang="en-GB" dirty="0" smtClean="0"/>
          </a:p>
          <a:p>
            <a:r>
              <a:rPr lang="en-GB" dirty="0" err="1" smtClean="0"/>
              <a:t>oder</a:t>
            </a:r>
            <a:r>
              <a:rPr lang="en-GB" dirty="0" smtClean="0"/>
              <a:t> in </a:t>
            </a:r>
            <a:r>
              <a:rPr lang="en-GB" dirty="0" err="1" smtClean="0"/>
              <a:t>Beschriftung</a:t>
            </a:r>
            <a:r>
              <a:rPr lang="en-GB" dirty="0" smtClean="0"/>
              <a:t> Container</a:t>
            </a:r>
          </a:p>
          <a:p>
            <a:r>
              <a:rPr lang="en-GB" dirty="0" err="1" smtClean="0"/>
              <a:t>z.B</a:t>
            </a:r>
            <a:r>
              <a:rPr lang="en-GB" dirty="0" smtClean="0"/>
              <a:t>. GTR1Dx8_P </a:t>
            </a:r>
            <a:r>
              <a:rPr lang="en-GB" dirty="0" err="1" smtClean="0"/>
              <a:t>oder</a:t>
            </a:r>
            <a:r>
              <a:rPr lang="en-GB" dirty="0" smtClean="0"/>
              <a:t> GTR1DxD_P</a:t>
            </a:r>
            <a:endParaRPr lang="en-GB" dirty="0"/>
          </a:p>
        </p:txBody>
      </p:sp>
      <p:sp>
        <p:nvSpPr>
          <p:cNvPr id="12" name="Textfeld 11"/>
          <p:cNvSpPr txBox="1"/>
          <p:nvPr/>
        </p:nvSpPr>
        <p:spPr>
          <a:xfrm>
            <a:off x="168442" y="1299411"/>
            <a:ext cx="6499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Abfrage</a:t>
            </a:r>
            <a:r>
              <a:rPr lang="en-GB" dirty="0" smtClean="0"/>
              <a:t> </a:t>
            </a:r>
            <a:r>
              <a:rPr lang="en-GB" dirty="0" err="1" smtClean="0"/>
              <a:t>Kontrollsystem</a:t>
            </a:r>
            <a:r>
              <a:rPr lang="en-GB" dirty="0" smtClean="0"/>
              <a:t>			</a:t>
            </a:r>
            <a:r>
              <a:rPr lang="en-GB" dirty="0" err="1" smtClean="0"/>
              <a:t>Antriebe</a:t>
            </a:r>
            <a:r>
              <a:rPr lang="en-GB" dirty="0" smtClean="0"/>
              <a:t> </a:t>
            </a:r>
            <a:r>
              <a:rPr lang="en-GB" dirty="0" err="1" smtClean="0"/>
              <a:t>Joda</a:t>
            </a:r>
            <a:r>
              <a:rPr lang="en-GB" dirty="0" smtClean="0"/>
              <a:t> PLA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5524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24640" y="357480"/>
            <a:ext cx="8667360" cy="650052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24683" r="56513" b="52644"/>
          <a:stretch/>
        </p:blipFill>
        <p:spPr>
          <a:xfrm rot="5400000">
            <a:off x="368647" y="-368647"/>
            <a:ext cx="5438424" cy="6175717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674056" y="506437"/>
            <a:ext cx="2321169" cy="1294227"/>
          </a:xfrm>
          <a:prstGeom prst="rect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/>
          <p:cNvSpPr/>
          <p:nvPr/>
        </p:nvSpPr>
        <p:spPr>
          <a:xfrm>
            <a:off x="3894406" y="5413717"/>
            <a:ext cx="2321169" cy="550985"/>
          </a:xfrm>
          <a:prstGeom prst="rect">
            <a:avLst/>
          </a:prstGeom>
          <a:solidFill>
            <a:srgbClr val="FFC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Gewinkelter Verbinder 9"/>
          <p:cNvCxnSpPr/>
          <p:nvPr/>
        </p:nvCxnSpPr>
        <p:spPr>
          <a:xfrm rot="16200000" flipH="1">
            <a:off x="506437" y="2278966"/>
            <a:ext cx="4501662" cy="2194560"/>
          </a:xfrm>
          <a:prstGeom prst="bentConnector3">
            <a:avLst>
              <a:gd name="adj1" fmla="val 100000"/>
            </a:avLst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1812388" y="1798320"/>
            <a:ext cx="2321169" cy="1521655"/>
          </a:xfrm>
          <a:prstGeom prst="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hteck 12"/>
          <p:cNvSpPr/>
          <p:nvPr/>
        </p:nvSpPr>
        <p:spPr>
          <a:xfrm>
            <a:off x="6241366" y="5411373"/>
            <a:ext cx="2649416" cy="525194"/>
          </a:xfrm>
          <a:prstGeom prst="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hteck 13"/>
          <p:cNvSpPr/>
          <p:nvPr/>
        </p:nvSpPr>
        <p:spPr>
          <a:xfrm>
            <a:off x="9312812" y="332936"/>
            <a:ext cx="2175804" cy="609600"/>
          </a:xfrm>
          <a:prstGeom prst="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/>
          <p:cNvSpPr/>
          <p:nvPr/>
        </p:nvSpPr>
        <p:spPr>
          <a:xfrm>
            <a:off x="9328734" y="956182"/>
            <a:ext cx="2863265" cy="742963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hteck 15"/>
          <p:cNvSpPr/>
          <p:nvPr/>
        </p:nvSpPr>
        <p:spPr>
          <a:xfrm>
            <a:off x="8928400" y="5404513"/>
            <a:ext cx="1621319" cy="527712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294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Beam Instrumentation Overview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187450"/>
            <a:ext cx="12192000" cy="4351338"/>
          </a:xfrm>
        </p:spPr>
        <p:txBody>
          <a:bodyPr>
            <a:noAutofit/>
          </a:bodyPr>
          <a:lstStyle/>
          <a:p>
            <a:r>
              <a:rPr lang="en-GB" sz="1800" b="1" dirty="0" smtClean="0">
                <a:solidFill>
                  <a:srgbClr val="0000CC"/>
                </a:solidFill>
              </a:rPr>
              <a:t>Devices/systems listed according to operational importance</a:t>
            </a:r>
          </a:p>
          <a:p>
            <a:pPr lvl="1"/>
            <a:r>
              <a:rPr lang="en-GB" sz="1800" dirty="0" smtClean="0"/>
              <a:t>Screen:		to be replaced by CUPID</a:t>
            </a:r>
          </a:p>
          <a:p>
            <a:pPr lvl="1"/>
            <a:r>
              <a:rPr lang="en-GB" sz="1800" dirty="0" smtClean="0"/>
              <a:t>Faraday Cup:	upgrade to CRYRING hardware</a:t>
            </a:r>
            <a:endParaRPr lang="en-GB" sz="1800" dirty="0"/>
          </a:p>
          <a:p>
            <a:pPr lvl="1"/>
            <a:r>
              <a:rPr lang="en-GB" sz="1800" dirty="0" smtClean="0"/>
              <a:t>Phase Probe:	mixture of CRYRING hardware </a:t>
            </a:r>
            <a:r>
              <a:rPr lang="en-GB" sz="1800" dirty="0" smtClean="0">
                <a:solidFill>
                  <a:srgbClr val="0000CC"/>
                </a:solidFill>
              </a:rPr>
              <a:t>&amp; amplifier control via </a:t>
            </a:r>
            <a:r>
              <a:rPr lang="en-GB" sz="1800" dirty="0" err="1" smtClean="0">
                <a:solidFill>
                  <a:srgbClr val="0000CC"/>
                </a:solidFill>
              </a:rPr>
              <a:t>DevAcc</a:t>
            </a:r>
            <a:r>
              <a:rPr lang="en-GB" sz="1800" dirty="0" smtClean="0">
                <a:solidFill>
                  <a:srgbClr val="0000CC"/>
                </a:solidFill>
              </a:rPr>
              <a:t> &amp; </a:t>
            </a:r>
            <a:r>
              <a:rPr lang="en-GB" sz="1800" dirty="0" err="1" smtClean="0">
                <a:solidFill>
                  <a:srgbClr val="0000CC"/>
                </a:solidFill>
              </a:rPr>
              <a:t>DeviceControl</a:t>
            </a:r>
            <a:r>
              <a:rPr lang="en-GB" sz="1800" dirty="0" smtClean="0">
                <a:solidFill>
                  <a:srgbClr val="0000CC"/>
                </a:solidFill>
              </a:rPr>
              <a:t> (ACO)</a:t>
            </a:r>
          </a:p>
          <a:p>
            <a:pPr lvl="1"/>
            <a:r>
              <a:rPr lang="en-GB" sz="1800" dirty="0" smtClean="0"/>
              <a:t>SEM-Grid:		No change! Not sensitive enough for weak decelerated beam. </a:t>
            </a:r>
            <a:r>
              <a:rPr lang="en-GB" sz="1800" dirty="0" smtClean="0">
                <a:solidFill>
                  <a:srgbClr val="0000CC"/>
                </a:solidFill>
              </a:rPr>
              <a:t>Readout via </a:t>
            </a:r>
            <a:r>
              <a:rPr lang="en-GB" sz="1800" dirty="0" err="1" smtClean="0">
                <a:solidFill>
                  <a:srgbClr val="0000CC"/>
                </a:solidFill>
              </a:rPr>
              <a:t>DevAcc</a:t>
            </a:r>
            <a:r>
              <a:rPr lang="en-GB" sz="1800" dirty="0" smtClean="0">
                <a:solidFill>
                  <a:srgbClr val="0000CC"/>
                </a:solidFill>
              </a:rPr>
              <a:t> (ACO).</a:t>
            </a:r>
          </a:p>
          <a:p>
            <a:pPr lvl="1"/>
            <a:r>
              <a:rPr lang="en-GB" sz="1800" dirty="0" err="1" smtClean="0"/>
              <a:t>Antriebe</a:t>
            </a:r>
            <a:r>
              <a:rPr lang="en-GB" sz="1800" dirty="0" smtClean="0"/>
              <a:t>:		Integration </a:t>
            </a:r>
            <a:r>
              <a:rPr lang="en-GB" sz="1800" dirty="0" err="1" smtClean="0">
                <a:solidFill>
                  <a:srgbClr val="0000CC"/>
                </a:solidFill>
              </a:rPr>
              <a:t>DevAcc</a:t>
            </a:r>
            <a:r>
              <a:rPr lang="en-GB" sz="1800" dirty="0" smtClean="0">
                <a:solidFill>
                  <a:srgbClr val="0000CC"/>
                </a:solidFill>
              </a:rPr>
              <a:t> &amp; </a:t>
            </a:r>
            <a:r>
              <a:rPr lang="en-GB" sz="1800" dirty="0" err="1" smtClean="0">
                <a:solidFill>
                  <a:srgbClr val="0000CC"/>
                </a:solidFill>
              </a:rPr>
              <a:t>DeviceControl</a:t>
            </a:r>
            <a:r>
              <a:rPr lang="en-GB" sz="1800" dirty="0" smtClean="0">
                <a:solidFill>
                  <a:srgbClr val="0000CC"/>
                </a:solidFill>
              </a:rPr>
              <a:t> (ACO)</a:t>
            </a:r>
          </a:p>
          <a:p>
            <a:pPr lvl="1"/>
            <a:r>
              <a:rPr lang="en-GB" sz="1800" dirty="0" err="1" smtClean="0"/>
              <a:t>Verkabelung</a:t>
            </a:r>
            <a:r>
              <a:rPr lang="en-GB" sz="1800" dirty="0" smtClean="0"/>
              <a:t>:	</a:t>
            </a:r>
            <a:r>
              <a:rPr lang="en-GB" sz="1800" dirty="0" err="1" smtClean="0"/>
              <a:t>Termin</a:t>
            </a:r>
            <a:r>
              <a:rPr lang="en-GB" sz="1800" dirty="0" smtClean="0"/>
              <a:t> </a:t>
            </a:r>
            <a:r>
              <a:rPr lang="en-GB" sz="1800" dirty="0" err="1" smtClean="0"/>
              <a:t>mit</a:t>
            </a:r>
            <a:r>
              <a:rPr lang="en-GB" sz="1800" dirty="0" smtClean="0"/>
              <a:t> Fa. </a:t>
            </a:r>
            <a:r>
              <a:rPr lang="en-GB" sz="1800" dirty="0" err="1" smtClean="0"/>
              <a:t>Jöhnke</a:t>
            </a:r>
            <a:r>
              <a:rPr lang="en-GB" sz="1800" dirty="0" smtClean="0"/>
              <a:t> am 28. </a:t>
            </a:r>
            <a:r>
              <a:rPr lang="en-GB" sz="1800" dirty="0" err="1" smtClean="0"/>
              <a:t>Juli</a:t>
            </a:r>
            <a:r>
              <a:rPr lang="en-GB" sz="1800" dirty="0" smtClean="0"/>
              <a:t>, </a:t>
            </a:r>
            <a:r>
              <a:rPr lang="en-GB" sz="1800" dirty="0" err="1" smtClean="0"/>
              <a:t>RoFi</a:t>
            </a:r>
            <a:r>
              <a:rPr lang="en-GB" sz="1800" dirty="0" smtClean="0"/>
              <a:t> &amp; AR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 err="1" smtClean="0"/>
              <a:t>Ziel</a:t>
            </a:r>
            <a:r>
              <a:rPr lang="en-GB" sz="1800" dirty="0" smtClean="0"/>
              <a:t>: 		</a:t>
            </a:r>
            <a:r>
              <a:rPr lang="en-GB" sz="1800" dirty="0" err="1" smtClean="0">
                <a:solidFill>
                  <a:srgbClr val="0000CC"/>
                </a:solidFill>
              </a:rPr>
              <a:t>Betriebsfähigkeit</a:t>
            </a:r>
            <a:r>
              <a:rPr lang="en-GB" sz="1800" dirty="0">
                <a:solidFill>
                  <a:srgbClr val="0000CC"/>
                </a:solidFill>
              </a:rPr>
              <a:t> </a:t>
            </a:r>
            <a:r>
              <a:rPr lang="en-GB" sz="1800" dirty="0" smtClean="0">
                <a:solidFill>
                  <a:srgbClr val="0000CC"/>
                </a:solidFill>
              </a:rPr>
              <a:t>April 2022 </a:t>
            </a:r>
            <a:r>
              <a:rPr lang="en-GB" sz="1800" dirty="0" err="1" smtClean="0">
                <a:solidFill>
                  <a:srgbClr val="0000CC"/>
                </a:solidFill>
              </a:rPr>
              <a:t>Strahlzeit</a:t>
            </a:r>
            <a:r>
              <a:rPr lang="en-GB" sz="1800" dirty="0" smtClean="0">
                <a:solidFill>
                  <a:srgbClr val="0000CC"/>
                </a:solidFill>
              </a:rPr>
              <a:t>!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00CC"/>
                </a:solidFill>
              </a:rPr>
              <a:t>	</a:t>
            </a:r>
            <a:r>
              <a:rPr lang="en-GB" sz="1800" dirty="0" smtClean="0">
                <a:solidFill>
                  <a:srgbClr val="0000CC"/>
                </a:solidFill>
              </a:rPr>
              <a:t>	Upgrade </a:t>
            </a:r>
            <a:r>
              <a:rPr lang="en-GB" sz="1800" dirty="0" err="1" smtClean="0">
                <a:solidFill>
                  <a:srgbClr val="0000CC"/>
                </a:solidFill>
              </a:rPr>
              <a:t>bis</a:t>
            </a:r>
            <a:r>
              <a:rPr lang="en-GB" sz="1800" dirty="0" smtClean="0">
                <a:solidFill>
                  <a:srgbClr val="0000CC"/>
                </a:solidFill>
              </a:rPr>
              <a:t> maximal TR5Dx2 in Shutdown 2021</a:t>
            </a:r>
          </a:p>
          <a:p>
            <a:pPr marL="0" indent="0">
              <a:buNone/>
            </a:pPr>
            <a:r>
              <a:rPr lang="en-GB" sz="1800" dirty="0" smtClean="0"/>
              <a:t>Geld:		50 </a:t>
            </a:r>
            <a:r>
              <a:rPr lang="en-GB" sz="1800" dirty="0" err="1" smtClean="0"/>
              <a:t>kEuro</a:t>
            </a:r>
            <a:r>
              <a:rPr lang="en-GB" sz="1800" dirty="0" smtClean="0"/>
              <a:t> auf HITRAP </a:t>
            </a:r>
            <a:r>
              <a:rPr lang="en-GB" sz="1800" dirty="0" err="1" smtClean="0"/>
              <a:t>vorhanden</a:t>
            </a:r>
            <a:r>
              <a:rPr lang="en-GB" sz="1800" dirty="0" smtClean="0"/>
              <a:t> </a:t>
            </a:r>
            <a:r>
              <a:rPr lang="en-GB" sz="1800" dirty="0" err="1" smtClean="0"/>
              <a:t>für</a:t>
            </a:r>
            <a:r>
              <a:rPr lang="en-GB" sz="1800" dirty="0" smtClean="0"/>
              <a:t> </a:t>
            </a:r>
            <a:r>
              <a:rPr lang="en-GB" sz="1800" dirty="0" err="1" smtClean="0"/>
              <a:t>alles</a:t>
            </a:r>
            <a:r>
              <a:rPr lang="en-GB" sz="1800" dirty="0" smtClean="0"/>
              <a:t>! </a:t>
            </a:r>
            <a:r>
              <a:rPr lang="en-GB" sz="1800" dirty="0" err="1" smtClean="0">
                <a:solidFill>
                  <a:srgbClr val="0000CC"/>
                </a:solidFill>
              </a:rPr>
              <a:t>Sicher</a:t>
            </a:r>
            <a:r>
              <a:rPr lang="en-GB" sz="1800" dirty="0" smtClean="0">
                <a:solidFill>
                  <a:srgbClr val="0000CC"/>
                </a:solidFill>
              </a:rPr>
              <a:t>: 20 </a:t>
            </a:r>
            <a:r>
              <a:rPr lang="en-GB" sz="1800" dirty="0" err="1" smtClean="0">
                <a:solidFill>
                  <a:srgbClr val="0000CC"/>
                </a:solidFill>
              </a:rPr>
              <a:t>kEuro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vorhanden</a:t>
            </a:r>
            <a:r>
              <a:rPr lang="en-GB" sz="1800" dirty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für</a:t>
            </a:r>
            <a:r>
              <a:rPr lang="en-GB" sz="1800" dirty="0" smtClean="0">
                <a:solidFill>
                  <a:srgbClr val="0000CC"/>
                </a:solidFill>
              </a:rPr>
              <a:t> Diagnose.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b="1" dirty="0" err="1" smtClean="0">
                <a:solidFill>
                  <a:srgbClr val="0000CC"/>
                </a:solidFill>
              </a:rPr>
              <a:t>Koordinationstreffen</a:t>
            </a:r>
            <a:r>
              <a:rPr lang="en-GB" sz="1800" b="1" dirty="0" smtClean="0">
                <a:solidFill>
                  <a:srgbClr val="0000CC"/>
                </a:solidFill>
              </a:rPr>
              <a:t>:	</a:t>
            </a:r>
            <a:r>
              <a:rPr lang="en-GB" sz="1800" b="1" dirty="0" err="1" smtClean="0">
                <a:solidFill>
                  <a:srgbClr val="0000CC"/>
                </a:solidFill>
              </a:rPr>
              <a:t>Laut</a:t>
            </a:r>
            <a:r>
              <a:rPr lang="en-GB" sz="1800" b="1" dirty="0" smtClean="0">
                <a:solidFill>
                  <a:srgbClr val="0000CC"/>
                </a:solidFill>
              </a:rPr>
              <a:t> Frank / Zoran:	</a:t>
            </a:r>
            <a:r>
              <a:rPr lang="en-GB" sz="1800" b="1" dirty="0" err="1" smtClean="0">
                <a:solidFill>
                  <a:srgbClr val="0000CC"/>
                </a:solidFill>
              </a:rPr>
              <a:t>größeres</a:t>
            </a:r>
            <a:r>
              <a:rPr lang="en-GB" sz="1800" b="1" dirty="0" smtClean="0">
                <a:solidFill>
                  <a:srgbClr val="0000CC"/>
                </a:solidFill>
              </a:rPr>
              <a:t> </a:t>
            </a:r>
            <a:r>
              <a:rPr lang="en-GB" sz="1800" b="1" dirty="0" err="1" smtClean="0">
                <a:solidFill>
                  <a:srgbClr val="0000CC"/>
                </a:solidFill>
              </a:rPr>
              <a:t>Treffen</a:t>
            </a:r>
            <a:r>
              <a:rPr lang="en-GB" sz="1800" b="1" dirty="0" smtClean="0">
                <a:solidFill>
                  <a:srgbClr val="0000CC"/>
                </a:solidFill>
              </a:rPr>
              <a:t> </a:t>
            </a:r>
            <a:r>
              <a:rPr lang="en-GB" sz="1800" b="1" dirty="0" err="1" smtClean="0">
                <a:solidFill>
                  <a:srgbClr val="0000CC"/>
                </a:solidFill>
              </a:rPr>
              <a:t>gegen</a:t>
            </a:r>
            <a:r>
              <a:rPr lang="en-GB" sz="1800" b="1" dirty="0" smtClean="0">
                <a:solidFill>
                  <a:srgbClr val="0000CC"/>
                </a:solidFill>
              </a:rPr>
              <a:t> </a:t>
            </a:r>
            <a:r>
              <a:rPr lang="en-GB" sz="1800" b="1" dirty="0" err="1" smtClean="0">
                <a:solidFill>
                  <a:srgbClr val="0000CC"/>
                </a:solidFill>
              </a:rPr>
              <a:t>Ende</a:t>
            </a:r>
            <a:r>
              <a:rPr lang="en-GB" sz="1800" b="1" dirty="0" smtClean="0">
                <a:solidFill>
                  <a:srgbClr val="0000CC"/>
                </a:solidFill>
              </a:rPr>
              <a:t> August </a:t>
            </a:r>
            <a:r>
              <a:rPr lang="en-GB" sz="1800" b="1" dirty="0" err="1" smtClean="0">
                <a:solidFill>
                  <a:srgbClr val="0000CC"/>
                </a:solidFill>
              </a:rPr>
              <a:t>geplant</a:t>
            </a:r>
            <a:r>
              <a:rPr lang="en-GB" sz="1800" b="1" dirty="0" smtClean="0">
                <a:solidFill>
                  <a:srgbClr val="0000CC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02473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Infrastructure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916762"/>
            <a:ext cx="12192000" cy="5941237"/>
          </a:xfrm>
        </p:spPr>
        <p:txBody>
          <a:bodyPr>
            <a:normAutofit/>
          </a:bodyPr>
          <a:lstStyle/>
          <a:p>
            <a:r>
              <a:rPr lang="en-GB" sz="1800" b="1" dirty="0" smtClean="0">
                <a:solidFill>
                  <a:srgbClr val="0000CC"/>
                </a:solidFill>
              </a:rPr>
              <a:t>High Voltage</a:t>
            </a:r>
          </a:p>
          <a:p>
            <a:pPr lvl="1"/>
            <a:r>
              <a:rPr lang="en-GB" sz="1800" dirty="0" smtClean="0"/>
              <a:t>Existing HV unit can be reused for FCs up to RFQ. No remote readout, but not strictly necessary for re-start in 2022!</a:t>
            </a:r>
          </a:p>
          <a:p>
            <a:pPr lvl="1"/>
            <a:r>
              <a:rPr lang="en-GB" sz="1800" dirty="0" smtClean="0"/>
              <a:t>[Wiener/</a:t>
            </a:r>
            <a:r>
              <a:rPr lang="en-GB" sz="1800" dirty="0" err="1" smtClean="0"/>
              <a:t>Iseg</a:t>
            </a:r>
            <a:r>
              <a:rPr lang="en-GB" sz="1800" dirty="0" smtClean="0"/>
              <a:t> HV with CAN bus</a:t>
            </a:r>
            <a:r>
              <a:rPr lang="en-GB" sz="1800" dirty="0"/>
              <a:t> </a:t>
            </a:r>
            <a:r>
              <a:rPr lang="en-GB" sz="1800" dirty="0" smtClean="0"/>
              <a:t>for HITRAP platform and electrostatic beam line] </a:t>
            </a:r>
            <a:endParaRPr lang="en-GB" sz="1800" dirty="0" smtClean="0">
              <a:solidFill>
                <a:srgbClr val="0000CC"/>
              </a:solidFill>
            </a:endParaRPr>
          </a:p>
          <a:p>
            <a:r>
              <a:rPr lang="en-GB" sz="1800" b="1" dirty="0" smtClean="0">
                <a:solidFill>
                  <a:srgbClr val="0000CC"/>
                </a:solidFill>
              </a:rPr>
              <a:t>Stepper Motors</a:t>
            </a:r>
          </a:p>
          <a:p>
            <a:pPr lvl="1"/>
            <a:r>
              <a:rPr lang="en-GB" sz="1800" dirty="0" smtClean="0"/>
              <a:t>None for BEA purposes</a:t>
            </a:r>
          </a:p>
          <a:p>
            <a:r>
              <a:rPr lang="en-GB" sz="1800" b="1" dirty="0" smtClean="0">
                <a:solidFill>
                  <a:srgbClr val="0000CC"/>
                </a:solidFill>
              </a:rPr>
              <a:t>Pneumatic drives &amp; control</a:t>
            </a:r>
          </a:p>
          <a:p>
            <a:pPr lvl="1"/>
            <a:r>
              <a:rPr lang="en-GB" sz="1800" dirty="0"/>
              <a:t>K</a:t>
            </a:r>
            <a:r>
              <a:rPr lang="en-GB" sz="1800" dirty="0" smtClean="0"/>
              <a:t>eep existing hardware =&gt; ACO control interface via </a:t>
            </a:r>
            <a:r>
              <a:rPr lang="en-GB" sz="1800" dirty="0" err="1" smtClean="0"/>
              <a:t>DevAcc</a:t>
            </a:r>
            <a:r>
              <a:rPr lang="en-GB" sz="1800" dirty="0" smtClean="0"/>
              <a:t> or SCU for Drives PLA, PG, DPX  in </a:t>
            </a:r>
            <a:r>
              <a:rPr lang="en-GB" sz="1800" dirty="0" err="1" smtClean="0"/>
              <a:t>DeviceControl</a:t>
            </a:r>
            <a:endParaRPr lang="en-GB" sz="1800" dirty="0" smtClean="0"/>
          </a:p>
          <a:p>
            <a:pPr lvl="1"/>
            <a:r>
              <a:rPr lang="en-GB" sz="1800" dirty="0" smtClean="0"/>
              <a:t>Several electric locking contacts (behind IH-DTL and RFQ): function to be checked!</a:t>
            </a:r>
          </a:p>
          <a:p>
            <a:r>
              <a:rPr lang="en-GB" sz="1800" b="1" dirty="0" smtClean="0">
                <a:solidFill>
                  <a:srgbClr val="0000CC"/>
                </a:solidFill>
              </a:rPr>
              <a:t>Container</a:t>
            </a:r>
          </a:p>
          <a:p>
            <a:pPr lvl="1"/>
            <a:r>
              <a:rPr lang="en-GB" sz="1800" dirty="0" smtClean="0"/>
              <a:t>Remove old hardware</a:t>
            </a:r>
          </a:p>
          <a:p>
            <a:pPr lvl="1"/>
            <a:r>
              <a:rPr lang="en-GB" sz="1800" dirty="0" smtClean="0"/>
              <a:t>Define installation space for new hardware</a:t>
            </a:r>
          </a:p>
          <a:p>
            <a:pPr lvl="1"/>
            <a:r>
              <a:rPr lang="en-GB" sz="1800" dirty="0" smtClean="0">
                <a:solidFill>
                  <a:srgbClr val="0000CC"/>
                </a:solidFill>
              </a:rPr>
              <a:t>Available rack space in </a:t>
            </a:r>
            <a:r>
              <a:rPr lang="en-GB" sz="1800" dirty="0">
                <a:solidFill>
                  <a:srgbClr val="0000CC"/>
                </a:solidFill>
              </a:rPr>
              <a:t>EX.2.013</a:t>
            </a:r>
            <a:r>
              <a:rPr lang="en-GB" sz="1800" dirty="0" smtClean="0">
                <a:solidFill>
                  <a:srgbClr val="0000CC"/>
                </a:solidFill>
              </a:rPr>
              <a:t> is quite tight!</a:t>
            </a:r>
          </a:p>
          <a:p>
            <a:pPr lvl="1"/>
            <a:r>
              <a:rPr lang="en-GB" sz="1800" dirty="0" smtClean="0">
                <a:solidFill>
                  <a:srgbClr val="0000CC"/>
                </a:solidFill>
              </a:rPr>
              <a:t>Idea: Install new CUPID system in nearby experiment container EX.2.012 (several empty racks available!)</a:t>
            </a:r>
          </a:p>
          <a:p>
            <a:pPr lvl="1"/>
            <a:r>
              <a:rPr lang="en-GB" sz="1800" dirty="0" smtClean="0">
                <a:solidFill>
                  <a:srgbClr val="0000CC"/>
                </a:solidFill>
              </a:rPr>
              <a:t>Falls </a:t>
            </a:r>
            <a:r>
              <a:rPr lang="en-GB" sz="1800" dirty="0" err="1" smtClean="0">
                <a:solidFill>
                  <a:srgbClr val="0000CC"/>
                </a:solidFill>
              </a:rPr>
              <a:t>später</a:t>
            </a:r>
            <a:r>
              <a:rPr lang="en-GB" sz="1800" dirty="0" smtClean="0">
                <a:solidFill>
                  <a:srgbClr val="0000CC"/>
                </a:solidFill>
              </a:rPr>
              <a:t> die </a:t>
            </a:r>
            <a:r>
              <a:rPr lang="en-GB" sz="1800" dirty="0" err="1" smtClean="0">
                <a:solidFill>
                  <a:srgbClr val="0000CC"/>
                </a:solidFill>
              </a:rPr>
              <a:t>Kameras</a:t>
            </a:r>
            <a:r>
              <a:rPr lang="en-GB" sz="1800" dirty="0" smtClean="0">
                <a:solidFill>
                  <a:srgbClr val="0000CC"/>
                </a:solidFill>
              </a:rPr>
              <a:t> und FCs </a:t>
            </a:r>
            <a:r>
              <a:rPr lang="en-GB" sz="1800" dirty="0" err="1" smtClean="0">
                <a:solidFill>
                  <a:srgbClr val="0000CC"/>
                </a:solidFill>
              </a:rPr>
              <a:t>nach</a:t>
            </a:r>
            <a:r>
              <a:rPr lang="en-GB" sz="1800" dirty="0" smtClean="0">
                <a:solidFill>
                  <a:srgbClr val="0000CC"/>
                </a:solidFill>
              </a:rPr>
              <a:t> der </a:t>
            </a:r>
            <a:r>
              <a:rPr lang="en-GB" sz="1800" dirty="0" err="1" smtClean="0">
                <a:solidFill>
                  <a:srgbClr val="0000CC"/>
                </a:solidFill>
              </a:rPr>
              <a:t>Falle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integriert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werden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sollen</a:t>
            </a:r>
            <a:r>
              <a:rPr lang="en-GB" sz="1800" dirty="0" smtClean="0">
                <a:solidFill>
                  <a:srgbClr val="0000CC"/>
                </a:solidFill>
              </a:rPr>
              <a:t>, </a:t>
            </a:r>
            <a:r>
              <a:rPr lang="en-GB" sz="1800" dirty="0" err="1" smtClean="0">
                <a:solidFill>
                  <a:srgbClr val="0000CC"/>
                </a:solidFill>
              </a:rPr>
              <a:t>kann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weiterer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Platzbedarf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entstehen</a:t>
            </a:r>
            <a:r>
              <a:rPr lang="en-GB" sz="1800" dirty="0" smtClean="0">
                <a:solidFill>
                  <a:srgbClr val="0000CC"/>
                </a:solidFill>
              </a:rPr>
              <a:t>. </a:t>
            </a:r>
            <a:r>
              <a:rPr lang="en-GB" sz="1800" dirty="0" err="1" smtClean="0">
                <a:solidFill>
                  <a:srgbClr val="0000CC"/>
                </a:solidFill>
              </a:rPr>
              <a:t>Somit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scheint</a:t>
            </a:r>
            <a:r>
              <a:rPr lang="en-GB" sz="1800" dirty="0" smtClean="0">
                <a:solidFill>
                  <a:srgbClr val="0000CC"/>
                </a:solidFill>
              </a:rPr>
              <a:t> die </a:t>
            </a:r>
            <a:r>
              <a:rPr lang="en-GB" sz="1800" dirty="0" err="1" smtClean="0">
                <a:solidFill>
                  <a:srgbClr val="0000CC"/>
                </a:solidFill>
              </a:rPr>
              <a:t>Auslagerung</a:t>
            </a:r>
            <a:r>
              <a:rPr lang="en-GB" sz="1800" dirty="0" smtClean="0">
                <a:solidFill>
                  <a:srgbClr val="0000CC"/>
                </a:solidFill>
              </a:rPr>
              <a:t> von CUPID in </a:t>
            </a:r>
            <a:r>
              <a:rPr lang="en-GB" sz="1800" dirty="0" err="1" smtClean="0">
                <a:solidFill>
                  <a:srgbClr val="0000CC"/>
                </a:solidFill>
              </a:rPr>
              <a:t>einen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anderen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Raum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mit</a:t>
            </a:r>
            <a:r>
              <a:rPr lang="en-GB" sz="1800" dirty="0" smtClean="0">
                <a:solidFill>
                  <a:srgbClr val="0000CC"/>
                </a:solidFill>
              </a:rPr>
              <a:t> </a:t>
            </a:r>
            <a:r>
              <a:rPr lang="en-GB" sz="1800" dirty="0" err="1" smtClean="0">
                <a:solidFill>
                  <a:srgbClr val="0000CC"/>
                </a:solidFill>
              </a:rPr>
              <a:t>dediziertem</a:t>
            </a:r>
            <a:r>
              <a:rPr lang="en-GB" sz="1800" dirty="0" smtClean="0">
                <a:solidFill>
                  <a:srgbClr val="0000CC"/>
                </a:solidFill>
              </a:rPr>
              <a:t> Rack </a:t>
            </a:r>
            <a:r>
              <a:rPr lang="en-GB" sz="1800" dirty="0" err="1" smtClean="0">
                <a:solidFill>
                  <a:srgbClr val="0000CC"/>
                </a:solidFill>
              </a:rPr>
              <a:t>sinnvoll</a:t>
            </a:r>
            <a:r>
              <a:rPr lang="en-GB" sz="1800" dirty="0" smtClean="0">
                <a:solidFill>
                  <a:srgbClr val="0000CC"/>
                </a:solidFill>
              </a:rPr>
              <a:t>.</a:t>
            </a:r>
          </a:p>
          <a:p>
            <a:r>
              <a:rPr lang="en-GB" sz="1800" b="1" dirty="0">
                <a:solidFill>
                  <a:srgbClr val="0000CC"/>
                </a:solidFill>
              </a:rPr>
              <a:t>Network and WR </a:t>
            </a:r>
            <a:r>
              <a:rPr lang="en-GB" sz="1800" b="1" dirty="0" smtClean="0">
                <a:solidFill>
                  <a:srgbClr val="0000CC"/>
                </a:solidFill>
              </a:rPr>
              <a:t>Timing</a:t>
            </a:r>
          </a:p>
          <a:p>
            <a:pPr lvl="1"/>
            <a:r>
              <a:rPr lang="en-GB" sz="1800" dirty="0" smtClean="0"/>
              <a:t>Check available network ports</a:t>
            </a:r>
          </a:p>
          <a:p>
            <a:pPr lvl="1"/>
            <a:r>
              <a:rPr lang="en-GB" sz="1800" dirty="0" smtClean="0"/>
              <a:t>Check available WR Timing ports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984939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Screens	Overview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206500"/>
            <a:ext cx="12192000" cy="5651500"/>
          </a:xfrm>
        </p:spPr>
        <p:txBody>
          <a:bodyPr>
            <a:normAutofit/>
          </a:bodyPr>
          <a:lstStyle/>
          <a:p>
            <a:r>
              <a:rPr lang="en-GB" sz="1900" b="1" dirty="0" smtClean="0">
                <a:solidFill>
                  <a:srgbClr val="0000CC"/>
                </a:solidFill>
              </a:rPr>
              <a:t>Devices:</a:t>
            </a:r>
            <a:r>
              <a:rPr lang="en-GB" sz="1900" dirty="0" smtClean="0"/>
              <a:t>	operational cameras: </a:t>
            </a:r>
            <a:r>
              <a:rPr lang="en-GB" sz="1900" dirty="0" smtClean="0">
                <a:solidFill>
                  <a:srgbClr val="FF0000"/>
                </a:solidFill>
              </a:rPr>
              <a:t>TR1DF0, TR1DF2, TR2DF3, TR2DF4, TR3DF5+MCP, TR5DF1+MCP, TR5DF2+MCP </a:t>
            </a:r>
          </a:p>
          <a:p>
            <a:pPr marL="0" indent="0">
              <a:buNone/>
            </a:pPr>
            <a:r>
              <a:rPr lang="en-GB" sz="1900" dirty="0" smtClean="0">
                <a:solidFill>
                  <a:srgbClr val="FF0000"/>
                </a:solidFill>
              </a:rPr>
              <a:t>		</a:t>
            </a:r>
            <a:r>
              <a:rPr lang="en-GB" sz="1900" dirty="0" smtClean="0"/>
              <a:t>experiment cameras: 5 cameras behind RFQ (Dennis </a:t>
            </a:r>
            <a:r>
              <a:rPr lang="en-GB" sz="1900" dirty="0" err="1" smtClean="0"/>
              <a:t>Neidherr</a:t>
            </a:r>
            <a:r>
              <a:rPr lang="en-GB" sz="1900" dirty="0" smtClean="0"/>
              <a:t>, Holger Brandt / </a:t>
            </a:r>
            <a:r>
              <a:rPr lang="en-GB" sz="1900" dirty="0" err="1" smtClean="0"/>
              <a:t>LabView</a:t>
            </a:r>
            <a:r>
              <a:rPr lang="en-GB" sz="1900" dirty="0" smtClean="0"/>
              <a:t> ???) not part of 		initial upgrade. Use cases and timing to be clarified for beam line that can transport beam from HITRAP 		platform to trap in opposite direction!</a:t>
            </a:r>
          </a:p>
          <a:p>
            <a:r>
              <a:rPr lang="en-GB" sz="1900" b="1" dirty="0" smtClean="0">
                <a:solidFill>
                  <a:srgbClr val="0000CC"/>
                </a:solidFill>
              </a:rPr>
              <a:t>Upgrade to CUPID</a:t>
            </a:r>
            <a:r>
              <a:rPr lang="en-GB" sz="1900" dirty="0" smtClean="0"/>
              <a:t> (from </a:t>
            </a:r>
            <a:r>
              <a:rPr lang="en-GB" sz="1900" dirty="0" err="1" smtClean="0"/>
              <a:t>BeamView</a:t>
            </a:r>
            <a:r>
              <a:rPr lang="en-GB" sz="1900" dirty="0" smtClean="0"/>
              <a:t>): </a:t>
            </a:r>
            <a:r>
              <a:rPr lang="en-GB" sz="1900" dirty="0" smtClean="0">
                <a:solidFill>
                  <a:srgbClr val="0000CC"/>
                </a:solidFill>
              </a:rPr>
              <a:t>Installation in experiment container </a:t>
            </a:r>
            <a:r>
              <a:rPr lang="en-GB" sz="2000" dirty="0" smtClean="0">
                <a:solidFill>
                  <a:srgbClr val="0000CC"/>
                </a:solidFill>
              </a:rPr>
              <a:t>EX.2.012 in dedicated rack </a:t>
            </a:r>
            <a:r>
              <a:rPr lang="en-GB" sz="1900" dirty="0" smtClean="0">
                <a:solidFill>
                  <a:srgbClr val="0000CC"/>
                </a:solidFill>
              </a:rPr>
              <a:t>(in total 10 racks available) possible </a:t>
            </a:r>
          </a:p>
          <a:p>
            <a:r>
              <a:rPr lang="en-GB" sz="1900" b="1" dirty="0" smtClean="0">
                <a:solidFill>
                  <a:srgbClr val="0000CC"/>
                </a:solidFill>
              </a:rPr>
              <a:t>Mechanics:</a:t>
            </a:r>
          </a:p>
          <a:p>
            <a:pPr lvl="1"/>
            <a:r>
              <a:rPr lang="en-GB" sz="1800" dirty="0" smtClean="0"/>
              <a:t>Adaptation for camera mounting needed		=&gt; C. Dorn</a:t>
            </a:r>
          </a:p>
          <a:p>
            <a:r>
              <a:rPr lang="en-GB" sz="1900" b="1" dirty="0" smtClean="0">
                <a:solidFill>
                  <a:srgbClr val="0000CC"/>
                </a:solidFill>
              </a:rPr>
              <a:t>Cabling:</a:t>
            </a:r>
            <a:endParaRPr lang="en-GB" sz="1800" dirty="0" smtClean="0"/>
          </a:p>
          <a:p>
            <a:pPr lvl="1"/>
            <a:r>
              <a:rPr lang="en-GB" sz="1800" dirty="0" smtClean="0"/>
              <a:t>New cables					=&gt; Fa. </a:t>
            </a:r>
            <a:r>
              <a:rPr lang="en-GB" sz="1800" dirty="0" err="1" smtClean="0"/>
              <a:t>Jöhnke</a:t>
            </a:r>
            <a:r>
              <a:rPr lang="en-GB" sz="1800" dirty="0" smtClean="0"/>
              <a:t>		cabling cost??? </a:t>
            </a:r>
          </a:p>
          <a:p>
            <a:r>
              <a:rPr lang="en-GB" sz="1800" b="1" dirty="0" smtClean="0">
                <a:solidFill>
                  <a:srgbClr val="0000CC"/>
                </a:solidFill>
              </a:rPr>
              <a:t>DAQ Hardware:</a:t>
            </a:r>
            <a:endParaRPr lang="en-GB" sz="1800" dirty="0" smtClean="0"/>
          </a:p>
          <a:p>
            <a:pPr lvl="1"/>
            <a:r>
              <a:rPr lang="en-GB" sz="1800" dirty="0" smtClean="0"/>
              <a:t>2x CPS8	(1 needed for next beam time)	=&gt; T. Luckhardt		  3 </a:t>
            </a:r>
            <a:r>
              <a:rPr lang="en-GB" sz="1800" dirty="0" err="1" smtClean="0"/>
              <a:t>kEuro</a:t>
            </a:r>
            <a:r>
              <a:rPr lang="en-GB" sz="1800" dirty="0" smtClean="0"/>
              <a:t>???</a:t>
            </a:r>
          </a:p>
          <a:p>
            <a:pPr lvl="1"/>
            <a:r>
              <a:rPr lang="en-GB" sz="1800" dirty="0" smtClean="0"/>
              <a:t>1x PLC system for iris/LED control		=&gt; R. Lonsing ???		  2 </a:t>
            </a:r>
            <a:r>
              <a:rPr lang="en-GB" sz="1800" dirty="0" err="1" smtClean="0"/>
              <a:t>kEuro</a:t>
            </a:r>
            <a:r>
              <a:rPr lang="en-GB" sz="1800" dirty="0" smtClean="0"/>
              <a:t>???</a:t>
            </a:r>
          </a:p>
          <a:p>
            <a:pPr lvl="1"/>
            <a:r>
              <a:rPr lang="en-GB" sz="1800" dirty="0" smtClean="0"/>
              <a:t>1x µTCA System				=&gt; T. Hoffmann		10 </a:t>
            </a:r>
            <a:r>
              <a:rPr lang="en-GB" sz="1800" dirty="0" err="1" smtClean="0"/>
              <a:t>kEuro</a:t>
            </a:r>
            <a:endParaRPr lang="en-GB" sz="1800" dirty="0" smtClean="0"/>
          </a:p>
          <a:p>
            <a:pPr lvl="1"/>
            <a:r>
              <a:rPr lang="en-GB" sz="1800" dirty="0" smtClean="0"/>
              <a:t>1x Network Switch				=&gt; T. Hoffmann		  2 </a:t>
            </a:r>
            <a:r>
              <a:rPr lang="en-GB" sz="1800" dirty="0" err="1" smtClean="0"/>
              <a:t>kEuro</a:t>
            </a:r>
            <a:endParaRPr lang="en-GB" sz="1800" dirty="0" smtClean="0"/>
          </a:p>
          <a:p>
            <a:pPr lvl="1"/>
            <a:r>
              <a:rPr lang="en-GB" sz="1800" dirty="0" smtClean="0"/>
              <a:t>7x IDS cameras + lens + housing			=&gt; B. </a:t>
            </a:r>
            <a:r>
              <a:rPr lang="en-GB" sz="1800" dirty="0" err="1" smtClean="0"/>
              <a:t>Walasek-Höhne</a:t>
            </a:r>
            <a:r>
              <a:rPr lang="en-GB" sz="1800" dirty="0" smtClean="0"/>
              <a:t>	  8 </a:t>
            </a:r>
            <a:r>
              <a:rPr lang="en-GB" sz="1800" dirty="0" err="1" smtClean="0"/>
              <a:t>kEuro</a:t>
            </a:r>
            <a:r>
              <a:rPr lang="en-GB" sz="1800" dirty="0" smtClean="0"/>
              <a:t> (600 Euro/</a:t>
            </a:r>
            <a:r>
              <a:rPr lang="en-GB" sz="1800" dirty="0" err="1" smtClean="0"/>
              <a:t>Stück</a:t>
            </a:r>
            <a:r>
              <a:rPr lang="en-GB" sz="1800" dirty="0" smtClean="0"/>
              <a:t>)</a:t>
            </a:r>
            <a:endParaRPr lang="en-GB" sz="1800" dirty="0"/>
          </a:p>
          <a:p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742181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524000" y="15674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de-DE" b="1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CUPID System Aufbau</a:t>
            </a:r>
          </a:p>
        </p:txBody>
      </p:sp>
      <p:sp>
        <p:nvSpPr>
          <p:cNvPr id="5" name="Rechteck 4"/>
          <p:cNvSpPr/>
          <p:nvPr/>
        </p:nvSpPr>
        <p:spPr>
          <a:xfrm>
            <a:off x="1487489" y="1340768"/>
            <a:ext cx="1594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Control Rooms</a:t>
            </a:r>
          </a:p>
        </p:txBody>
      </p:sp>
      <p:sp>
        <p:nvSpPr>
          <p:cNvPr id="6" name="Rechteck 5"/>
          <p:cNvSpPr/>
          <p:nvPr/>
        </p:nvSpPr>
        <p:spPr>
          <a:xfrm>
            <a:off x="3704260" y="1340768"/>
            <a:ext cx="182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Electronics Room</a:t>
            </a:r>
          </a:p>
        </p:txBody>
      </p:sp>
      <p:sp>
        <p:nvSpPr>
          <p:cNvPr id="7" name="Rechteck 6"/>
          <p:cNvSpPr/>
          <p:nvPr/>
        </p:nvSpPr>
        <p:spPr>
          <a:xfrm>
            <a:off x="6023992" y="1196753"/>
            <a:ext cx="1407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Radiation</a:t>
            </a:r>
          </a:p>
          <a:p>
            <a:pPr algn="ctr"/>
            <a:r>
              <a:rPr lang="en-US" b="1" dirty="0"/>
              <a:t>Save Area</a:t>
            </a:r>
          </a:p>
        </p:txBody>
      </p:sp>
      <p:sp>
        <p:nvSpPr>
          <p:cNvPr id="8" name="Rechteck 7"/>
          <p:cNvSpPr/>
          <p:nvPr/>
        </p:nvSpPr>
        <p:spPr>
          <a:xfrm>
            <a:off x="7592691" y="1331476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Experiment Beamline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8378467" y="3284120"/>
            <a:ext cx="2166553" cy="3097208"/>
            <a:chOff x="6914228" y="4264918"/>
            <a:chExt cx="2166553" cy="3097208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98" r="8153" b="2222"/>
            <a:stretch/>
          </p:blipFill>
          <p:spPr bwMode="auto">
            <a:xfrm>
              <a:off x="6914228" y="4264918"/>
              <a:ext cx="2166553" cy="3097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774" y="4911896"/>
              <a:ext cx="233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feld 11"/>
          <p:cNvSpPr txBox="1"/>
          <p:nvPr/>
        </p:nvSpPr>
        <p:spPr>
          <a:xfrm>
            <a:off x="1544019" y="2276872"/>
            <a:ext cx="144016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User Clients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704260" y="2276872"/>
            <a:ext cx="1801647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Frontend</a:t>
            </a:r>
          </a:p>
          <a:p>
            <a:pPr algn="ctr"/>
            <a:r>
              <a:rPr lang="en-US" dirty="0"/>
              <a:t>camera DAQ</a:t>
            </a:r>
          </a:p>
          <a:p>
            <a:pPr algn="ctr"/>
            <a:r>
              <a:rPr lang="en-US" dirty="0"/>
              <a:t>PLC control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704259" y="3200202"/>
            <a:ext cx="180164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/>
          </a:lstStyle>
          <a:p>
            <a:r>
              <a:rPr lang="en-US" dirty="0"/>
              <a:t>Timing Receiver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704260" y="3569535"/>
            <a:ext cx="180164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/>
          </a:lstStyle>
          <a:p>
            <a:r>
              <a:rPr lang="en-US" dirty="0"/>
              <a:t>10 Gbit Switch</a:t>
            </a:r>
          </a:p>
          <a:p>
            <a:r>
              <a:rPr lang="en-US" dirty="0"/>
              <a:t>(local network)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704259" y="4437112"/>
            <a:ext cx="180164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/>
          </a:lstStyle>
          <a:p>
            <a:r>
              <a:rPr lang="en-US" dirty="0"/>
              <a:t>CPS8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697537" y="5085185"/>
            <a:ext cx="180164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/>
          </a:lstStyle>
          <a:p>
            <a:r>
              <a:rPr lang="en-US" dirty="0"/>
              <a:t>PLC </a:t>
            </a:r>
          </a:p>
          <a:p>
            <a:r>
              <a:rPr lang="en-US" dirty="0"/>
              <a:t>Main Controller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118101" y="5093391"/>
            <a:ext cx="116198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PLC</a:t>
            </a:r>
          </a:p>
          <a:p>
            <a:pPr algn="ctr"/>
            <a:r>
              <a:rPr lang="en-US" dirty="0"/>
              <a:t>Satellites</a:t>
            </a:r>
          </a:p>
        </p:txBody>
      </p:sp>
      <p:cxnSp>
        <p:nvCxnSpPr>
          <p:cNvPr id="19" name="Gewinkelte Verbindung 18"/>
          <p:cNvCxnSpPr>
            <a:stCxn id="17" idx="2"/>
            <a:endCxn id="18" idx="2"/>
          </p:cNvCxnSpPr>
          <p:nvPr/>
        </p:nvCxnSpPr>
        <p:spPr>
          <a:xfrm rot="16200000" flipH="1">
            <a:off x="5644622" y="4685253"/>
            <a:ext cx="8206" cy="2100731"/>
          </a:xfrm>
          <a:prstGeom prst="bentConnector3">
            <a:avLst>
              <a:gd name="adj1" fmla="val 2885767"/>
            </a:avLst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 rot="16200000">
            <a:off x="5249914" y="2943721"/>
            <a:ext cx="1209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local network</a:t>
            </a:r>
          </a:p>
        </p:txBody>
      </p:sp>
      <p:cxnSp>
        <p:nvCxnSpPr>
          <p:cNvPr id="21" name="Gerade Verbindung 20"/>
          <p:cNvCxnSpPr/>
          <p:nvPr/>
        </p:nvCxnSpPr>
        <p:spPr>
          <a:xfrm>
            <a:off x="2120084" y="3284984"/>
            <a:ext cx="1584175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1904060" y="2996953"/>
            <a:ext cx="1368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timing network</a:t>
            </a:r>
          </a:p>
        </p:txBody>
      </p:sp>
      <p:cxnSp>
        <p:nvCxnSpPr>
          <p:cNvPr id="23" name="Gewinkelte Verbindung 22"/>
          <p:cNvCxnSpPr>
            <a:stCxn id="14" idx="1"/>
            <a:endCxn id="16" idx="1"/>
          </p:cNvCxnSpPr>
          <p:nvPr/>
        </p:nvCxnSpPr>
        <p:spPr>
          <a:xfrm rot="10800000" flipV="1">
            <a:off x="3704258" y="3384868"/>
            <a:ext cx="12700" cy="1236910"/>
          </a:xfrm>
          <a:prstGeom prst="bentConnector3">
            <a:avLst>
              <a:gd name="adj1" fmla="val 1800000"/>
            </a:avLst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winkelte Verbindung 23"/>
          <p:cNvCxnSpPr/>
          <p:nvPr/>
        </p:nvCxnSpPr>
        <p:spPr>
          <a:xfrm>
            <a:off x="5505906" y="2564905"/>
            <a:ext cx="12700" cy="1154163"/>
          </a:xfrm>
          <a:prstGeom prst="bentConnector3">
            <a:avLst>
              <a:gd name="adj1" fmla="val 180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>
            <a:stCxn id="12" idx="3"/>
          </p:cNvCxnSpPr>
          <p:nvPr/>
        </p:nvCxnSpPr>
        <p:spPr>
          <a:xfrm>
            <a:off x="2984179" y="2461538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winkelte Verbindung 25"/>
          <p:cNvCxnSpPr>
            <a:endCxn id="17" idx="1"/>
          </p:cNvCxnSpPr>
          <p:nvPr/>
        </p:nvCxnSpPr>
        <p:spPr>
          <a:xfrm rot="16200000" flipH="1">
            <a:off x="1975463" y="3686278"/>
            <a:ext cx="2946812" cy="49733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>
            <a:off x="3200204" y="4725144"/>
            <a:ext cx="4973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>
            <a:endCxn id="13" idx="1"/>
          </p:cNvCxnSpPr>
          <p:nvPr/>
        </p:nvCxnSpPr>
        <p:spPr>
          <a:xfrm>
            <a:off x="3200203" y="2738537"/>
            <a:ext cx="5040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4928395" y="6001544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Profinet</a:t>
            </a:r>
          </a:p>
        </p:txBody>
      </p:sp>
      <p:sp>
        <p:nvSpPr>
          <p:cNvPr id="30" name="Textfeld 29"/>
          <p:cNvSpPr txBox="1"/>
          <p:nvPr/>
        </p:nvSpPr>
        <p:spPr>
          <a:xfrm rot="16200000">
            <a:off x="7166791" y="2967408"/>
            <a:ext cx="128873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Connector Box</a:t>
            </a:r>
          </a:p>
        </p:txBody>
      </p:sp>
      <p:cxnSp>
        <p:nvCxnSpPr>
          <p:cNvPr id="31" name="Gewinkelte Verbindung 30"/>
          <p:cNvCxnSpPr>
            <a:stCxn id="15" idx="3"/>
          </p:cNvCxnSpPr>
          <p:nvPr/>
        </p:nvCxnSpPr>
        <p:spPr>
          <a:xfrm flipV="1">
            <a:off x="5505907" y="2276872"/>
            <a:ext cx="646625" cy="1615828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6152531" y="2276872"/>
            <a:ext cx="33499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>
            <a:off x="9502477" y="2276872"/>
            <a:ext cx="0" cy="1007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>
            <a:off x="8134326" y="2996952"/>
            <a:ext cx="1184687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>
            <a:off x="9319012" y="2996952"/>
            <a:ext cx="0" cy="25667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>
            <a:off x="8134326" y="3645024"/>
            <a:ext cx="1061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>
            <a:off x="8240448" y="3645024"/>
            <a:ext cx="0" cy="1080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>
            <a:off x="8240448" y="4725144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>
            <a:stCxn id="30" idx="2"/>
          </p:cNvCxnSpPr>
          <p:nvPr/>
        </p:nvCxnSpPr>
        <p:spPr>
          <a:xfrm flipV="1">
            <a:off x="8134325" y="3253626"/>
            <a:ext cx="288032" cy="3694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>
            <a:off x="8422357" y="3253626"/>
            <a:ext cx="0" cy="111147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8422357" y="4365104"/>
            <a:ext cx="50405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 flipH="1">
            <a:off x="7054207" y="3719067"/>
            <a:ext cx="433787" cy="0"/>
          </a:xfrm>
          <a:prstGeom prst="line">
            <a:avLst/>
          </a:prstGeom>
          <a:ln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/>
          <p:cNvCxnSpPr/>
          <p:nvPr/>
        </p:nvCxnSpPr>
        <p:spPr>
          <a:xfrm>
            <a:off x="7054205" y="3719068"/>
            <a:ext cx="0" cy="1366117"/>
          </a:xfrm>
          <a:prstGeom prst="line">
            <a:avLst/>
          </a:prstGeom>
          <a:ln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>
            <a:stCxn id="16" idx="3"/>
          </p:cNvCxnSpPr>
          <p:nvPr/>
        </p:nvCxnSpPr>
        <p:spPr>
          <a:xfrm>
            <a:off x="5505905" y="4621779"/>
            <a:ext cx="1044244" cy="1"/>
          </a:xfrm>
          <a:prstGeom prst="line">
            <a:avLst/>
          </a:prstGeom>
          <a:ln cmpd="dbl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/>
        </p:nvCxnSpPr>
        <p:spPr>
          <a:xfrm flipV="1">
            <a:off x="6550149" y="2996953"/>
            <a:ext cx="0" cy="1624827"/>
          </a:xfrm>
          <a:prstGeom prst="line">
            <a:avLst/>
          </a:prstGeom>
          <a:ln cmpd="dbl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>
            <a:off x="6550149" y="2996952"/>
            <a:ext cx="937844" cy="0"/>
          </a:xfrm>
          <a:prstGeom prst="line">
            <a:avLst/>
          </a:prstGeom>
          <a:ln cmpd="dbl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/>
          <p:cNvSpPr txBox="1"/>
          <p:nvPr/>
        </p:nvSpPr>
        <p:spPr>
          <a:xfrm rot="16200000">
            <a:off x="5983363" y="3670178"/>
            <a:ext cx="1366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trigger &amp; power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7531461" y="1988841"/>
            <a:ext cx="1971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camera image / settings</a:t>
            </a:r>
          </a:p>
        </p:txBody>
      </p:sp>
      <p:cxnSp>
        <p:nvCxnSpPr>
          <p:cNvPr id="49" name="Gerade Verbindung 48"/>
          <p:cNvCxnSpPr/>
          <p:nvPr/>
        </p:nvCxnSpPr>
        <p:spPr>
          <a:xfrm flipH="1">
            <a:off x="3344220" y="1222449"/>
            <a:ext cx="1" cy="520283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/>
          <p:nvPr/>
        </p:nvCxnSpPr>
        <p:spPr>
          <a:xfrm flipH="1">
            <a:off x="6036891" y="1222449"/>
            <a:ext cx="1" cy="520283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/>
          <p:cNvCxnSpPr/>
          <p:nvPr/>
        </p:nvCxnSpPr>
        <p:spPr>
          <a:xfrm flipH="1">
            <a:off x="7347757" y="1206724"/>
            <a:ext cx="1" cy="520283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/>
          <p:cNvSpPr txBox="1"/>
          <p:nvPr/>
        </p:nvSpPr>
        <p:spPr>
          <a:xfrm rot="16200000">
            <a:off x="6403853" y="4182309"/>
            <a:ext cx="1533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>
                <a:solidFill>
                  <a:srgbClr val="7030A0"/>
                </a:solidFill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iris &amp; LED control</a:t>
            </a:r>
          </a:p>
        </p:txBody>
      </p:sp>
    </p:spTree>
    <p:extLst>
      <p:ext uri="{BB962C8B-B14F-4D97-AF65-F5344CB8AC3E}">
        <p14:creationId xmlns:p14="http://schemas.microsoft.com/office/powerpoint/2010/main" val="3840934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368425"/>
            <a:ext cx="12192000" cy="4351338"/>
          </a:xfrm>
        </p:spPr>
        <p:txBody>
          <a:bodyPr>
            <a:normAutofit/>
          </a:bodyPr>
          <a:lstStyle/>
          <a:p>
            <a:r>
              <a:rPr lang="de-DE" sz="1800" b="1" dirty="0" err="1">
                <a:solidFill>
                  <a:srgbClr val="0000CC"/>
                </a:solidFill>
              </a:rPr>
              <a:t>GigE</a:t>
            </a:r>
            <a:r>
              <a:rPr lang="de-DE" sz="1800" b="1" dirty="0">
                <a:solidFill>
                  <a:srgbClr val="0000CC"/>
                </a:solidFill>
              </a:rPr>
              <a:t> Version:</a:t>
            </a:r>
          </a:p>
          <a:p>
            <a:pPr lvl="1"/>
            <a:r>
              <a:rPr lang="en-US" sz="1800" dirty="0"/>
              <a:t>1x halogen free UNITRONIC S/FTP CAT7 LSZH 4x2xAWG23 </a:t>
            </a:r>
            <a:r>
              <a:rPr lang="en-US" sz="1800" dirty="0" smtClean="0"/>
              <a:t>	(</a:t>
            </a:r>
            <a:r>
              <a:rPr lang="en-US" sz="1800" dirty="0"/>
              <a:t>network cable for camera data signals)</a:t>
            </a:r>
            <a:endParaRPr lang="de-DE" sz="1800" dirty="0"/>
          </a:p>
          <a:p>
            <a:pPr lvl="1"/>
            <a:r>
              <a:rPr lang="en-US" sz="1800" dirty="0"/>
              <a:t>1x halogen free DATAFLAMM-C 5x0.14mm2 </a:t>
            </a:r>
            <a:r>
              <a:rPr lang="en-US" sz="1800" dirty="0" smtClean="0"/>
              <a:t>		(</a:t>
            </a:r>
            <a:r>
              <a:rPr lang="en-US" sz="1800" dirty="0"/>
              <a:t>between PLC and Adapter box)</a:t>
            </a:r>
            <a:endParaRPr lang="de-DE" sz="1800" dirty="0"/>
          </a:p>
          <a:p>
            <a:pPr lvl="1"/>
            <a:r>
              <a:rPr lang="en-US" sz="1800" dirty="0"/>
              <a:t>1x halogen free DATAFLAMM-C PAAR 5x2x0.14mm2 </a:t>
            </a:r>
            <a:r>
              <a:rPr lang="en-US" sz="1800" dirty="0" smtClean="0"/>
              <a:t>	(</a:t>
            </a:r>
            <a:r>
              <a:rPr lang="en-US" sz="1800" dirty="0"/>
              <a:t>between CPS8 and Adapter box)</a:t>
            </a:r>
            <a:endParaRPr lang="de-DE" sz="1800" dirty="0"/>
          </a:p>
          <a:p>
            <a:endParaRPr lang="en-GB" sz="180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 smtClean="0"/>
              <a:t>Screens	Cabling</a:t>
            </a:r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133815" y="6488668"/>
            <a:ext cx="6004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Information:	Status </a:t>
            </a:r>
            <a:r>
              <a:rPr lang="en-GB" dirty="0" err="1" smtClean="0"/>
              <a:t>CUPID_planning</a:t>
            </a:r>
            <a:r>
              <a:rPr lang="en-GB" dirty="0" smtClean="0"/>
              <a:t>, B. </a:t>
            </a:r>
            <a:r>
              <a:rPr lang="en-GB" dirty="0" err="1" smtClean="0"/>
              <a:t>Walasek-Höhne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9"/>
          <a:stretch/>
        </p:blipFill>
        <p:spPr bwMode="auto">
          <a:xfrm>
            <a:off x="2514600" y="3089920"/>
            <a:ext cx="4314623" cy="31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056" y="2690639"/>
            <a:ext cx="4537244" cy="343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171450" y="3239185"/>
            <a:ext cx="20764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CAT7 wird mit Stecker in Cave bestückt und in Elektronik Rack wird die andere ende auf die Patch-Panel befestigt </a:t>
            </a:r>
          </a:p>
        </p:txBody>
      </p:sp>
    </p:spTree>
    <p:extLst>
      <p:ext uri="{BB962C8B-B14F-4D97-AF65-F5344CB8AC3E}">
        <p14:creationId xmlns:p14="http://schemas.microsoft.com/office/powerpoint/2010/main" val="572936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35659" y="0"/>
            <a:ext cx="8456341" cy="6342256"/>
          </a:xfrm>
        </p:spPr>
      </p:pic>
      <p:sp>
        <p:nvSpPr>
          <p:cNvPr id="5" name="Textfeld 4"/>
          <p:cNvSpPr txBox="1"/>
          <p:nvPr/>
        </p:nvSpPr>
        <p:spPr>
          <a:xfrm>
            <a:off x="99665" y="329659"/>
            <a:ext cx="3548536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/>
              <a:t>Aufbau</a:t>
            </a:r>
            <a:r>
              <a:rPr lang="en-GB" b="1" dirty="0" smtClean="0"/>
              <a:t> in CRYRING Container</a:t>
            </a:r>
          </a:p>
          <a:p>
            <a:r>
              <a:rPr lang="en-GB" b="1" dirty="0" smtClean="0"/>
              <a:t>Rack 6</a:t>
            </a:r>
          </a:p>
          <a:p>
            <a:endParaRPr lang="en-GB" dirty="0"/>
          </a:p>
          <a:p>
            <a:r>
              <a:rPr lang="en-GB" dirty="0" smtClean="0"/>
              <a:t>14 HE  ~ 1/3 Rack </a:t>
            </a:r>
            <a:r>
              <a:rPr lang="en-GB" b="1" dirty="0" smtClean="0">
                <a:solidFill>
                  <a:srgbClr val="0000CC"/>
                </a:solidFill>
              </a:rPr>
              <a:t>=&gt; ½ Rack</a:t>
            </a:r>
          </a:p>
          <a:p>
            <a:endParaRPr lang="en-GB" b="1" dirty="0">
              <a:solidFill>
                <a:srgbClr val="0000CC"/>
              </a:solidFill>
            </a:endParaRPr>
          </a:p>
          <a:p>
            <a:endParaRPr lang="en-GB" b="1" dirty="0" smtClean="0">
              <a:solidFill>
                <a:srgbClr val="0000CC"/>
              </a:solidFill>
            </a:endParaRPr>
          </a:p>
          <a:p>
            <a:r>
              <a:rPr lang="en-GB" b="1" dirty="0" smtClean="0">
                <a:solidFill>
                  <a:srgbClr val="0000CC"/>
                </a:solidFill>
              </a:rPr>
              <a:t>2 options: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IPC readout </a:t>
            </a:r>
          </a:p>
          <a:p>
            <a:r>
              <a:rPr lang="en-GB" dirty="0" smtClean="0"/>
              <a:t>(Problem </a:t>
            </a:r>
            <a:r>
              <a:rPr lang="en-GB" dirty="0" err="1" smtClean="0"/>
              <a:t>PCIe</a:t>
            </a:r>
            <a:r>
              <a:rPr lang="en-GB" dirty="0" smtClean="0"/>
              <a:t> FTRN </a:t>
            </a:r>
            <a:r>
              <a:rPr lang="en-GB" dirty="0" err="1" smtClean="0"/>
              <a:t>sind</a:t>
            </a:r>
            <a:r>
              <a:rPr lang="en-GB" dirty="0" smtClean="0"/>
              <a:t> </a:t>
            </a:r>
            <a:r>
              <a:rPr lang="en-GB" dirty="0" err="1" smtClean="0"/>
              <a:t>extrem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selten</a:t>
            </a:r>
            <a:r>
              <a:rPr lang="en-GB" dirty="0" smtClean="0"/>
              <a:t>!!! </a:t>
            </a:r>
            <a:r>
              <a:rPr lang="en-GB" dirty="0" err="1" smtClean="0"/>
              <a:t>Produktion</a:t>
            </a:r>
            <a:r>
              <a:rPr lang="en-GB" dirty="0" smtClean="0"/>
              <a:t> in 2022!!)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CC"/>
                </a:solidFill>
              </a:rPr>
              <a:t>µTCA system (</a:t>
            </a:r>
            <a:r>
              <a:rPr lang="en-GB" dirty="0" err="1" smtClean="0">
                <a:solidFill>
                  <a:srgbClr val="0000CC"/>
                </a:solidFill>
              </a:rPr>
              <a:t>nächste</a:t>
            </a:r>
            <a:r>
              <a:rPr lang="en-GB" dirty="0" smtClean="0">
                <a:solidFill>
                  <a:srgbClr val="0000CC"/>
                </a:solidFill>
              </a:rPr>
              <a:t> </a:t>
            </a:r>
            <a:r>
              <a:rPr lang="en-GB" dirty="0" err="1" smtClean="0">
                <a:solidFill>
                  <a:srgbClr val="0000CC"/>
                </a:solidFill>
              </a:rPr>
              <a:t>Seite</a:t>
            </a:r>
            <a:r>
              <a:rPr lang="en-GB" dirty="0" smtClean="0">
                <a:solidFill>
                  <a:srgbClr val="0000CC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00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0000CC"/>
              </a:solidFill>
            </a:endParaRPr>
          </a:p>
          <a:p>
            <a:r>
              <a:rPr lang="en-GB" dirty="0" err="1" smtClean="0">
                <a:solidFill>
                  <a:srgbClr val="0000CC"/>
                </a:solidFill>
              </a:rPr>
              <a:t>Bemerkung</a:t>
            </a:r>
            <a:r>
              <a:rPr lang="en-GB" dirty="0" smtClean="0">
                <a:solidFill>
                  <a:srgbClr val="0000CC"/>
                </a:solidFill>
              </a:rPr>
              <a:t>: µTCA Crates </a:t>
            </a:r>
            <a:r>
              <a:rPr lang="en-GB" dirty="0" err="1" smtClean="0">
                <a:solidFill>
                  <a:srgbClr val="0000CC"/>
                </a:solidFill>
              </a:rPr>
              <a:t>inkl</a:t>
            </a:r>
            <a:r>
              <a:rPr lang="en-GB" dirty="0" smtClean="0">
                <a:solidFill>
                  <a:srgbClr val="0000CC"/>
                </a:solidFill>
              </a:rPr>
              <a:t>. CPU,</a:t>
            </a:r>
          </a:p>
          <a:p>
            <a:r>
              <a:rPr lang="en-GB" dirty="0" smtClean="0">
                <a:solidFill>
                  <a:srgbClr val="0000CC"/>
                </a:solidFill>
              </a:rPr>
              <a:t>FTRN Timing Rec. </a:t>
            </a:r>
            <a:r>
              <a:rPr lang="en-GB" dirty="0" err="1" smtClean="0">
                <a:solidFill>
                  <a:srgbClr val="0000CC"/>
                </a:solidFill>
              </a:rPr>
              <a:t>können</a:t>
            </a:r>
            <a:endParaRPr lang="en-GB" dirty="0" smtClean="0">
              <a:solidFill>
                <a:srgbClr val="0000CC"/>
              </a:solidFill>
            </a:endParaRPr>
          </a:p>
          <a:p>
            <a:r>
              <a:rPr lang="en-GB" dirty="0" err="1" smtClean="0">
                <a:solidFill>
                  <a:srgbClr val="0000CC"/>
                </a:solidFill>
              </a:rPr>
              <a:t>wir</a:t>
            </a:r>
            <a:r>
              <a:rPr lang="en-GB" dirty="0" smtClean="0">
                <a:solidFill>
                  <a:srgbClr val="0000CC"/>
                </a:solidFill>
              </a:rPr>
              <a:t> “</a:t>
            </a:r>
            <a:r>
              <a:rPr lang="en-GB" dirty="0" err="1" smtClean="0">
                <a:solidFill>
                  <a:srgbClr val="0000CC"/>
                </a:solidFill>
              </a:rPr>
              <a:t>vorstrecken</a:t>
            </a:r>
            <a:r>
              <a:rPr lang="en-GB" dirty="0" smtClean="0">
                <a:solidFill>
                  <a:srgbClr val="0000CC"/>
                </a:solidFill>
              </a:rPr>
              <a:t>” </a:t>
            </a:r>
            <a:r>
              <a:rPr lang="en-GB" dirty="0" err="1" smtClean="0">
                <a:solidFill>
                  <a:srgbClr val="0000CC"/>
                </a:solidFill>
              </a:rPr>
              <a:t>aus</a:t>
            </a:r>
            <a:r>
              <a:rPr lang="en-GB" dirty="0" smtClean="0">
                <a:solidFill>
                  <a:srgbClr val="0000CC"/>
                </a:solidFill>
              </a:rPr>
              <a:t> FAIR </a:t>
            </a:r>
            <a:r>
              <a:rPr lang="en-GB" dirty="0" err="1" smtClean="0">
                <a:solidFill>
                  <a:srgbClr val="0000CC"/>
                </a:solidFill>
              </a:rPr>
              <a:t>Bestand</a:t>
            </a:r>
            <a:r>
              <a:rPr lang="en-GB" dirty="0" smtClean="0">
                <a:solidFill>
                  <a:srgbClr val="0000CC"/>
                </a:solidFill>
              </a:rPr>
              <a:t>.</a:t>
            </a:r>
          </a:p>
          <a:p>
            <a:r>
              <a:rPr lang="en-GB" dirty="0" err="1" smtClean="0">
                <a:solidFill>
                  <a:srgbClr val="0000CC"/>
                </a:solidFill>
              </a:rPr>
              <a:t>Somit</a:t>
            </a:r>
            <a:r>
              <a:rPr lang="en-GB" dirty="0" smtClean="0">
                <a:solidFill>
                  <a:srgbClr val="0000CC"/>
                </a:solidFill>
              </a:rPr>
              <a:t> </a:t>
            </a:r>
            <a:r>
              <a:rPr lang="en-GB" dirty="0" err="1" smtClean="0">
                <a:solidFill>
                  <a:srgbClr val="0000CC"/>
                </a:solidFill>
              </a:rPr>
              <a:t>kein</a:t>
            </a:r>
            <a:r>
              <a:rPr lang="en-GB" dirty="0" smtClean="0">
                <a:solidFill>
                  <a:srgbClr val="0000CC"/>
                </a:solidFill>
              </a:rPr>
              <a:t> “</a:t>
            </a:r>
            <a:r>
              <a:rPr lang="en-GB" dirty="0" err="1" smtClean="0">
                <a:solidFill>
                  <a:srgbClr val="0000CC"/>
                </a:solidFill>
              </a:rPr>
              <a:t>Termindruck</a:t>
            </a:r>
            <a:r>
              <a:rPr lang="en-GB" dirty="0" smtClean="0">
                <a:solidFill>
                  <a:srgbClr val="0000CC"/>
                </a:solidFill>
              </a:rPr>
              <a:t>”.</a:t>
            </a:r>
          </a:p>
          <a:p>
            <a:endParaRPr lang="en-GB" dirty="0">
              <a:solidFill>
                <a:srgbClr val="0000CC"/>
              </a:solidFill>
            </a:endParaRPr>
          </a:p>
          <a:p>
            <a:r>
              <a:rPr lang="en-GB" dirty="0" err="1" smtClean="0">
                <a:solidFill>
                  <a:srgbClr val="0000CC"/>
                </a:solidFill>
              </a:rPr>
              <a:t>Nur</a:t>
            </a:r>
            <a:r>
              <a:rPr lang="en-GB" dirty="0" smtClean="0">
                <a:solidFill>
                  <a:srgbClr val="0000CC"/>
                </a:solidFill>
              </a:rPr>
              <a:t> Switch muss </a:t>
            </a:r>
            <a:r>
              <a:rPr lang="en-GB" dirty="0" err="1" smtClean="0">
                <a:solidFill>
                  <a:srgbClr val="0000CC"/>
                </a:solidFill>
              </a:rPr>
              <a:t>zunächst</a:t>
            </a:r>
            <a:r>
              <a:rPr lang="en-GB" dirty="0" smtClean="0">
                <a:solidFill>
                  <a:srgbClr val="0000CC"/>
                </a:solidFill>
              </a:rPr>
              <a:t> </a:t>
            </a:r>
            <a:r>
              <a:rPr lang="en-GB" dirty="0" err="1" smtClean="0">
                <a:solidFill>
                  <a:srgbClr val="0000CC"/>
                </a:solidFill>
              </a:rPr>
              <a:t>beschafft</a:t>
            </a:r>
            <a:endParaRPr lang="en-GB" dirty="0" smtClean="0">
              <a:solidFill>
                <a:srgbClr val="0000CC"/>
              </a:solidFill>
            </a:endParaRPr>
          </a:p>
          <a:p>
            <a:r>
              <a:rPr lang="en-GB" dirty="0" err="1" smtClean="0">
                <a:solidFill>
                  <a:srgbClr val="0000CC"/>
                </a:solidFill>
              </a:rPr>
              <a:t>werden</a:t>
            </a:r>
            <a:r>
              <a:rPr lang="en-GB" dirty="0" smtClean="0">
                <a:solidFill>
                  <a:srgbClr val="0000CC"/>
                </a:solidFill>
              </a:rPr>
              <a:t>.</a:t>
            </a:r>
            <a:endParaRPr lang="en-GB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56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C:\Users\bwalasek\AppData\Local\Microsoft\Windows\Temporary Internet Files\Content.Outlook\662C1FPR\IMG_384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2" b="18167"/>
          <a:stretch/>
        </p:blipFill>
        <p:spPr bwMode="auto">
          <a:xfrm rot="5400000">
            <a:off x="484644" y="2315705"/>
            <a:ext cx="5551584" cy="24060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Grafik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1" y="1243742"/>
            <a:ext cx="4449445" cy="2501900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1524000" y="15674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de-DE" b="1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Realisierung µTCA DAQ</a:t>
            </a:r>
            <a:endParaRPr lang="de-DE" b="1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/>
          </p:nvPr>
        </p:nvGraphicFramePr>
        <p:xfrm>
          <a:off x="4583832" y="4149080"/>
          <a:ext cx="5897880" cy="1219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6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0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7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39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HW Component</a:t>
                      </a:r>
                      <a:endParaRPr lang="de-DE" sz="1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de-DE" sz="1000" b="1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de-DE" sz="1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Remarks</a:t>
                      </a:r>
                      <a:endParaRPr lang="de-DE" sz="1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µTCA System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000">
                          <a:effectLst/>
                        </a:rPr>
                        <a:t>GSI-NATIVE-R2-AM902-AC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CoreI7 CPU</a:t>
                      </a:r>
                      <a:endParaRPr lang="de-DE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600W Power Supply</a:t>
                      </a:r>
                      <a:endParaRPr lang="de-DE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6-Slot MTCA.4 Chassis</a:t>
                      </a:r>
                      <a:endParaRPr lang="de-DE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2U</a:t>
                      </a:r>
                      <a:endParaRPr lang="de-DE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NAT MCH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NAT </a:t>
                      </a:r>
                      <a:r>
                        <a:rPr lang="de-DE" sz="1000" dirty="0" err="1">
                          <a:effectLst/>
                        </a:rPr>
                        <a:t>and</a:t>
                      </a:r>
                      <a:r>
                        <a:rPr lang="de-DE" sz="1000" dirty="0">
                          <a:effectLst/>
                        </a:rPr>
                        <a:t> Powerbridge</a:t>
                      </a:r>
                      <a:endParaRPr lang="de-DE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Timing</a:t>
                      </a:r>
                      <a:endParaRPr lang="de-DE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000">
                          <a:effectLst/>
                        </a:rPr>
                        <a:t>AMC FTRN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Cosylab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Switch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000">
                          <a:effectLst/>
                        </a:rPr>
                        <a:t>AMC217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</a:rPr>
                        <a:t>8-Port Switch AMC</a:t>
                      </a:r>
                      <a:endParaRPr lang="de-DE" sz="11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000" dirty="0" err="1">
                          <a:effectLst/>
                        </a:rPr>
                        <a:t>Vadatech</a:t>
                      </a:r>
                      <a:endParaRPr lang="de-DE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0471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1979</Words>
  <Application>Microsoft Office PowerPoint</Application>
  <PresentationFormat>Breitbild</PresentationFormat>
  <Paragraphs>425</Paragraphs>
  <Slides>24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Symbol</vt:lpstr>
      <vt:lpstr>Tahoma</vt:lpstr>
      <vt:lpstr>Times New Roman</vt:lpstr>
      <vt:lpstr>Office</vt:lpstr>
      <vt:lpstr>HITRAP Retrofit Beam Instrumentation</vt:lpstr>
      <vt:lpstr>HITRAP Setup </vt:lpstr>
      <vt:lpstr>Beam Instrumentation Overview</vt:lpstr>
      <vt:lpstr>Infrastructure</vt:lpstr>
      <vt:lpstr>Screens Overview</vt:lpstr>
      <vt:lpstr>PowerPoint-Präsentation</vt:lpstr>
      <vt:lpstr>Screens Cabling</vt:lpstr>
      <vt:lpstr>PowerPoint-Präsentation</vt:lpstr>
      <vt:lpstr>PowerPoint-Präsentation</vt:lpstr>
      <vt:lpstr>Faraday Cups</vt:lpstr>
      <vt:lpstr>Phase Probes</vt:lpstr>
      <vt:lpstr>Electronics and data acquisition</vt:lpstr>
      <vt:lpstr>Finanzen Übersicht</vt:lpstr>
      <vt:lpstr>Offene Fragen</vt:lpstr>
      <vt:lpstr>PowerPoint-Präsentation</vt:lpstr>
      <vt:lpstr>PowerPoint-Präsentation</vt:lpstr>
      <vt:lpstr>EX.2.013 Ansicht aller Racks</vt:lpstr>
      <vt:lpstr>PowerPoint-Präsentation</vt:lpstr>
      <vt:lpstr>Rack 7</vt:lpstr>
      <vt:lpstr>Rack 6</vt:lpstr>
      <vt:lpstr>Rack 5</vt:lpstr>
      <vt:lpstr>ANHANG</vt:lpstr>
      <vt:lpstr>Infrastructure – Pneumatic Drives</vt:lpstr>
      <vt:lpstr>PowerPoint-Präsentation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HITRAP Retrofit Beam Instrumentation</dc:title>
  <dc:creator>localadmin_areiter</dc:creator>
  <cp:lastModifiedBy>localadmin_areiter</cp:lastModifiedBy>
  <cp:revision>256</cp:revision>
  <dcterms:created xsi:type="dcterms:W3CDTF">2020-09-24T08:48:50Z</dcterms:created>
  <dcterms:modified xsi:type="dcterms:W3CDTF">2021-07-27T13:40:34Z</dcterms:modified>
</cp:coreProperties>
</file>