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63" r:id="rId4"/>
    <p:sldId id="267" r:id="rId5"/>
    <p:sldId id="268" r:id="rId6"/>
    <p:sldId id="269" r:id="rId7"/>
    <p:sldId id="270" r:id="rId8"/>
    <p:sldId id="271" r:id="rId9"/>
    <p:sldId id="257" r:id="rId10"/>
    <p:sldId id="260" r:id="rId11"/>
    <p:sldId id="259" r:id="rId12"/>
    <p:sldId id="261" r:id="rId13"/>
    <p:sldId id="258" r:id="rId14"/>
    <p:sldId id="262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266" autoAdjust="0"/>
  </p:normalViewPr>
  <p:slideViewPr>
    <p:cSldViewPr snapToGrid="0">
      <p:cViewPr varScale="1">
        <p:scale>
          <a:sx n="68" d="100"/>
          <a:sy n="68" d="100"/>
        </p:scale>
        <p:origin x="11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C5524-29E0-4DA7-A9C3-C5DD1C47E01A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8ABAD-8673-4871-86ED-19C853DC52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29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Willkommen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8ABAD-8673-4871-86ED-19C853DC52C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39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8ABAD-8673-4871-86ED-19C853DC52C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92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99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40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33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78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30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24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75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00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30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45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5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282A9-5767-4639-9280-7AE545726A8F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01F17-E75D-4BFA-A6FB-7233A3D5D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35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MAPS-Meeting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04.12.2020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RackPak</a:t>
            </a:r>
            <a:r>
              <a:rPr lang="de-DE" dirty="0"/>
              <a:t>/M5-1  2HE 19" 6-Slot MTCA.4 </a:t>
            </a:r>
            <a:r>
              <a:rPr lang="de-DE" dirty="0" err="1"/>
              <a:t>Crate</a:t>
            </a:r>
            <a:r>
              <a:rPr lang="de-DE" dirty="0"/>
              <a:t> </a:t>
            </a:r>
            <a:r>
              <a:rPr lang="de-DE" sz="2800" dirty="0"/>
              <a:t>mit </a:t>
            </a:r>
            <a:r>
              <a:rPr lang="de-DE" sz="2800" dirty="0" smtClean="0"/>
              <a:t>JSM-Steckplatz</a:t>
            </a:r>
            <a:endParaRPr lang="de-DE" sz="2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02" y="3684350"/>
            <a:ext cx="6657590" cy="2253871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6" y="2765261"/>
            <a:ext cx="4527456" cy="27095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38200" y="5474769"/>
            <a:ext cx="352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AM </a:t>
            </a:r>
            <a:r>
              <a:rPr lang="de-DE" dirty="0" smtClean="0"/>
              <a:t>G64 </a:t>
            </a:r>
            <a:r>
              <a:rPr lang="de-DE" dirty="0"/>
              <a:t>Intel Xeon E3-1505M v6 CPU-Modul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73" y="1214914"/>
            <a:ext cx="6436659" cy="22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TAMC532  32 Channel </a:t>
            </a:r>
            <a:r>
              <a:rPr lang="en-US" dirty="0" smtClean="0"/>
              <a:t>14 </a:t>
            </a:r>
            <a:r>
              <a:rPr lang="en-US" dirty="0"/>
              <a:t>Bit </a:t>
            </a:r>
            <a:r>
              <a:rPr lang="en-US" dirty="0" smtClean="0"/>
              <a:t>50 MSPS ADC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7" y="2242569"/>
            <a:ext cx="4876741" cy="4036676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38800" y="2124234"/>
            <a:ext cx="57150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924" y="2252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SIS8864 MTCA 64 </a:t>
            </a:r>
            <a:r>
              <a:rPr lang="de-DE" sz="4000" dirty="0" err="1"/>
              <a:t>channel</a:t>
            </a:r>
            <a:r>
              <a:rPr lang="de-DE" sz="4000" dirty="0"/>
              <a:t>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digital </a:t>
            </a:r>
            <a:r>
              <a:rPr lang="de-DE" sz="4000" dirty="0"/>
              <a:t>I/O </a:t>
            </a:r>
            <a:r>
              <a:rPr lang="de-DE" sz="4000" dirty="0" err="1"/>
              <a:t>board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endParaRPr lang="de-DE" sz="4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1" y="1550838"/>
            <a:ext cx="2884220" cy="520137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868" y="888056"/>
            <a:ext cx="5264192" cy="4593515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38379" y="5652456"/>
            <a:ext cx="80099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COSYLAB </a:t>
            </a:r>
          </a:p>
          <a:p>
            <a:r>
              <a:rPr lang="de-DE" dirty="0" smtClean="0"/>
              <a:t>AMC-FAIR Timing Receiver </a:t>
            </a:r>
            <a:r>
              <a:rPr lang="de-DE" dirty="0" err="1" smtClean="0"/>
              <a:t>Node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9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171" y="0"/>
            <a:ext cx="6899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SVÜ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Noch nicht viel passiert</a:t>
            </a:r>
          </a:p>
          <a:p>
            <a:r>
              <a:rPr lang="de-DE" dirty="0" smtClean="0"/>
              <a:t>Das „</a:t>
            </a:r>
            <a:r>
              <a:rPr lang="de-DE" dirty="0" err="1" smtClean="0"/>
              <a:t>fixed</a:t>
            </a:r>
            <a:r>
              <a:rPr lang="de-DE" dirty="0" smtClean="0"/>
              <a:t> </a:t>
            </a:r>
            <a:r>
              <a:rPr lang="de-DE" dirty="0" err="1" smtClean="0"/>
              <a:t>gain</a:t>
            </a:r>
            <a:r>
              <a:rPr lang="de-DE" dirty="0" smtClean="0"/>
              <a:t>“ </a:t>
            </a:r>
            <a:r>
              <a:rPr lang="de-DE" dirty="0"/>
              <a:t>S</a:t>
            </a:r>
            <a:r>
              <a:rPr lang="de-DE" dirty="0" smtClean="0"/>
              <a:t>ignal wird mit U/f- Converter in Frequenz gewandelt</a:t>
            </a:r>
          </a:p>
          <a:p>
            <a:r>
              <a:rPr lang="de-DE" dirty="0" smtClean="0"/>
              <a:t>ACO soll das in eigener Zählerlogik (FPGA) auswerten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83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1076" y="362584"/>
            <a:ext cx="11393244" cy="6221095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 </a:t>
            </a:r>
            <a:r>
              <a:rPr lang="de-DE" b="1" dirty="0"/>
              <a:t>Ursprüngliche Anforderungen an den neuen MAPS </a:t>
            </a:r>
            <a:r>
              <a:rPr lang="de-DE" b="1" dirty="0" smtClean="0"/>
              <a:t>(2003)</a:t>
            </a:r>
            <a:endParaRPr lang="de-DE" dirty="0"/>
          </a:p>
          <a:p>
            <a:r>
              <a:rPr lang="de-DE" dirty="0" smtClean="0"/>
              <a:t>4 </a:t>
            </a:r>
            <a:r>
              <a:rPr lang="de-DE" dirty="0" err="1"/>
              <a:t>Strahltrafos</a:t>
            </a:r>
            <a:r>
              <a:rPr lang="de-DE" dirty="0"/>
              <a:t> sollen pro Client anwählbar sein </a:t>
            </a:r>
          </a:p>
          <a:p>
            <a:r>
              <a:rPr lang="de-DE" dirty="0" smtClean="0"/>
              <a:t>2 </a:t>
            </a:r>
            <a:r>
              <a:rPr lang="de-DE" dirty="0"/>
              <a:t>Client-Programme sollen im UNILAC-Rund gleichzeitig aufrufbar sein, plus möglichst 1 zusätzlicher Client für Entwicklungsarbeiten, d.h. die Auslegung wird für 3 Clients vorgesehen </a:t>
            </a:r>
          </a:p>
          <a:p>
            <a:r>
              <a:rPr lang="de-DE" dirty="0" smtClean="0"/>
              <a:t>Es </a:t>
            </a:r>
            <a:r>
              <a:rPr lang="de-DE" dirty="0"/>
              <a:t>sollen also maximal 12 Trafos in einer Single-</a:t>
            </a:r>
            <a:r>
              <a:rPr lang="de-DE" dirty="0" err="1"/>
              <a:t>Shot</a:t>
            </a:r>
            <a:r>
              <a:rPr lang="de-DE" dirty="0"/>
              <a:t>-Messung ausgewertet werden. </a:t>
            </a:r>
          </a:p>
          <a:p>
            <a:r>
              <a:rPr lang="de-DE" dirty="0" smtClean="0"/>
              <a:t>Single-</a:t>
            </a:r>
            <a:r>
              <a:rPr lang="de-DE" dirty="0" err="1" smtClean="0"/>
              <a:t>Shot</a:t>
            </a:r>
            <a:r>
              <a:rPr lang="de-DE" dirty="0" smtClean="0"/>
              <a:t>-Messung</a:t>
            </a:r>
            <a:r>
              <a:rPr lang="de-DE" dirty="0"/>
              <a:t>: Messung des Stromsignals an verschiedenen Trafos zum gleichen Makropuls </a:t>
            </a:r>
          </a:p>
          <a:p>
            <a:r>
              <a:rPr lang="de-DE" dirty="0" smtClean="0"/>
              <a:t>Je </a:t>
            </a:r>
            <a:r>
              <a:rPr lang="de-DE" dirty="0"/>
              <a:t>Client sollen 2 zeitaufgelöste Messungen für 2 Trafos (früher "Video-Signal" genannt) angezeigt werden können.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29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1076" y="362584"/>
            <a:ext cx="11393244" cy="6221095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 </a:t>
            </a:r>
            <a:r>
              <a:rPr lang="de-DE" b="1" dirty="0"/>
              <a:t>Ursprüngliche Anforderungen an den neuen MAPS </a:t>
            </a:r>
            <a:r>
              <a:rPr lang="de-DE" b="1" dirty="0" smtClean="0"/>
              <a:t>(2003), Fortsetzung</a:t>
            </a:r>
            <a:endParaRPr lang="de-DE" dirty="0"/>
          </a:p>
          <a:p>
            <a:r>
              <a:rPr lang="de-DE" dirty="0" smtClean="0"/>
              <a:t>Der </a:t>
            </a:r>
            <a:r>
              <a:rPr lang="de-DE" dirty="0"/>
              <a:t>Rahmenpuls soll im Plot der zeitaufgelösten Messung überlagert dargestellt werden. </a:t>
            </a:r>
          </a:p>
          <a:p>
            <a:r>
              <a:rPr lang="de-DE" dirty="0" smtClean="0"/>
              <a:t>Transmissionsdaten </a:t>
            </a:r>
            <a:r>
              <a:rPr lang="de-DE" dirty="0"/>
              <a:t>(1 Stromwert je Trafo) sollen im Client-Programm angezeigt werden für bis zu 12 Trafos </a:t>
            </a:r>
          </a:p>
          <a:p>
            <a:r>
              <a:rPr lang="de-DE" dirty="0" smtClean="0"/>
              <a:t>Insgesamt </a:t>
            </a:r>
            <a:r>
              <a:rPr lang="de-DE" dirty="0"/>
              <a:t>soll das System zur Darstellung von 64 (optional 128) Trafos geeignet sein. </a:t>
            </a:r>
          </a:p>
          <a:p>
            <a:r>
              <a:rPr lang="de-DE" dirty="0" smtClean="0"/>
              <a:t>Die </a:t>
            </a:r>
            <a:r>
              <a:rPr lang="de-DE" dirty="0"/>
              <a:t>Update-Rate des Client-GUIs soll ca. 3 Hz betragen. Dabei sollen </a:t>
            </a:r>
            <a:r>
              <a:rPr lang="de-DE" dirty="0" err="1"/>
              <a:t>VirtAccs</a:t>
            </a:r>
            <a:r>
              <a:rPr lang="de-DE" dirty="0"/>
              <a:t>, die mit einer Wiederholrate &lt;2 Hz laufen immer vollständig/lückenlos dargestellt werden. Bei Maschinen die häufiger laufen (Wiederholrate &gt;=2 Hz) können fehlende Messungen toleriert werden. </a:t>
            </a:r>
          </a:p>
          <a:p>
            <a:r>
              <a:rPr lang="de-DE" dirty="0" smtClean="0"/>
              <a:t>Die </a:t>
            </a:r>
            <a:r>
              <a:rPr lang="de-DE" dirty="0"/>
              <a:t>Möglichkeit zur Archivierung der Daten soll vorgesehen werden (z.B. </a:t>
            </a:r>
            <a:r>
              <a:rPr lang="de-DE" dirty="0" err="1"/>
              <a:t>Autosaves</a:t>
            </a:r>
            <a:r>
              <a:rPr lang="de-DE" dirty="0"/>
              <a:t> jede Stunde, kurzzeitige Speicherung für 30-60 Minuten).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292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1076" y="362584"/>
            <a:ext cx="11393244" cy="6221095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 Neue Anforderungen </a:t>
            </a:r>
            <a:r>
              <a:rPr lang="de-DE" b="1" dirty="0"/>
              <a:t>an den neuen MAPS </a:t>
            </a:r>
            <a:r>
              <a:rPr lang="de-DE" b="1" dirty="0" smtClean="0"/>
              <a:t>(</a:t>
            </a:r>
            <a:r>
              <a:rPr lang="de-DE" b="1" smtClean="0"/>
              <a:t>2020)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3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4" y="0"/>
            <a:ext cx="9736892" cy="6867779"/>
          </a:xfrm>
        </p:spPr>
      </p:pic>
    </p:spTree>
    <p:extLst>
      <p:ext uri="{BB962C8B-B14F-4D97-AF65-F5344CB8AC3E}">
        <p14:creationId xmlns:p14="http://schemas.microsoft.com/office/powerpoint/2010/main" val="30762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84503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smtClean="0"/>
              <a:t>Fragen und </a:t>
            </a:r>
            <a:r>
              <a:rPr lang="de-DE" dirty="0" err="1" smtClean="0"/>
              <a:t>Anworten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gem. der Auskünfte von </a:t>
            </a:r>
            <a:r>
              <a:rPr lang="de-DE" sz="2200" dirty="0"/>
              <a:t>P</a:t>
            </a:r>
            <a:r>
              <a:rPr lang="de-DE" sz="2200" dirty="0" smtClean="0"/>
              <a:t>eter Gerhard, Peter </a:t>
            </a:r>
            <a:r>
              <a:rPr lang="de-DE" sz="2200" dirty="0" err="1" smtClean="0"/>
              <a:t>Kainberger</a:t>
            </a:r>
            <a:r>
              <a:rPr lang="de-DE" sz="2200" dirty="0" smtClean="0"/>
              <a:t>, Stefan Rauch und Dietrich Beck</a:t>
            </a: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5558" y="1510066"/>
            <a:ext cx="11038242" cy="69119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Datenversorgung bisher mit </a:t>
            </a:r>
            <a:r>
              <a:rPr lang="de-DE" dirty="0" err="1" smtClean="0"/>
              <a:t>Init</a:t>
            </a:r>
            <a:r>
              <a:rPr lang="de-DE" dirty="0" smtClean="0"/>
              <a:t>-DB (</a:t>
            </a:r>
            <a:r>
              <a:rPr lang="de-DE" dirty="0" err="1" smtClean="0"/>
              <a:t>z.b</a:t>
            </a:r>
            <a:r>
              <a:rPr lang="de-DE" dirty="0" smtClean="0"/>
              <a:t> </a:t>
            </a:r>
            <a:r>
              <a:rPr lang="de-DE" dirty="0" err="1" smtClean="0"/>
              <a:t>Gain</a:t>
            </a:r>
            <a:r>
              <a:rPr lang="de-DE" dirty="0" smtClean="0"/>
              <a:t>). Wie ist der Plan (LSA, lokale DB?)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Es wird in 2020 sehr wahrscheinlich keine Datenversorgung mit LSA geben </a:t>
            </a:r>
          </a:p>
          <a:p>
            <a:pPr lvl="1"/>
            <a:r>
              <a:rPr lang="de-DE" dirty="0" smtClean="0"/>
              <a:t>Wir brauchen eine Übergangslösung: manuell? DB-Zugriff?</a:t>
            </a:r>
          </a:p>
          <a:p>
            <a:pPr lvl="1"/>
            <a:r>
              <a:rPr lang="de-DE" dirty="0" smtClean="0"/>
              <a:t>Welche Daten werden benötigt (z.B. </a:t>
            </a:r>
            <a:r>
              <a:rPr lang="de-DE" dirty="0" err="1"/>
              <a:t>G</a:t>
            </a:r>
            <a:r>
              <a:rPr lang="de-DE" dirty="0" err="1" smtClean="0"/>
              <a:t>ain</a:t>
            </a:r>
            <a:r>
              <a:rPr lang="de-DE" dirty="0" smtClean="0"/>
              <a:t>, Ionensorte </a:t>
            </a:r>
            <a:r>
              <a:rPr lang="de-DE" dirty="0" err="1" smtClean="0"/>
              <a:t>usw</a:t>
            </a:r>
            <a:r>
              <a:rPr lang="de-DE" dirty="0" smtClean="0"/>
              <a:t>)?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Abhängig von </a:t>
            </a:r>
            <a:r>
              <a:rPr lang="de-DE" dirty="0" err="1" smtClean="0"/>
              <a:t>Choppersteuerung</a:t>
            </a:r>
            <a:r>
              <a:rPr lang="de-DE" dirty="0" smtClean="0"/>
              <a:t>: Roadmap? </a:t>
            </a:r>
            <a:r>
              <a:rPr lang="de-DE" dirty="0" err="1" smtClean="0"/>
              <a:t>Choppersignale</a:t>
            </a:r>
            <a:r>
              <a:rPr lang="de-DE" dirty="0" smtClean="0"/>
              <a:t> in Timing?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Die </a:t>
            </a:r>
            <a:r>
              <a:rPr lang="de-DE" dirty="0" err="1"/>
              <a:t>Choppersteuerung</a:t>
            </a:r>
            <a:r>
              <a:rPr lang="de-DE" dirty="0"/>
              <a:t> wird mittelfristig nicht verändert</a:t>
            </a:r>
          </a:p>
          <a:p>
            <a:pPr lvl="1"/>
            <a:r>
              <a:rPr lang="de-DE" dirty="0"/>
              <a:t>Die </a:t>
            </a:r>
            <a:r>
              <a:rPr lang="de-DE" dirty="0" err="1"/>
              <a:t>Choppersignale</a:t>
            </a:r>
            <a:r>
              <a:rPr lang="de-DE" dirty="0"/>
              <a:t> werden auch nicht vom Timing System </a:t>
            </a:r>
            <a:r>
              <a:rPr lang="de-DE" dirty="0" smtClean="0"/>
              <a:t>übertragen werden</a:t>
            </a:r>
          </a:p>
          <a:p>
            <a:pPr lvl="2" indent="-341313">
              <a:buFont typeface="Wingdings" panose="05000000000000000000" pitchFamily="2" charset="2"/>
              <a:buChar char="Ø"/>
            </a:pPr>
            <a:r>
              <a:rPr lang="de-DE" sz="2400" dirty="0" smtClean="0"/>
              <a:t>Daher: Die Rahmenpulse aller Timing Domains werden digitalisiert</a:t>
            </a:r>
          </a:p>
          <a:p>
            <a:pPr marL="457200" lvl="2" indent="0">
              <a:buNone/>
              <a:tabLst>
                <a:tab pos="0" algn="l"/>
              </a:tabLst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161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139347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smtClean="0"/>
              <a:t>Fragen und </a:t>
            </a:r>
            <a:r>
              <a:rPr lang="de-DE" dirty="0" err="1" smtClean="0"/>
              <a:t>Anworten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gem. der Auskünfte von </a:t>
            </a:r>
            <a:r>
              <a:rPr lang="de-DE" sz="2200" dirty="0"/>
              <a:t>P</a:t>
            </a:r>
            <a:r>
              <a:rPr lang="de-DE" sz="2200" dirty="0" smtClean="0"/>
              <a:t>eter Gerhard, Peter </a:t>
            </a:r>
            <a:r>
              <a:rPr lang="de-DE" sz="2200" dirty="0" err="1" smtClean="0"/>
              <a:t>Kainberger</a:t>
            </a:r>
            <a:r>
              <a:rPr lang="de-DE" sz="2200" dirty="0" smtClean="0"/>
              <a:t>, Stefan Rauch und Dietrich Beck</a:t>
            </a: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5558" y="1464910"/>
            <a:ext cx="11038242" cy="6911975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 startAt="3"/>
              <a:tabLst>
                <a:tab pos="0" algn="l"/>
              </a:tabLst>
            </a:pPr>
            <a:r>
              <a:rPr lang="de-DE" sz="2800" dirty="0" smtClean="0"/>
              <a:t>Messbereiche </a:t>
            </a:r>
            <a:r>
              <a:rPr lang="de-DE" sz="2800" dirty="0"/>
              <a:t>(3 Moden: Manuell, Halbautomatisch, Automatisch) </a:t>
            </a:r>
          </a:p>
          <a:p>
            <a:pPr marL="0" lvl="1" indent="0">
              <a:buNone/>
              <a:tabLst>
                <a:tab pos="0" algn="l"/>
              </a:tabLst>
            </a:pPr>
            <a:endParaRPr lang="de-DE" sz="2800" dirty="0" smtClean="0"/>
          </a:p>
          <a:p>
            <a:pPr marL="971550" lvl="2" indent="-514350">
              <a:tabLst>
                <a:tab pos="0" algn="l"/>
              </a:tabLst>
            </a:pPr>
            <a:r>
              <a:rPr lang="de-DE" sz="2400" dirty="0"/>
              <a:t>Die Messbereichs-Modi werden alle drei genutzt und daher auch zukünftig übernommen</a:t>
            </a:r>
          </a:p>
          <a:p>
            <a:pPr marL="971550" lvl="2" indent="-514350">
              <a:tabLst>
                <a:tab pos="0" algn="l"/>
              </a:tabLst>
            </a:pPr>
            <a:r>
              <a:rPr lang="de-DE" sz="2400" dirty="0"/>
              <a:t>Die Algorithmen sind vermutlich im Gerätemodell GM-DTI beschrieben</a:t>
            </a:r>
          </a:p>
          <a:p>
            <a:pPr marL="457200" lvl="1" indent="0">
              <a:buNone/>
            </a:pPr>
            <a:endParaRPr lang="de-DE" dirty="0"/>
          </a:p>
          <a:p>
            <a:pPr marL="514350" indent="-514350">
              <a:buFont typeface="+mj-lt"/>
              <a:buAutoNum type="arabicPeriod" startAt="4"/>
            </a:pPr>
            <a:r>
              <a:rPr lang="de-DE" dirty="0" smtClean="0"/>
              <a:t>Abhängigkeiten </a:t>
            </a:r>
            <a:r>
              <a:rPr lang="de-DE" dirty="0"/>
              <a:t>zu anderen Tools </a:t>
            </a:r>
            <a:r>
              <a:rPr lang="de-DE" dirty="0" smtClean="0"/>
              <a:t>(außer OT und Flaschenanzeige) </a:t>
            </a:r>
            <a:r>
              <a:rPr lang="de-DE" dirty="0"/>
              <a:t>klären, </a:t>
            </a:r>
            <a:r>
              <a:rPr lang="de-DE" dirty="0" smtClean="0"/>
              <a:t>ermitteln</a:t>
            </a:r>
          </a:p>
          <a:p>
            <a:pPr marL="0" indent="0">
              <a:buNone/>
            </a:pPr>
            <a:endParaRPr lang="de-DE" dirty="0"/>
          </a:p>
          <a:p>
            <a:pPr marL="971550" lvl="2" indent="-514350">
              <a:tabLst>
                <a:tab pos="0" algn="l"/>
              </a:tabLst>
            </a:pPr>
            <a:r>
              <a:rPr lang="de-DE" sz="2400" dirty="0"/>
              <a:t>Bisher nichts </a:t>
            </a:r>
            <a:r>
              <a:rPr lang="de-DE" sz="2400" dirty="0" smtClean="0"/>
              <a:t>bekannt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1066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139347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smtClean="0"/>
              <a:t>Fragen und </a:t>
            </a:r>
            <a:r>
              <a:rPr lang="de-DE" dirty="0" err="1" smtClean="0"/>
              <a:t>Anworten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gem. der Auskünfte von </a:t>
            </a:r>
            <a:r>
              <a:rPr lang="de-DE" sz="2200" dirty="0"/>
              <a:t>P</a:t>
            </a:r>
            <a:r>
              <a:rPr lang="de-DE" sz="2200" dirty="0" smtClean="0"/>
              <a:t>eter Gerhard, Peter </a:t>
            </a:r>
            <a:r>
              <a:rPr lang="de-DE" sz="2200" dirty="0" err="1" smtClean="0"/>
              <a:t>Kainberger</a:t>
            </a:r>
            <a:r>
              <a:rPr lang="de-DE" sz="2200" dirty="0" smtClean="0"/>
              <a:t>, Stefan Rauch und Dietrich Beck</a:t>
            </a: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5558" y="1622954"/>
            <a:ext cx="11038242" cy="69119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de-DE" dirty="0" smtClean="0"/>
              <a:t>Single </a:t>
            </a:r>
            <a:r>
              <a:rPr lang="de-DE" dirty="0" err="1" smtClean="0"/>
              <a:t>Shot</a:t>
            </a:r>
            <a:r>
              <a:rPr lang="de-DE" dirty="0" smtClean="0"/>
              <a:t> Messung weiter notwendig oder haben wir alle </a:t>
            </a:r>
            <a:r>
              <a:rPr lang="de-DE" dirty="0" err="1"/>
              <a:t>T</a:t>
            </a:r>
            <a:r>
              <a:rPr lang="de-DE" dirty="0" err="1" smtClean="0"/>
              <a:t>imestamps</a:t>
            </a:r>
            <a:r>
              <a:rPr lang="de-DE" dirty="0" smtClean="0"/>
              <a:t> für OT?</a:t>
            </a:r>
          </a:p>
          <a:p>
            <a:pPr marL="971550" lvl="2" indent="-514350">
              <a:tabLst>
                <a:tab pos="0" algn="l"/>
              </a:tabLst>
            </a:pPr>
            <a:r>
              <a:rPr lang="de-DE" sz="2400" dirty="0"/>
              <a:t>Es liegt nicht an den </a:t>
            </a:r>
            <a:r>
              <a:rPr lang="de-DE" sz="2400" dirty="0" err="1"/>
              <a:t>Timestamps</a:t>
            </a:r>
            <a:r>
              <a:rPr lang="de-DE" sz="2400" dirty="0"/>
              <a:t>, sondern an der Ausleseperformance</a:t>
            </a:r>
          </a:p>
          <a:p>
            <a:pPr marL="971550" lvl="2" indent="-514350">
              <a:tabLst>
                <a:tab pos="0" algn="l"/>
              </a:tabLst>
            </a:pPr>
            <a:r>
              <a:rPr lang="de-DE" sz="2400" dirty="0"/>
              <a:t>Es muss gewährleistet sein, dass die Daten gelesen werden bevor der nächste Puls diese überschreibt (</a:t>
            </a:r>
            <a:r>
              <a:rPr lang="de-DE" sz="2400" dirty="0" err="1"/>
              <a:t>z.b.</a:t>
            </a:r>
            <a:r>
              <a:rPr lang="de-DE" sz="2400" dirty="0"/>
              <a:t> via Roll </a:t>
            </a:r>
            <a:r>
              <a:rPr lang="de-DE" sz="2400" dirty="0" smtClean="0"/>
              <a:t>Mode?)</a:t>
            </a:r>
          </a:p>
          <a:p>
            <a:pPr marL="971550" lvl="2" indent="-514350">
              <a:tabLst>
                <a:tab pos="0" algn="l"/>
              </a:tabLst>
            </a:pPr>
            <a:endParaRPr lang="de-DE" sz="2400" dirty="0"/>
          </a:p>
          <a:p>
            <a:pPr marL="514350" lvl="2" indent="-514350">
              <a:spcBef>
                <a:spcPts val="1000"/>
              </a:spcBef>
              <a:buFont typeface="+mj-lt"/>
              <a:buAutoNum type="arabicPeriod" startAt="6"/>
              <a:tabLst>
                <a:tab pos="0" algn="l"/>
              </a:tabLst>
            </a:pPr>
            <a:r>
              <a:rPr lang="de-DE" sz="2800" dirty="0"/>
              <a:t>Übergang TK nach SIS</a:t>
            </a:r>
            <a:r>
              <a:rPr lang="de-DE" sz="2800" dirty="0" smtClean="0"/>
              <a:t>?</a:t>
            </a:r>
          </a:p>
          <a:p>
            <a:pPr marL="0" lvl="2" indent="0">
              <a:spcBef>
                <a:spcPts val="1000"/>
              </a:spcBef>
              <a:buNone/>
              <a:tabLst>
                <a:tab pos="0" algn="l"/>
              </a:tabLst>
            </a:pPr>
            <a:endParaRPr lang="de-DE" sz="2800" dirty="0"/>
          </a:p>
          <a:p>
            <a:pPr marL="971550" lvl="2" indent="-514350">
              <a:tabLst>
                <a:tab pos="0" algn="l"/>
              </a:tabLst>
            </a:pPr>
            <a:r>
              <a:rPr lang="de-DE" sz="2400" dirty="0"/>
              <a:t>Dort werden keine Probleme erwartet, da alle Trafos digitalisiert werden, entweder von Trafoauslese Unilac/MAPS oder SIS Trafo DAQ.</a:t>
            </a:r>
          </a:p>
          <a:p>
            <a:pPr marL="457200" lvl="2" indent="-457200">
              <a:buNone/>
              <a:tabLst>
                <a:tab pos="0" algn="l"/>
              </a:tabLst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91577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139347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smtClean="0"/>
              <a:t>Aktueller Stand und nächste Schritte:</a:t>
            </a:r>
            <a:br>
              <a:rPr lang="de-DE" dirty="0" smtClean="0"/>
            </a:b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269" y="1137532"/>
            <a:ext cx="11038242" cy="6911975"/>
          </a:xfrm>
        </p:spPr>
        <p:txBody>
          <a:bodyPr>
            <a:normAutofit/>
          </a:bodyPr>
          <a:lstStyle/>
          <a:p>
            <a:pPr marL="0" lvl="2" indent="0">
              <a:buNone/>
              <a:tabLst>
                <a:tab pos="0" algn="l"/>
              </a:tabLst>
            </a:pPr>
            <a:r>
              <a:rPr lang="de-DE" sz="2400" dirty="0" smtClean="0"/>
              <a:t>Nach Auskünften Hannes </a:t>
            </a:r>
            <a:r>
              <a:rPr lang="de-DE" sz="2400" dirty="0" err="1" smtClean="0"/>
              <a:t>Reeg</a:t>
            </a:r>
            <a:r>
              <a:rPr lang="de-DE" sz="2400" dirty="0" smtClean="0"/>
              <a:t> und Peter </a:t>
            </a:r>
            <a:r>
              <a:rPr lang="de-DE" sz="2400" dirty="0"/>
              <a:t>G</a:t>
            </a:r>
            <a:r>
              <a:rPr lang="de-DE" sz="2400" dirty="0" smtClean="0"/>
              <a:t>erhard </a:t>
            </a:r>
            <a:r>
              <a:rPr lang="de-DE" sz="2400" dirty="0" smtClean="0"/>
              <a:t>ist die derzeit schwierigste Anforderung die Digitalisierung von </a:t>
            </a:r>
            <a:r>
              <a:rPr lang="de-DE" sz="2400" b="1" dirty="0" smtClean="0"/>
              <a:t>10µs</a:t>
            </a:r>
            <a:r>
              <a:rPr lang="de-DE" sz="2400" dirty="0" smtClean="0"/>
              <a:t> Pulsen. Das erfordert </a:t>
            </a:r>
            <a:r>
              <a:rPr lang="de-DE" sz="2400" b="1" dirty="0" smtClean="0"/>
              <a:t>8-10MSPS</a:t>
            </a:r>
            <a:r>
              <a:rPr lang="de-DE" sz="2400" dirty="0" smtClean="0"/>
              <a:t>, was bei</a:t>
            </a:r>
            <a:r>
              <a:rPr lang="de-DE" sz="2400" b="1" dirty="0" smtClean="0"/>
              <a:t> &gt;60 </a:t>
            </a:r>
            <a:r>
              <a:rPr lang="de-DE" sz="2400" dirty="0" smtClean="0"/>
              <a:t>Kanälen eine große </a:t>
            </a:r>
            <a:r>
              <a:rPr lang="de-DE" sz="2400" dirty="0"/>
              <a:t>H</a:t>
            </a:r>
            <a:r>
              <a:rPr lang="de-DE" sz="2400" dirty="0" smtClean="0"/>
              <a:t>erausforderung darstellt (nicht das </a:t>
            </a:r>
            <a:r>
              <a:rPr lang="de-DE" sz="2400" dirty="0" err="1" smtClean="0"/>
              <a:t>samplen</a:t>
            </a:r>
            <a:r>
              <a:rPr lang="de-DE" sz="2400" dirty="0" smtClean="0"/>
              <a:t>, aber die Datenverarbeitung</a:t>
            </a:r>
            <a:r>
              <a:rPr lang="de-DE" sz="2400" dirty="0" smtClean="0"/>
              <a:t>)</a:t>
            </a:r>
            <a:endParaRPr lang="de-DE" sz="2400" dirty="0"/>
          </a:p>
          <a:p>
            <a:pPr marL="342900" lvl="2" indent="-342900">
              <a:tabLst>
                <a:tab pos="0" algn="l"/>
              </a:tabLst>
            </a:pPr>
            <a:r>
              <a:rPr lang="de-DE" sz="2400" dirty="0" smtClean="0"/>
              <a:t>Tests mit Multithreading/Multicore </a:t>
            </a:r>
            <a:r>
              <a:rPr lang="de-DE" sz="2400" dirty="0" err="1" smtClean="0"/>
              <a:t>Readout</a:t>
            </a:r>
            <a:r>
              <a:rPr lang="de-DE" sz="2400" dirty="0" smtClean="0"/>
              <a:t> (Harald)</a:t>
            </a:r>
          </a:p>
          <a:p>
            <a:pPr marL="342900" lvl="2" indent="-342900">
              <a:tabLst>
                <a:tab pos="0" algn="l"/>
              </a:tabLst>
            </a:pPr>
            <a:r>
              <a:rPr lang="de-DE" sz="2400" dirty="0" smtClean="0"/>
              <a:t>Bereitstellung numerischer Integration für Teilchenzahl</a:t>
            </a:r>
            <a:endParaRPr lang="de-DE" sz="2400" dirty="0"/>
          </a:p>
          <a:p>
            <a:pPr marL="342900" lvl="2" indent="-342900">
              <a:tabLst>
                <a:tab pos="0" algn="l"/>
              </a:tabLst>
            </a:pPr>
            <a:r>
              <a:rPr lang="de-DE" sz="2400" dirty="0" smtClean="0"/>
              <a:t>Planung, Design und Bau einer Adapterbox (Hannes)</a:t>
            </a:r>
          </a:p>
          <a:p>
            <a:pPr marL="342900" lvl="2" indent="-342900">
              <a:tabLst>
                <a:tab pos="0" algn="l"/>
              </a:tabLst>
            </a:pPr>
            <a:r>
              <a:rPr lang="de-DE" sz="2400" dirty="0" smtClean="0"/>
              <a:t>Sammlung der Anforderungen (Betrieb</a:t>
            </a:r>
            <a:r>
              <a:rPr lang="de-DE" sz="2400" dirty="0" smtClean="0"/>
              <a:t>)</a:t>
            </a:r>
          </a:p>
          <a:p>
            <a:pPr marL="342900" lvl="2" indent="-342900">
              <a:tabLst>
                <a:tab pos="0" algn="l"/>
              </a:tabLst>
            </a:pPr>
            <a:r>
              <a:rPr lang="de-DE" sz="2400" dirty="0" smtClean="0"/>
              <a:t>Sammlung der Anforderungen (ACO/APP) (nicht BTM)</a:t>
            </a:r>
            <a:endParaRPr lang="de-DE" sz="2400" dirty="0" smtClean="0"/>
          </a:p>
          <a:p>
            <a:pPr marL="342900" lvl="2" indent="-342900">
              <a:tabLst>
                <a:tab pos="0" algn="l"/>
              </a:tabLst>
            </a:pPr>
            <a:r>
              <a:rPr lang="de-DE" sz="2400" dirty="0" smtClean="0"/>
              <a:t>Sammlung der notwendigen Daten für/aus Datenversorgung</a:t>
            </a:r>
          </a:p>
          <a:p>
            <a:pPr marL="342900" lvl="2" indent="-342900">
              <a:tabLst>
                <a:tab pos="0" algn="l"/>
              </a:tabLst>
            </a:pPr>
            <a:r>
              <a:rPr lang="de-DE" sz="2400" dirty="0" smtClean="0"/>
              <a:t>Aufbau paralleler DAQ zu altem MAPS </a:t>
            </a:r>
          </a:p>
          <a:p>
            <a:pPr marL="800100" lvl="3" indent="-342900">
              <a:tabLst>
                <a:tab pos="0" algn="l"/>
              </a:tabLst>
            </a:pPr>
            <a:r>
              <a:rPr lang="de-DE" sz="2200" dirty="0" smtClean="0"/>
              <a:t>Ab Vorverstärker für erste Tests</a:t>
            </a:r>
          </a:p>
          <a:p>
            <a:pPr marL="800100" lvl="3" indent="-342900">
              <a:tabLst>
                <a:tab pos="0" algn="l"/>
              </a:tabLst>
            </a:pPr>
            <a:r>
              <a:rPr lang="de-DE" sz="2200" dirty="0" smtClean="0"/>
              <a:t>Weiterhin Power für Vorverstärker für </a:t>
            </a:r>
            <a:r>
              <a:rPr lang="de-DE" sz="2200" dirty="0" smtClean="0"/>
              <a:t>SVÜ</a:t>
            </a:r>
          </a:p>
          <a:p>
            <a:pPr marL="800100" lvl="3" indent="-342900">
              <a:tabLst>
                <a:tab pos="0" algn="l"/>
              </a:tabLst>
            </a:pPr>
            <a:r>
              <a:rPr lang="de-DE" sz="2200" dirty="0" smtClean="0"/>
              <a:t>Ist derzeitige SVÜ Elektronik separat oder in gleicher Box mit DTI/MAPS?</a:t>
            </a:r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200625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958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 smtClean="0"/>
              <a:t>Klärungsbedarf: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5783" y="889177"/>
            <a:ext cx="10013775" cy="6911975"/>
          </a:xfrm>
        </p:spPr>
        <p:txBody>
          <a:bodyPr>
            <a:normAutofit/>
          </a:bodyPr>
          <a:lstStyle/>
          <a:p>
            <a:pPr marL="342900" lvl="2" indent="-342900">
              <a:tabLst>
                <a:tab pos="0" algn="l"/>
              </a:tabLst>
            </a:pPr>
            <a:r>
              <a:rPr lang="de-DE" sz="2200" dirty="0" smtClean="0"/>
              <a:t>Mechanismus Pulsverkürzung, </a:t>
            </a:r>
            <a:r>
              <a:rPr lang="de-DE" sz="2200" dirty="0" smtClean="0"/>
              <a:t>PG-Schutz -&gt; Signal/Status an DAQ?</a:t>
            </a:r>
            <a:endParaRPr lang="de-DE" sz="2200" dirty="0" smtClean="0"/>
          </a:p>
          <a:p>
            <a:pPr marL="342900" lvl="2" indent="-342900">
              <a:tabLst>
                <a:tab pos="0" algn="l"/>
              </a:tabLst>
            </a:pPr>
            <a:r>
              <a:rPr lang="de-DE" sz="2200" dirty="0" smtClean="0"/>
              <a:t>maximale Pulslänge (real, 5,5ms oder gar 8ms?)</a:t>
            </a:r>
          </a:p>
          <a:p>
            <a:pPr marL="342900" lvl="2" indent="-342900">
              <a:tabLst>
                <a:tab pos="0" algn="l"/>
              </a:tabLst>
            </a:pPr>
            <a:r>
              <a:rPr lang="de-DE" sz="2200" dirty="0" smtClean="0"/>
              <a:t>Warum wurde OT nicht ersetzt? (Betriebsordnung?)</a:t>
            </a:r>
          </a:p>
          <a:p>
            <a:pPr marL="342900" lvl="2" indent="-342900">
              <a:tabLst>
                <a:tab pos="0" algn="l"/>
              </a:tabLst>
            </a:pPr>
            <a:r>
              <a:rPr lang="de-DE" sz="2200" dirty="0" smtClean="0"/>
              <a:t>Ist es ausreichend folgende Rahmenpulse zu digitalisieren?</a:t>
            </a:r>
          </a:p>
          <a:p>
            <a:pPr marL="914400" lvl="3" indent="-457200">
              <a:buFont typeface="+mj-lt"/>
              <a:buAutoNum type="arabicPeriod"/>
              <a:tabLst>
                <a:tab pos="0" algn="l"/>
              </a:tabLst>
            </a:pPr>
            <a:r>
              <a:rPr lang="de-DE" sz="1400" dirty="0" smtClean="0"/>
              <a:t>UL</a:t>
            </a:r>
          </a:p>
          <a:p>
            <a:pPr marL="914400" lvl="3" indent="-457200">
              <a:buFont typeface="+mj-lt"/>
              <a:buAutoNum type="arabicPeriod"/>
              <a:tabLst>
                <a:tab pos="0" algn="l"/>
              </a:tabLst>
            </a:pPr>
            <a:r>
              <a:rPr lang="de-DE" sz="1400" dirty="0" smtClean="0"/>
              <a:t>UR</a:t>
            </a:r>
          </a:p>
          <a:p>
            <a:pPr marL="914400" lvl="3" indent="-457200">
              <a:buFont typeface="+mj-lt"/>
              <a:buAutoNum type="arabicPeriod"/>
              <a:tabLst>
                <a:tab pos="0" algn="l"/>
              </a:tabLst>
            </a:pPr>
            <a:r>
              <a:rPr lang="de-DE" sz="1400" dirty="0" smtClean="0"/>
              <a:t>UH1</a:t>
            </a:r>
          </a:p>
          <a:p>
            <a:pPr marL="914400" lvl="3" indent="-457200">
              <a:buFont typeface="+mj-lt"/>
              <a:buAutoNum type="arabicPeriod"/>
              <a:tabLst>
                <a:tab pos="0" algn="l"/>
              </a:tabLst>
            </a:pPr>
            <a:r>
              <a:rPr lang="de-DE" sz="1400" dirty="0" smtClean="0"/>
              <a:t>UH</a:t>
            </a:r>
          </a:p>
          <a:p>
            <a:pPr marL="914400" lvl="3" indent="-457200">
              <a:buFont typeface="+mj-lt"/>
              <a:buAutoNum type="arabicPeriod"/>
              <a:tabLst>
                <a:tab pos="0" algn="l"/>
              </a:tabLst>
            </a:pPr>
            <a:r>
              <a:rPr lang="de-DE" sz="1400" dirty="0" smtClean="0"/>
              <a:t>UN</a:t>
            </a:r>
          </a:p>
          <a:p>
            <a:pPr marL="914400" lvl="3" indent="-457200">
              <a:buFont typeface="+mj-lt"/>
              <a:buAutoNum type="arabicPeriod"/>
              <a:tabLst>
                <a:tab pos="0" algn="l"/>
              </a:tabLst>
            </a:pPr>
            <a:r>
              <a:rPr lang="de-DE" sz="1400" dirty="0" smtClean="0"/>
              <a:t>UA</a:t>
            </a:r>
          </a:p>
          <a:p>
            <a:pPr marL="914400" lvl="3" indent="-457200">
              <a:buFont typeface="+mj-lt"/>
              <a:buAutoNum type="arabicPeriod"/>
              <a:tabLst>
                <a:tab pos="0" algn="l"/>
              </a:tabLst>
            </a:pPr>
            <a:r>
              <a:rPr lang="de-DE" sz="1400" dirty="0" smtClean="0"/>
              <a:t>TK</a:t>
            </a:r>
          </a:p>
          <a:p>
            <a:pPr marL="914400" lvl="3" indent="-457200">
              <a:buFont typeface="+mj-lt"/>
              <a:buAutoNum type="arabicPeriod"/>
              <a:tabLst>
                <a:tab pos="0" algn="l"/>
              </a:tabLst>
            </a:pPr>
            <a:r>
              <a:rPr lang="de-DE" sz="1400" dirty="0" smtClean="0"/>
              <a:t>TK8 </a:t>
            </a:r>
          </a:p>
          <a:p>
            <a:pPr marL="342900" lvl="2" indent="-342900">
              <a:tabLst>
                <a:tab pos="0" algn="l"/>
              </a:tabLst>
            </a:pPr>
            <a:r>
              <a:rPr lang="de-DE" sz="2200" dirty="0" smtClean="0"/>
              <a:t>Gibt es Abhängigkeiten zum </a:t>
            </a:r>
            <a:r>
              <a:rPr lang="de-DE" sz="2200" dirty="0" err="1" smtClean="0"/>
              <a:t>pLinac</a:t>
            </a:r>
            <a:r>
              <a:rPr lang="de-DE" sz="2200" dirty="0" smtClean="0"/>
              <a:t>?</a:t>
            </a:r>
          </a:p>
          <a:p>
            <a:pPr marL="342900" lvl="2" indent="-342900">
              <a:tabLst>
                <a:tab pos="0" algn="l"/>
              </a:tabLst>
            </a:pPr>
            <a:r>
              <a:rPr lang="de-DE" sz="2200" dirty="0" smtClean="0"/>
              <a:t>Error-Handling </a:t>
            </a:r>
            <a:endParaRPr lang="de-DE" sz="2200" dirty="0"/>
          </a:p>
          <a:p>
            <a:pPr marL="800100" lvl="3" indent="-342900">
              <a:tabLst>
                <a:tab pos="0" algn="l"/>
              </a:tabLst>
            </a:pPr>
            <a:r>
              <a:rPr lang="de-DE" dirty="0" smtClean="0"/>
              <a:t>Sequenzfehler (DTI)</a:t>
            </a:r>
            <a:endParaRPr lang="de-DE" dirty="0" smtClean="0"/>
          </a:p>
          <a:p>
            <a:pPr marL="800100" lvl="3" indent="-342900">
              <a:tabLst>
                <a:tab pos="0" algn="l"/>
              </a:tabLst>
            </a:pPr>
            <a:r>
              <a:rPr lang="de-DE" dirty="0" smtClean="0"/>
              <a:t>Referenzwertüberwachung (zusätzlich zu BTM</a:t>
            </a:r>
            <a:r>
              <a:rPr lang="de-DE" dirty="0" smtClean="0"/>
              <a:t>?) (DTI)</a:t>
            </a:r>
            <a:endParaRPr lang="de-DE" dirty="0" smtClean="0"/>
          </a:p>
          <a:p>
            <a:pPr marL="800100" lvl="3" indent="-342900">
              <a:tabLst>
                <a:tab pos="0" algn="l"/>
              </a:tabLst>
            </a:pPr>
            <a:r>
              <a:rPr lang="de-DE" dirty="0" smtClean="0"/>
              <a:t>Konsequenzen (Was machen wir mit den Fehlern</a:t>
            </a:r>
            <a:r>
              <a:rPr lang="de-DE" dirty="0" smtClean="0"/>
              <a:t>?)</a:t>
            </a:r>
          </a:p>
          <a:p>
            <a:pPr marL="800100" lvl="3" indent="-342900">
              <a:tabLst>
                <a:tab pos="0" algn="l"/>
              </a:tabLst>
            </a:pPr>
            <a:r>
              <a:rPr lang="de-DE" dirty="0" smtClean="0"/>
              <a:t>Wer kann hier beraten und spezifizieren?</a:t>
            </a:r>
            <a:endParaRPr lang="de-DE" dirty="0" smtClean="0"/>
          </a:p>
          <a:p>
            <a:pPr marL="0" lvl="2" indent="0">
              <a:buNone/>
              <a:tabLst>
                <a:tab pos="0" algn="l"/>
              </a:tabLst>
            </a:pPr>
            <a:endParaRPr lang="de-DE" sz="2200" b="1" dirty="0">
              <a:solidFill>
                <a:schemeClr val="tx2"/>
              </a:solidFill>
            </a:endParaRPr>
          </a:p>
          <a:p>
            <a:pPr marL="800100" lvl="3" indent="-342900">
              <a:tabLst>
                <a:tab pos="0" algn="l"/>
              </a:tabLst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8513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46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71268" y="914400"/>
            <a:ext cx="10541479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Strategie</a:t>
            </a:r>
            <a:r>
              <a:rPr lang="de-DE" dirty="0" smtClean="0"/>
              <a:t>: </a:t>
            </a:r>
          </a:p>
          <a:p>
            <a:endParaRPr lang="de-DE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rgbClr val="002060"/>
                </a:solidFill>
              </a:rPr>
              <a:t>K</a:t>
            </a:r>
            <a:r>
              <a:rPr lang="de-DE" dirty="0" smtClean="0">
                <a:solidFill>
                  <a:srgbClr val="002060"/>
                </a:solidFill>
              </a:rPr>
              <a:t>ein Flickversuch - &gt; Ersatz aller entbehrlichen alten Komponenten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2060"/>
                </a:solidFill>
              </a:rPr>
              <a:t>Digitalisierung aller Kanäle parallel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2060"/>
                </a:solidFill>
              </a:rPr>
              <a:t>Differenzierung und </a:t>
            </a:r>
            <a:r>
              <a:rPr lang="de-DE" dirty="0">
                <a:solidFill>
                  <a:srgbClr val="002060"/>
                </a:solidFill>
              </a:rPr>
              <a:t>V</a:t>
            </a:r>
            <a:r>
              <a:rPr lang="de-DE" dirty="0" smtClean="0">
                <a:solidFill>
                  <a:srgbClr val="002060"/>
                </a:solidFill>
              </a:rPr>
              <a:t>erteilung nach Timing Domains auf mehrere </a:t>
            </a:r>
            <a:r>
              <a:rPr lang="de-DE" dirty="0" err="1" smtClean="0">
                <a:solidFill>
                  <a:srgbClr val="002060"/>
                </a:solidFill>
              </a:rPr>
              <a:t>Crates</a:t>
            </a:r>
            <a:endParaRPr lang="de-DE" dirty="0">
              <a:solidFill>
                <a:srgbClr val="002060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Problem noch: unklar, welche und wie viele Timing Domains es geben wird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>
                <a:solidFill>
                  <a:srgbClr val="002060"/>
                </a:solidFill>
              </a:rPr>
              <a:t>Beschaffte DAQ gemäß BI-FAIR Strategie: </a:t>
            </a:r>
            <a:r>
              <a:rPr lang="de-DE" b="1" dirty="0" smtClean="0">
                <a:solidFill>
                  <a:srgbClr val="002060"/>
                </a:solidFill>
              </a:rPr>
              <a:t>µTCA </a:t>
            </a:r>
            <a:endParaRPr lang="de-DE" dirty="0" smtClean="0">
              <a:solidFill>
                <a:srgbClr val="002060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4-5 Kleinsysteme für Gruppierung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Leistungsstarke CPU (XEON)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4-5 TEWS TAMC532 (32 </a:t>
            </a:r>
            <a:r>
              <a:rPr lang="de-DE" dirty="0" err="1" smtClean="0"/>
              <a:t>Ch</a:t>
            </a:r>
            <a:r>
              <a:rPr lang="de-DE" dirty="0" smtClean="0"/>
              <a:t>, 14 Bit, 50MSPS)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BI-Boot System via PXE, lokaler </a:t>
            </a:r>
            <a:r>
              <a:rPr lang="de-DE" dirty="0" err="1" smtClean="0"/>
              <a:t>Diskspace</a:t>
            </a:r>
            <a:r>
              <a:rPr lang="de-DE" dirty="0" smtClean="0"/>
              <a:t> vorhanden (SSD)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White </a:t>
            </a:r>
            <a:r>
              <a:rPr lang="de-DE" dirty="0" err="1"/>
              <a:t>R</a:t>
            </a:r>
            <a:r>
              <a:rPr lang="de-DE" dirty="0" err="1" smtClean="0"/>
              <a:t>abbit</a:t>
            </a:r>
            <a:r>
              <a:rPr lang="de-DE" dirty="0" smtClean="0"/>
              <a:t> Timing (noch in Entwicklung)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AMC-FTRN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Digital I/O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Adapterbox notwendig</a:t>
            </a:r>
          </a:p>
          <a:p>
            <a:r>
              <a:rPr lang="de-DE" dirty="0" smtClean="0"/>
              <a:t>		</a:t>
            </a:r>
          </a:p>
          <a:p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413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Breitbild</PresentationFormat>
  <Paragraphs>108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MAPS-Meeting</vt:lpstr>
      <vt:lpstr>PowerPoint-Präsentation</vt:lpstr>
      <vt:lpstr>Fragen und Anworten gem. der Auskünfte von Peter Gerhard, Peter Kainberger, Stefan Rauch und Dietrich Beck</vt:lpstr>
      <vt:lpstr>Fragen und Anworten gem. der Auskünfte von Peter Gerhard, Peter Kainberger, Stefan Rauch und Dietrich Beck</vt:lpstr>
      <vt:lpstr>Fragen und Anworten gem. der Auskünfte von Peter Gerhard, Peter Kainberger, Stefan Rauch und Dietrich Beck</vt:lpstr>
      <vt:lpstr>Aktueller Stand und nächste Schritte: </vt:lpstr>
      <vt:lpstr>Klärungsbedarf: </vt:lpstr>
      <vt:lpstr>PowerPoint-Präsentation</vt:lpstr>
      <vt:lpstr>PowerPoint-Präsentation</vt:lpstr>
      <vt:lpstr>RackPak/M5-1  2HE 19" 6-Slot MTCA.4 Crate mit JSM-Steckplatz</vt:lpstr>
      <vt:lpstr>TAMC532  32 Channel 14 Bit 50 MSPS ADC</vt:lpstr>
      <vt:lpstr>SIS8864 MTCA 64 channel  digital I/O board </vt:lpstr>
      <vt:lpstr>PowerPoint-Präsentation</vt:lpstr>
      <vt:lpstr>SVÜ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Hardware</dc:title>
  <dc:creator>Toby</dc:creator>
  <cp:lastModifiedBy>Toby</cp:lastModifiedBy>
  <cp:revision>30</cp:revision>
  <dcterms:created xsi:type="dcterms:W3CDTF">2020-10-28T17:20:07Z</dcterms:created>
  <dcterms:modified xsi:type="dcterms:W3CDTF">2020-12-04T08:02:45Z</dcterms:modified>
</cp:coreProperties>
</file>