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7" r:id="rId2"/>
    <p:sldId id="258" r:id="rId3"/>
    <p:sldId id="267" r:id="rId4"/>
    <p:sldId id="265" r:id="rId5"/>
    <p:sldId id="264" r:id="rId6"/>
    <p:sldId id="271" r:id="rId7"/>
    <p:sldId id="273" r:id="rId8"/>
    <p:sldId id="259" r:id="rId9"/>
    <p:sldId id="270" r:id="rId10"/>
    <p:sldId id="272" r:id="rId11"/>
    <p:sldId id="266" r:id="rId12"/>
    <p:sldId id="268" r:id="rId13"/>
    <p:sldId id="269" r:id="rId14"/>
    <p:sldId id="262" r:id="rId15"/>
    <p:sldId id="263" r:id="rId16"/>
    <p:sldId id="261" r:id="rId17"/>
    <p:sldId id="274" r:id="rId18"/>
  </p:sldIdLst>
  <p:sldSz cx="9144000" cy="6858000" type="screen4x3"/>
  <p:notesSz cx="10234613" cy="70993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C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308" y="-24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434521" cy="354511"/>
          </a:xfrm>
          <a:prstGeom prst="rect">
            <a:avLst/>
          </a:prstGeom>
        </p:spPr>
        <p:txBody>
          <a:bodyPr vert="horz" lIns="94906" tIns="47453" rIns="94906" bIns="47453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5797698" y="0"/>
            <a:ext cx="4434521" cy="354511"/>
          </a:xfrm>
          <a:prstGeom prst="rect">
            <a:avLst/>
          </a:prstGeom>
        </p:spPr>
        <p:txBody>
          <a:bodyPr vert="horz" lIns="94906" tIns="47453" rIns="94906" bIns="47453" rtlCol="0"/>
          <a:lstStyle>
            <a:lvl1pPr algn="r">
              <a:defRPr sz="1200"/>
            </a:lvl1pPr>
          </a:lstStyle>
          <a:p>
            <a:fld id="{73FDAB13-F915-470A-93EC-B076FFE1C8FB}" type="datetimeFigureOut">
              <a:rPr lang="de-DE" smtClean="0"/>
              <a:t>13.03.2013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1" y="6743653"/>
            <a:ext cx="4434521" cy="354511"/>
          </a:xfrm>
          <a:prstGeom prst="rect">
            <a:avLst/>
          </a:prstGeom>
        </p:spPr>
        <p:txBody>
          <a:bodyPr vert="horz" lIns="94906" tIns="47453" rIns="94906" bIns="47453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797698" y="6743653"/>
            <a:ext cx="4434521" cy="354511"/>
          </a:xfrm>
          <a:prstGeom prst="rect">
            <a:avLst/>
          </a:prstGeom>
        </p:spPr>
        <p:txBody>
          <a:bodyPr vert="horz" lIns="94906" tIns="47453" rIns="94906" bIns="47453" rtlCol="0" anchor="b"/>
          <a:lstStyle>
            <a:lvl1pPr algn="r">
              <a:defRPr sz="1200"/>
            </a:lvl1pPr>
          </a:lstStyle>
          <a:p>
            <a:fld id="{D50EA5BF-2468-4163-A19E-D4E36A6A656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1949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434999" cy="354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54" tIns="47377" rIns="94754" bIns="47377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797250" y="0"/>
            <a:ext cx="4434999" cy="354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54" tIns="47377" rIns="94754" bIns="47377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de-DE" dirty="0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343275" y="531813"/>
            <a:ext cx="3548063" cy="26622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023462" y="3372169"/>
            <a:ext cx="8187690" cy="3194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54" tIns="47377" rIns="94754" bIns="473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743104"/>
            <a:ext cx="4434999" cy="354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54" tIns="47377" rIns="94754" bIns="47377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 dirty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797250" y="6743104"/>
            <a:ext cx="4434999" cy="354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54" tIns="47377" rIns="94754" bIns="47377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BFA75EE-3B97-4A2F-80DD-E63C53A03E6E}" type="slidenum">
              <a:rPr lang="de-DE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148264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A75EE-3B97-4A2F-80DD-E63C53A03E6E}" type="slidenum">
              <a:rPr lang="de-DE" smtClean="0"/>
              <a:pPr/>
              <a:t>13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26029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6" name="Picture 16" descr="fair-mesh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4325"/>
            <a:ext cx="9144000" cy="560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5438" y="6307138"/>
            <a:ext cx="736600" cy="290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4" name="Line 4"/>
          <p:cNvSpPr>
            <a:spLocks noChangeShapeType="1"/>
          </p:cNvSpPr>
          <p:nvPr userDrawn="1"/>
        </p:nvSpPr>
        <p:spPr bwMode="auto">
          <a:xfrm flipH="1">
            <a:off x="1763713" y="6535738"/>
            <a:ext cx="6088062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5125" name="Line 5"/>
          <p:cNvSpPr>
            <a:spLocks noChangeShapeType="1"/>
          </p:cNvSpPr>
          <p:nvPr userDrawn="1"/>
        </p:nvSpPr>
        <p:spPr bwMode="auto">
          <a:xfrm>
            <a:off x="8713788" y="6535738"/>
            <a:ext cx="430212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5127" name="Line 7"/>
          <p:cNvSpPr>
            <a:spLocks noChangeShapeType="1"/>
          </p:cNvSpPr>
          <p:nvPr userDrawn="1"/>
        </p:nvSpPr>
        <p:spPr bwMode="auto">
          <a:xfrm>
            <a:off x="0" y="6524625"/>
            <a:ext cx="3952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dirty="0"/>
          </a:p>
        </p:txBody>
      </p:sp>
      <p:sp>
        <p:nvSpPr>
          <p:cNvPr id="5129" name="Rectangle 9"/>
          <p:cNvSpPr>
            <a:spLocks noGrp="1" noChangeArrowheads="1"/>
          </p:cNvSpPr>
          <p:nvPr>
            <p:ph type="ctrTitle"/>
          </p:nvPr>
        </p:nvSpPr>
        <p:spPr>
          <a:xfrm>
            <a:off x="1908175" y="1958975"/>
            <a:ext cx="5327650" cy="1470025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de-DE" noProof="0" smtClean="0"/>
              <a:t>Titelmasterformat durch Klicken bearbeiten</a:t>
            </a:r>
            <a:endParaRPr lang="en-US" noProof="0" smtClean="0"/>
          </a:p>
        </p:txBody>
      </p:sp>
      <p:sp>
        <p:nvSpPr>
          <p:cNvPr id="5130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979613" y="3429000"/>
            <a:ext cx="5616575" cy="1152525"/>
          </a:xfrm>
        </p:spPr>
        <p:txBody>
          <a:bodyPr/>
          <a:lstStyle>
            <a:lvl1pPr marL="0" indent="0" algn="ctr">
              <a:buFontTx/>
              <a:buNone/>
              <a:defRPr sz="1800"/>
            </a:lvl1pPr>
          </a:lstStyle>
          <a:p>
            <a:pPr lvl="0"/>
            <a:r>
              <a:rPr lang="de-DE" noProof="0" smtClean="0"/>
              <a:t>Formatvorlage des Untertitelmasters durch Klicken bearbeiten</a:t>
            </a:r>
            <a:endParaRPr lang="en-US" noProof="0" smtClean="0"/>
          </a:p>
        </p:txBody>
      </p:sp>
      <p:pic>
        <p:nvPicPr>
          <p:cNvPr id="5134" name="Picture 14" descr="FAIR_V1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0350"/>
            <a:ext cx="1800225" cy="1179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5" name="Picture 37" descr="LG_Helmholtz1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6088063"/>
            <a:ext cx="139382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63713" y="6524625"/>
            <a:ext cx="475297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r>
              <a:rPr lang="de-DE" dirty="0" smtClean="0"/>
              <a:t>Carsten Omet / Synchrotrons</a:t>
            </a:r>
            <a:endParaRPr lang="de-DE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6804025" y="6524625"/>
            <a:ext cx="971550" cy="3333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505D24C-6E7F-4824-B259-F9BBDD2685B0}" type="slidenum">
              <a:rPr lang="de-DE"/>
              <a:pPr/>
              <a:t>‹Nr.›</a:t>
            </a:fld>
            <a:endParaRPr lang="de-DE" dirty="0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63713" y="6524625"/>
            <a:ext cx="475297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r>
              <a:rPr lang="de-DE" dirty="0" smtClean="0"/>
              <a:t>Carsten Omet / Synchrotrons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83642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24650" y="0"/>
            <a:ext cx="2239963" cy="616585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572250" cy="616585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6804025" y="6524625"/>
            <a:ext cx="971550" cy="3333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6672ECD-6979-4291-B6FD-EC2CD93F90CF}" type="slidenum">
              <a:rPr lang="de-DE"/>
              <a:pPr/>
              <a:t>‹Nr.›</a:t>
            </a:fld>
            <a:endParaRPr lang="de-DE" dirty="0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63713" y="6524625"/>
            <a:ext cx="475297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r>
              <a:rPr lang="de-DE" dirty="0" smtClean="0"/>
              <a:t>Carsten Omet / Synchrotrons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56364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6804025" y="6524625"/>
            <a:ext cx="971550" cy="3333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A743872-4533-40A4-99C8-9110C39220AD}" type="slidenum">
              <a:rPr lang="de-DE"/>
              <a:pPr/>
              <a:t>‹Nr.›</a:t>
            </a:fld>
            <a:endParaRPr lang="de-DE" dirty="0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63713" y="6524625"/>
            <a:ext cx="475297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r>
              <a:rPr lang="de-DE" dirty="0" smtClean="0"/>
              <a:t>Carsten Omet / Synchrotrons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03228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6804025" y="6524625"/>
            <a:ext cx="971550" cy="3333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26EA9E5-9172-4981-BEE0-7D17FB8858B7}" type="slidenum">
              <a:rPr lang="de-DE"/>
              <a:pPr/>
              <a:t>‹Nr.›</a:t>
            </a:fld>
            <a:endParaRPr lang="de-DE" dirty="0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63713" y="6524625"/>
            <a:ext cx="475297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r>
              <a:rPr lang="de-DE" dirty="0" smtClean="0"/>
              <a:t>Carsten Omet / Synchrotrons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90422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79388" y="1341438"/>
            <a:ext cx="4316412" cy="4824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341438"/>
            <a:ext cx="4316413" cy="4824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>
          <a:xfrm>
            <a:off x="6804025" y="6524625"/>
            <a:ext cx="971550" cy="3333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103E644-AA9A-4528-ABCE-96787B9AF3DC}" type="slidenum">
              <a:rPr lang="de-DE"/>
              <a:pPr/>
              <a:t>‹Nr.›</a:t>
            </a:fld>
            <a:endParaRPr lang="de-DE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63713" y="6524625"/>
            <a:ext cx="475297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r>
              <a:rPr lang="de-DE" dirty="0" smtClean="0"/>
              <a:t>Carsten Omet / Synchrotrons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35072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1"/>
          </p:nvPr>
        </p:nvSpPr>
        <p:spPr>
          <a:xfrm>
            <a:off x="6804025" y="6524625"/>
            <a:ext cx="971550" cy="3333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DB20F7C-410F-47CD-87B9-44A070E2B48D}" type="slidenum">
              <a:rPr lang="de-DE"/>
              <a:pPr/>
              <a:t>‹Nr.›</a:t>
            </a:fld>
            <a:endParaRPr lang="de-DE" dirty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2"/>
          </p:nvPr>
        </p:nvSpPr>
        <p:spPr bwMode="auto">
          <a:xfrm>
            <a:off x="1763713" y="6524625"/>
            <a:ext cx="475297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r>
              <a:rPr lang="de-DE" dirty="0" smtClean="0"/>
              <a:t>Carsten Omet / Synchrotrons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27523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6804025" y="6524625"/>
            <a:ext cx="971550" cy="3333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DA8A382-FE45-49B3-A811-F7C590E0B6B3}" type="slidenum">
              <a:rPr lang="de-DE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25561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>
          <a:xfrm>
            <a:off x="6804025" y="6524625"/>
            <a:ext cx="971550" cy="3333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91B9DC1-95FD-4DFE-88CA-439AA21BE4E5}" type="slidenum">
              <a:rPr lang="de-DE"/>
              <a:pPr/>
              <a:t>‹Nr.›</a:t>
            </a:fld>
            <a:endParaRPr lang="de-DE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63713" y="6524625"/>
            <a:ext cx="475297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r>
              <a:rPr lang="de-DE" dirty="0" smtClean="0"/>
              <a:t>Carsten Omet / Synchrotrons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8656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>
          <a:xfrm>
            <a:off x="6804025" y="6524625"/>
            <a:ext cx="971550" cy="3333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688EC98-3040-48C3-9C67-40C9D1B51632}" type="slidenum">
              <a:rPr lang="de-DE"/>
              <a:pPr/>
              <a:t>‹Nr.›</a:t>
            </a:fld>
            <a:endParaRPr lang="de-DE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63713" y="6524625"/>
            <a:ext cx="475297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r>
              <a:rPr lang="de-DE" dirty="0" smtClean="0"/>
              <a:t>Carsten Omet / Synchrotrons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83440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 smtClean="0"/>
              <a:t>Bild durch Klicken auf Symbol hinzufügen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>
          <a:xfrm>
            <a:off x="6804025" y="6524625"/>
            <a:ext cx="971550" cy="3333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DDE9D30-759D-4DBE-AA5B-53FDEF944D1F}" type="slidenum">
              <a:rPr lang="de-DE"/>
              <a:pPr/>
              <a:t>‹Nr.›</a:t>
            </a:fld>
            <a:endParaRPr lang="de-DE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63713" y="6524625"/>
            <a:ext cx="475297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r>
              <a:rPr lang="de-DE" dirty="0" smtClean="0"/>
              <a:t>Carsten Omet / Synchrotrons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34853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2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 userDrawn="1"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76200"/>
            <a:ext cx="606425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Line 9"/>
          <p:cNvSpPr>
            <a:spLocks noChangeShapeType="1"/>
          </p:cNvSpPr>
          <p:nvPr/>
        </p:nvSpPr>
        <p:spPr bwMode="auto">
          <a:xfrm flipH="1">
            <a:off x="0" y="6537325"/>
            <a:ext cx="543609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1040" name="Line 16"/>
          <p:cNvSpPr>
            <a:spLocks noChangeShapeType="1"/>
          </p:cNvSpPr>
          <p:nvPr/>
        </p:nvSpPr>
        <p:spPr bwMode="auto">
          <a:xfrm>
            <a:off x="8456613" y="6524625"/>
            <a:ext cx="6873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dirty="0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1"/>
            <a:ext cx="7019925" cy="83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9388" y="1341438"/>
            <a:ext cx="8785225" cy="4824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Textmasterformate durch Klicken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</a:p>
        </p:txBody>
      </p:sp>
      <p:pic>
        <p:nvPicPr>
          <p:cNvPr id="13" name="Picture 9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6381750"/>
            <a:ext cx="914400" cy="29051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4" name="Picture 37" descr="LG_Helmholtz1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6381750"/>
            <a:ext cx="817563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3"/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6381750"/>
            <a:ext cx="498475" cy="41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Line 16"/>
          <p:cNvSpPr>
            <a:spLocks noChangeShapeType="1"/>
          </p:cNvSpPr>
          <p:nvPr userDrawn="1"/>
        </p:nvSpPr>
        <p:spPr bwMode="auto">
          <a:xfrm>
            <a:off x="7397655" y="6524625"/>
            <a:ext cx="29281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dirty="0"/>
          </a:p>
        </p:txBody>
      </p:sp>
      <p:sp>
        <p:nvSpPr>
          <p:cNvPr id="17" name="Line 16"/>
          <p:cNvSpPr>
            <a:spLocks noChangeShapeType="1"/>
          </p:cNvSpPr>
          <p:nvPr userDrawn="1"/>
        </p:nvSpPr>
        <p:spPr bwMode="auto">
          <a:xfrm>
            <a:off x="6511925" y="6537325"/>
            <a:ext cx="29232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7" r="4130" b="3946"/>
          <a:stretch/>
        </p:blipFill>
        <p:spPr bwMode="auto">
          <a:xfrm>
            <a:off x="2339752" y="1098599"/>
            <a:ext cx="3896615" cy="5354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0" y="0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smtClean="0"/>
              <a:t>Cave A upgrade: </a:t>
            </a:r>
          </a:p>
          <a:p>
            <a:pPr algn="ctr"/>
            <a:r>
              <a:rPr lang="de-DE" sz="2400" b="1" dirty="0" err="1" smtClean="0"/>
              <a:t>To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be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or</a:t>
            </a:r>
            <a:r>
              <a:rPr lang="de-DE" sz="2400" b="1" dirty="0" smtClean="0"/>
              <a:t> not </a:t>
            </a:r>
            <a:r>
              <a:rPr lang="de-DE" sz="2400" b="1" dirty="0" err="1" smtClean="0"/>
              <a:t>to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be</a:t>
            </a:r>
            <a:r>
              <a:rPr lang="de-DE" sz="2400" b="1" dirty="0" smtClean="0"/>
              <a:t>: </a:t>
            </a:r>
            <a:r>
              <a:rPr lang="de-DE" sz="2400" b="1" dirty="0" err="1" smtClean="0"/>
              <a:t>that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is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the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question</a:t>
            </a:r>
            <a:r>
              <a:rPr lang="de-DE" sz="2400" b="1" dirty="0" smtClean="0"/>
              <a:t>?  </a:t>
            </a:r>
            <a:endParaRPr lang="de-DE" sz="2400" b="1" dirty="0"/>
          </a:p>
        </p:txBody>
      </p:sp>
      <p:sp>
        <p:nvSpPr>
          <p:cNvPr id="3" name="Rechteck 2"/>
          <p:cNvSpPr/>
          <p:nvPr/>
        </p:nvSpPr>
        <p:spPr>
          <a:xfrm>
            <a:off x="53752" y="5157192"/>
            <a:ext cx="34381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extraction type: slow and fast </a:t>
            </a:r>
            <a:br>
              <a:rPr lang="en-US" sz="1600" dirty="0"/>
            </a:br>
            <a:r>
              <a:rPr lang="en-US" sz="1600" dirty="0"/>
              <a:t>particles species: </a:t>
            </a:r>
            <a:r>
              <a:rPr lang="en-US" sz="1600" dirty="0" err="1"/>
              <a:t>Xe</a:t>
            </a:r>
            <a:r>
              <a:rPr lang="en-US" sz="1600" dirty="0"/>
              <a:t> or heavier </a:t>
            </a:r>
            <a:br>
              <a:rPr lang="en-US" sz="1600" dirty="0"/>
            </a:br>
            <a:r>
              <a:rPr lang="en-US" sz="1600" dirty="0"/>
              <a:t>particle number: up to </a:t>
            </a:r>
            <a:r>
              <a:rPr lang="en-US" sz="1600" dirty="0" smtClean="0"/>
              <a:t>10</a:t>
            </a:r>
            <a:r>
              <a:rPr lang="en-US" sz="1600" baseline="30000" dirty="0" smtClean="0"/>
              <a:t>6</a:t>
            </a:r>
            <a:r>
              <a:rPr lang="en-US" sz="1600" dirty="0" smtClean="0"/>
              <a:t> </a:t>
            </a:r>
            <a:r>
              <a:rPr lang="en-US" sz="1600" dirty="0" err="1" smtClean="0"/>
              <a:t>pps</a:t>
            </a:r>
            <a:r>
              <a:rPr lang="en-US" sz="1600" dirty="0" smtClean="0"/>
              <a:t> 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/>
              <a:t>particle energy: 11-200MeV/u</a:t>
            </a:r>
            <a:endParaRPr lang="de-DE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03" y="1196752"/>
            <a:ext cx="6638314" cy="32403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0" y="0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smtClean="0"/>
              <a:t>Cave A upgrade: </a:t>
            </a:r>
          </a:p>
          <a:p>
            <a:pPr algn="ctr"/>
            <a:r>
              <a:rPr lang="de-DE" sz="2400" b="1" dirty="0" smtClean="0"/>
              <a:t>Optical </a:t>
            </a:r>
            <a:r>
              <a:rPr lang="de-DE" sz="2400" b="1" dirty="0" err="1" smtClean="0"/>
              <a:t>tests</a:t>
            </a:r>
            <a:endParaRPr lang="de-DE" sz="2400" b="1" dirty="0"/>
          </a:p>
        </p:txBody>
      </p:sp>
      <p:sp>
        <p:nvSpPr>
          <p:cNvPr id="2" name="Rechteck 1"/>
          <p:cNvSpPr/>
          <p:nvPr/>
        </p:nvSpPr>
        <p:spPr>
          <a:xfrm>
            <a:off x="173382" y="4613232"/>
            <a:ext cx="42729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/>
              <a:t>Arbeitsaufwand für </a:t>
            </a:r>
            <a:r>
              <a:rPr lang="de-DE" dirty="0"/>
              <a:t>optische Tests </a:t>
            </a:r>
            <a:r>
              <a:rPr lang="de-DE" b="1" dirty="0" smtClean="0"/>
              <a:t>Christiane: 1-2 Monate </a:t>
            </a:r>
            <a:r>
              <a:rPr lang="de-DE" dirty="0" smtClean="0"/>
              <a:t>(neue PLC Steuerung benötig)</a:t>
            </a:r>
            <a:endParaRPr lang="de-DE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374" y="3087288"/>
            <a:ext cx="4570647" cy="3698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5933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0" y="0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smtClean="0"/>
              <a:t>Cave A upgrade: </a:t>
            </a:r>
          </a:p>
          <a:p>
            <a:pPr algn="ctr"/>
            <a:r>
              <a:rPr lang="de-DE" sz="2400" b="1" dirty="0" smtClean="0"/>
              <a:t>electronic </a:t>
            </a:r>
            <a:r>
              <a:rPr lang="de-DE" sz="2400" b="1" dirty="0" err="1" smtClean="0"/>
              <a:t>control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cabinets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for</a:t>
            </a:r>
            <a:r>
              <a:rPr lang="de-DE" sz="2400" b="1" dirty="0" smtClean="0"/>
              <a:t> PLCs </a:t>
            </a:r>
            <a:r>
              <a:rPr lang="de-DE" sz="2400" b="1" dirty="0" err="1" smtClean="0"/>
              <a:t>Satellites</a:t>
            </a:r>
            <a:endParaRPr lang="de-DE" sz="2400" b="1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866" y="1126789"/>
            <a:ext cx="5664629" cy="42484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Gerade Verbindung mit Pfeil 4"/>
          <p:cNvCxnSpPr/>
          <p:nvPr/>
        </p:nvCxnSpPr>
        <p:spPr>
          <a:xfrm flipH="1">
            <a:off x="4175956" y="2036582"/>
            <a:ext cx="792088" cy="118348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7" r="4130" b="3946"/>
          <a:stretch/>
        </p:blipFill>
        <p:spPr bwMode="auto">
          <a:xfrm>
            <a:off x="6588062" y="3088692"/>
            <a:ext cx="2448433" cy="3364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Ellipse 3"/>
          <p:cNvSpPr/>
          <p:nvPr/>
        </p:nvSpPr>
        <p:spPr>
          <a:xfrm>
            <a:off x="8002095" y="4221088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Ellipse 12"/>
          <p:cNvSpPr/>
          <p:nvPr/>
        </p:nvSpPr>
        <p:spPr>
          <a:xfrm>
            <a:off x="7956376" y="5032892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Abgerundetes Rechteck 5"/>
          <p:cNvSpPr/>
          <p:nvPr/>
        </p:nvSpPr>
        <p:spPr>
          <a:xfrm>
            <a:off x="8002095" y="5301209"/>
            <a:ext cx="170305" cy="796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1478"/>
            <a:ext cx="3319611" cy="42194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44" r="3010"/>
          <a:stretch/>
        </p:blipFill>
        <p:spPr bwMode="auto">
          <a:xfrm>
            <a:off x="1726043" y="3863907"/>
            <a:ext cx="3061981" cy="29425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Gerade Verbindung mit Pfeil 11"/>
          <p:cNvCxnSpPr/>
          <p:nvPr/>
        </p:nvCxnSpPr>
        <p:spPr>
          <a:xfrm flipV="1">
            <a:off x="863064" y="2628325"/>
            <a:ext cx="684600" cy="39694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feld 2"/>
          <p:cNvSpPr txBox="1"/>
          <p:nvPr/>
        </p:nvSpPr>
        <p:spPr>
          <a:xfrm>
            <a:off x="467544" y="1851916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005C2A"/>
                </a:solidFill>
              </a:rPr>
              <a:t>bei ESR</a:t>
            </a:r>
            <a:endParaRPr lang="de-DE" b="1" dirty="0">
              <a:solidFill>
                <a:srgbClr val="005C2A"/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3491880" y="3220068"/>
            <a:ext cx="936104" cy="1361060"/>
          </a:xfrm>
          <a:prstGeom prst="rect">
            <a:avLst/>
          </a:prstGeom>
          <a:solidFill>
            <a:schemeClr val="accent1">
              <a:alpha val="3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6378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124744"/>
            <a:ext cx="4752528" cy="35643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268760"/>
            <a:ext cx="3424882" cy="4683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0" y="0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smtClean="0"/>
              <a:t>Cave A upgrade: </a:t>
            </a:r>
          </a:p>
          <a:p>
            <a:pPr algn="ctr"/>
            <a:r>
              <a:rPr lang="de-DE" sz="2400" b="1" dirty="0" smtClean="0"/>
              <a:t>FESA Class </a:t>
            </a:r>
            <a:r>
              <a:rPr lang="de-DE" sz="2400" b="1" dirty="0" err="1" smtClean="0"/>
              <a:t>for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Camera</a:t>
            </a:r>
            <a:r>
              <a:rPr lang="de-DE" sz="2400" b="1" dirty="0" smtClean="0"/>
              <a:t> </a:t>
            </a:r>
            <a:endParaRPr lang="de-DE" sz="2400" b="1" dirty="0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429000"/>
            <a:ext cx="5796136" cy="3363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107505" y="4797152"/>
            <a:ext cx="31683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Status FESA:</a:t>
            </a:r>
          </a:p>
          <a:p>
            <a:r>
              <a:rPr lang="de-DE" dirty="0" smtClean="0"/>
              <a:t>Kameras laufen unter FESA, weitere Programmierung erforderlich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0" y="5877272"/>
            <a:ext cx="8856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Arbeitsaufwand: 1 Monat  </a:t>
            </a:r>
          </a:p>
          <a:p>
            <a:r>
              <a:rPr lang="de-DE" b="1" dirty="0" smtClean="0"/>
              <a:t>Harald und Christiane</a:t>
            </a:r>
          </a:p>
        </p:txBody>
      </p:sp>
    </p:spTree>
    <p:extLst>
      <p:ext uri="{BB962C8B-B14F-4D97-AF65-F5344CB8AC3E}">
        <p14:creationId xmlns:p14="http://schemas.microsoft.com/office/powerpoint/2010/main" val="3033283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52736"/>
            <a:ext cx="4512501" cy="33843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01"/>
          <a:stretch/>
        </p:blipFill>
        <p:spPr bwMode="auto">
          <a:xfrm>
            <a:off x="3347864" y="3464653"/>
            <a:ext cx="5448168" cy="18512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0" y="0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smtClean="0"/>
              <a:t>Cave A upgrade: </a:t>
            </a:r>
          </a:p>
          <a:p>
            <a:pPr algn="ctr"/>
            <a:r>
              <a:rPr lang="de-DE" sz="2400" b="1" dirty="0" err="1" smtClean="0"/>
              <a:t>Camera</a:t>
            </a:r>
            <a:r>
              <a:rPr lang="de-DE" sz="2400" b="1" dirty="0" smtClean="0"/>
              <a:t> Power </a:t>
            </a:r>
            <a:r>
              <a:rPr lang="de-DE" sz="2400" b="1" dirty="0" err="1" smtClean="0"/>
              <a:t>Suppy</a:t>
            </a:r>
            <a:r>
              <a:rPr lang="de-DE" sz="2400" b="1" dirty="0" smtClean="0"/>
              <a:t> Controller </a:t>
            </a:r>
            <a:endParaRPr lang="de-DE" sz="2400" b="1" dirty="0"/>
          </a:p>
        </p:txBody>
      </p:sp>
      <p:sp>
        <p:nvSpPr>
          <p:cNvPr id="7" name="Textfeld 6"/>
          <p:cNvSpPr txBox="1"/>
          <p:nvPr/>
        </p:nvSpPr>
        <p:spPr>
          <a:xfrm>
            <a:off x="4684610" y="1340768"/>
            <a:ext cx="44279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de-DE" dirty="0" smtClean="0"/>
              <a:t>Stromversorgung für bis zu 8 Kameras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dirty="0" err="1" smtClean="0"/>
              <a:t>Triggerverteilung</a:t>
            </a:r>
            <a:r>
              <a:rPr lang="de-DE" dirty="0" smtClean="0"/>
              <a:t> bis zu 8 Kameras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dirty="0" smtClean="0"/>
              <a:t>„Blitz“ Signal von Kamera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dirty="0" smtClean="0"/>
              <a:t>Fernsteuerung über I/O (TTL)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dirty="0" smtClean="0"/>
              <a:t>Fernsteuerung über Netzwerk (TPC)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dirty="0" smtClean="0"/>
              <a:t>Lokales RESET</a:t>
            </a:r>
            <a:endParaRPr lang="de-DE" dirty="0"/>
          </a:p>
        </p:txBody>
      </p:sp>
      <p:sp>
        <p:nvSpPr>
          <p:cNvPr id="2" name="Textfeld 1"/>
          <p:cNvSpPr txBox="1"/>
          <p:nvPr/>
        </p:nvSpPr>
        <p:spPr>
          <a:xfrm>
            <a:off x="103414" y="4509120"/>
            <a:ext cx="45405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Status Platine: </a:t>
            </a:r>
          </a:p>
          <a:p>
            <a:r>
              <a:rPr lang="de-DE" dirty="0" smtClean="0"/>
              <a:t>Prototyp </a:t>
            </a:r>
            <a:r>
              <a:rPr lang="de-DE" dirty="0" smtClean="0"/>
              <a:t>geliefert und getestet. </a:t>
            </a:r>
          </a:p>
          <a:p>
            <a:r>
              <a:rPr lang="de-DE" dirty="0" smtClean="0"/>
              <a:t>Kleine Änderungen gewünscht</a:t>
            </a:r>
            <a:endParaRPr lang="de-DE" dirty="0" smtClean="0"/>
          </a:p>
          <a:p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107504" y="5301208"/>
            <a:ext cx="88569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Arbeitsaufwand für CPS und Rack Verkabelung : 2 Monate Hansi, Christian und Christiane</a:t>
            </a:r>
          </a:p>
          <a:p>
            <a:r>
              <a:rPr lang="de-DE" dirty="0" err="1" smtClean="0"/>
              <a:t>Platinenbestückung</a:t>
            </a:r>
            <a:r>
              <a:rPr lang="de-DE" dirty="0" smtClean="0"/>
              <a:t>, </a:t>
            </a:r>
            <a:r>
              <a:rPr lang="de-DE" dirty="0" err="1" smtClean="0"/>
              <a:t>Rackinstallation</a:t>
            </a:r>
            <a:r>
              <a:rPr lang="de-DE" dirty="0" smtClean="0"/>
              <a:t> und Verkabelung, Beschriftung, Inbetriebnahme </a:t>
            </a:r>
          </a:p>
          <a:p>
            <a:r>
              <a:rPr lang="de-DE" b="1" dirty="0" smtClean="0"/>
              <a:t>Kosten</a:t>
            </a:r>
            <a:r>
              <a:rPr lang="de-DE" b="1" dirty="0"/>
              <a:t>: </a:t>
            </a:r>
            <a:r>
              <a:rPr lang="de-DE" b="1" dirty="0" smtClean="0"/>
              <a:t>Platinen, Kleinteile (~4 k€)</a:t>
            </a:r>
            <a:endParaRPr lang="de-DE" b="1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36872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0" y="0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smtClean="0"/>
              <a:t>Cave A upgrade: </a:t>
            </a:r>
          </a:p>
          <a:p>
            <a:pPr algn="ctr"/>
            <a:r>
              <a:rPr lang="de-DE" sz="2400" b="1" dirty="0" err="1" smtClean="0"/>
              <a:t>Profinet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and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cable</a:t>
            </a:r>
            <a:r>
              <a:rPr lang="de-DE" sz="2400" b="1" dirty="0"/>
              <a:t> </a:t>
            </a:r>
            <a:r>
              <a:rPr lang="de-DE" sz="2400" b="1" dirty="0" err="1" smtClean="0"/>
              <a:t>laying</a:t>
            </a:r>
            <a:r>
              <a:rPr lang="de-DE" sz="2400" b="1" dirty="0" smtClean="0"/>
              <a:t> </a:t>
            </a:r>
            <a:endParaRPr lang="de-DE" sz="2400" b="1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3"/>
          <a:stretch/>
        </p:blipFill>
        <p:spPr bwMode="auto">
          <a:xfrm>
            <a:off x="4969622" y="1052736"/>
            <a:ext cx="3994866" cy="49153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35496" y="1124744"/>
            <a:ext cx="576064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DE" b="1" dirty="0" smtClean="0"/>
              <a:t>1500 m: </a:t>
            </a:r>
            <a:r>
              <a:rPr lang="de-DE" dirty="0" err="1" smtClean="0">
                <a:solidFill>
                  <a:srgbClr val="00B050"/>
                </a:solidFill>
              </a:rPr>
              <a:t>LiYCY</a:t>
            </a:r>
            <a:r>
              <a:rPr lang="de-DE" dirty="0" smtClean="0">
                <a:solidFill>
                  <a:srgbClr val="00B050"/>
                </a:solidFill>
              </a:rPr>
              <a:t> </a:t>
            </a:r>
            <a:r>
              <a:rPr lang="de-DE" dirty="0">
                <a:solidFill>
                  <a:srgbClr val="00B050"/>
                </a:solidFill>
              </a:rPr>
              <a:t>5x2x0,14</a:t>
            </a:r>
            <a:r>
              <a:rPr lang="de-DE" dirty="0"/>
              <a:t>  (</a:t>
            </a:r>
            <a:r>
              <a:rPr lang="de-DE" dirty="0" smtClean="0"/>
              <a:t>Motor Steuerung und LED)</a:t>
            </a:r>
            <a:endParaRPr lang="de-DE" dirty="0"/>
          </a:p>
          <a:p>
            <a:r>
              <a:rPr lang="de-DE" dirty="0" err="1" smtClean="0"/>
              <a:t>Lagernumer</a:t>
            </a:r>
            <a:r>
              <a:rPr lang="de-DE" dirty="0"/>
              <a:t>  </a:t>
            </a:r>
            <a:r>
              <a:rPr lang="de-DE" dirty="0" smtClean="0"/>
              <a:t>88: bestellt</a:t>
            </a:r>
          </a:p>
          <a:p>
            <a:endParaRPr lang="de-DE" dirty="0"/>
          </a:p>
          <a:p>
            <a:pPr lvl="0"/>
            <a:r>
              <a:rPr lang="de-DE" b="1" dirty="0" smtClean="0"/>
              <a:t>1500 m: </a:t>
            </a:r>
            <a:r>
              <a:rPr lang="de-DE" dirty="0" err="1" smtClean="0">
                <a:solidFill>
                  <a:srgbClr val="00B050"/>
                </a:solidFill>
              </a:rPr>
              <a:t>LiYCY</a:t>
            </a:r>
            <a:r>
              <a:rPr lang="de-DE" dirty="0" smtClean="0">
                <a:solidFill>
                  <a:srgbClr val="00B050"/>
                </a:solidFill>
              </a:rPr>
              <a:t> </a:t>
            </a:r>
            <a:r>
              <a:rPr lang="de-DE" dirty="0">
                <a:solidFill>
                  <a:srgbClr val="00B050"/>
                </a:solidFill>
              </a:rPr>
              <a:t>5x0,14 </a:t>
            </a:r>
            <a:r>
              <a:rPr lang="de-DE" dirty="0"/>
              <a:t>(Analogwert </a:t>
            </a:r>
            <a:r>
              <a:rPr lang="de-DE" dirty="0" err="1"/>
              <a:t>Poti</a:t>
            </a:r>
            <a:r>
              <a:rPr lang="de-DE" dirty="0"/>
              <a:t>)</a:t>
            </a:r>
          </a:p>
          <a:p>
            <a:r>
              <a:rPr lang="de-DE" dirty="0" err="1" smtClean="0"/>
              <a:t>Lagernumer</a:t>
            </a:r>
            <a:r>
              <a:rPr lang="de-DE" dirty="0" smtClean="0"/>
              <a:t> 65: bestellt</a:t>
            </a:r>
          </a:p>
          <a:p>
            <a:endParaRPr lang="de-DE" dirty="0"/>
          </a:p>
          <a:p>
            <a:pPr lvl="0"/>
            <a:r>
              <a:rPr lang="de-DE" b="1" dirty="0" smtClean="0"/>
              <a:t>2000 m: </a:t>
            </a:r>
            <a:r>
              <a:rPr lang="de-DE" dirty="0" err="1" smtClean="0">
                <a:solidFill>
                  <a:srgbClr val="00B050"/>
                </a:solidFill>
              </a:rPr>
              <a:t>LiYCY</a:t>
            </a:r>
            <a:r>
              <a:rPr lang="de-DE" dirty="0" smtClean="0">
                <a:solidFill>
                  <a:srgbClr val="00B050"/>
                </a:solidFill>
              </a:rPr>
              <a:t> </a:t>
            </a:r>
            <a:r>
              <a:rPr lang="de-DE" dirty="0">
                <a:solidFill>
                  <a:srgbClr val="00B050"/>
                </a:solidFill>
              </a:rPr>
              <a:t>5x2x0,14</a:t>
            </a:r>
            <a:r>
              <a:rPr lang="de-DE" dirty="0"/>
              <a:t>  </a:t>
            </a:r>
            <a:r>
              <a:rPr lang="de-DE" dirty="0" smtClean="0"/>
              <a:t>(Kamera Steuerung)</a:t>
            </a:r>
            <a:endParaRPr lang="de-DE" dirty="0"/>
          </a:p>
          <a:p>
            <a:r>
              <a:rPr lang="de-DE" dirty="0" err="1" smtClean="0"/>
              <a:t>Lagernumer</a:t>
            </a:r>
            <a:r>
              <a:rPr lang="de-DE" dirty="0"/>
              <a:t>  </a:t>
            </a:r>
            <a:r>
              <a:rPr lang="de-DE" dirty="0" smtClean="0"/>
              <a:t>88: bestellt</a:t>
            </a:r>
          </a:p>
          <a:p>
            <a:endParaRPr lang="de-DE" dirty="0"/>
          </a:p>
          <a:p>
            <a:r>
              <a:rPr lang="de-DE" b="1" dirty="0" smtClean="0"/>
              <a:t>1000 m: </a:t>
            </a:r>
            <a:r>
              <a:rPr lang="de-DE" dirty="0" smtClean="0">
                <a:solidFill>
                  <a:srgbClr val="00B050"/>
                </a:solidFill>
              </a:rPr>
              <a:t>6XV1878-2A</a:t>
            </a:r>
            <a:r>
              <a:rPr lang="de-DE" dirty="0" smtClean="0"/>
              <a:t> </a:t>
            </a:r>
            <a:r>
              <a:rPr lang="de-DE" dirty="0" err="1" smtClean="0"/>
              <a:t>Profinet</a:t>
            </a:r>
            <a:r>
              <a:rPr lang="de-DE" dirty="0" smtClean="0"/>
              <a:t> Kabel</a:t>
            </a:r>
          </a:p>
          <a:p>
            <a:r>
              <a:rPr lang="de-DE" dirty="0" smtClean="0"/>
              <a:t>SIEMENS: bestellt und geliefert</a:t>
            </a:r>
          </a:p>
          <a:p>
            <a:endParaRPr lang="de-DE" dirty="0" smtClean="0"/>
          </a:p>
          <a:p>
            <a:r>
              <a:rPr lang="de-DE" b="1" dirty="0" smtClean="0"/>
              <a:t>1000 m</a:t>
            </a:r>
            <a:r>
              <a:rPr lang="de-DE" b="1" dirty="0"/>
              <a:t>: </a:t>
            </a:r>
            <a:r>
              <a:rPr lang="de-DE" dirty="0">
                <a:solidFill>
                  <a:srgbClr val="00B050"/>
                </a:solidFill>
              </a:rPr>
              <a:t>6XV1878-2A</a:t>
            </a:r>
            <a:r>
              <a:rPr lang="de-DE" dirty="0"/>
              <a:t> </a:t>
            </a:r>
            <a:r>
              <a:rPr lang="de-DE" dirty="0" err="1"/>
              <a:t>Profinet</a:t>
            </a:r>
            <a:r>
              <a:rPr lang="de-DE" dirty="0"/>
              <a:t> Kabel</a:t>
            </a:r>
          </a:p>
          <a:p>
            <a:r>
              <a:rPr lang="de-DE" dirty="0"/>
              <a:t>SIEMENS: bestellt</a:t>
            </a:r>
          </a:p>
          <a:p>
            <a:endParaRPr lang="de-DE" dirty="0"/>
          </a:p>
          <a:p>
            <a:r>
              <a:rPr lang="de-DE" dirty="0" smtClean="0"/>
              <a:t>Offen: </a:t>
            </a:r>
            <a:r>
              <a:rPr lang="de-DE" dirty="0" smtClean="0">
                <a:solidFill>
                  <a:srgbClr val="FF0000"/>
                </a:solidFill>
              </a:rPr>
              <a:t>Cat7 oder Industriestandard </a:t>
            </a:r>
          </a:p>
          <a:p>
            <a:r>
              <a:rPr lang="de-DE" dirty="0" smtClean="0"/>
              <a:t>(</a:t>
            </a:r>
            <a:r>
              <a:rPr lang="de-DE" dirty="0"/>
              <a:t>K</a:t>
            </a:r>
            <a:r>
              <a:rPr lang="de-DE" dirty="0" smtClean="0"/>
              <a:t>amera Signal </a:t>
            </a:r>
            <a:r>
              <a:rPr lang="de-DE" dirty="0"/>
              <a:t>K</a:t>
            </a:r>
            <a:r>
              <a:rPr lang="de-DE" dirty="0" smtClean="0"/>
              <a:t>abel) 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46661" y="5926058"/>
            <a:ext cx="88569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Arbeitsaufwand </a:t>
            </a:r>
            <a:r>
              <a:rPr lang="de-DE" b="1" dirty="0" err="1" smtClean="0"/>
              <a:t>Profinet</a:t>
            </a:r>
            <a:r>
              <a:rPr lang="de-DE" b="1" dirty="0" smtClean="0"/>
              <a:t> Verkabelung : 1 Monat </a:t>
            </a:r>
            <a:r>
              <a:rPr lang="de-DE" b="1" dirty="0" err="1" smtClean="0"/>
              <a:t>RoFi</a:t>
            </a:r>
            <a:r>
              <a:rPr lang="de-DE" b="1" dirty="0" smtClean="0"/>
              <a:t>, Rolf und Toby</a:t>
            </a:r>
          </a:p>
          <a:p>
            <a:r>
              <a:rPr lang="de-DE" b="1" dirty="0" smtClean="0"/>
              <a:t>Kosten: Herr </a:t>
            </a:r>
            <a:r>
              <a:rPr lang="de-DE" b="1" dirty="0" err="1" smtClean="0"/>
              <a:t>Jöhnke</a:t>
            </a:r>
            <a:r>
              <a:rPr lang="de-DE" b="1" dirty="0" smtClean="0"/>
              <a:t>, Kamera Signalkabel (~3 </a:t>
            </a:r>
            <a:r>
              <a:rPr lang="de-DE" b="1" dirty="0"/>
              <a:t>k€)</a:t>
            </a:r>
          </a:p>
          <a:p>
            <a:endParaRPr lang="de-DE" b="1" dirty="0" smtClean="0"/>
          </a:p>
        </p:txBody>
      </p:sp>
    </p:spTree>
    <p:extLst>
      <p:ext uri="{BB962C8B-B14F-4D97-AF65-F5344CB8AC3E}">
        <p14:creationId xmlns:p14="http://schemas.microsoft.com/office/powerpoint/2010/main" val="2183658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0" y="0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smtClean="0"/>
              <a:t>Cave A upgrade: </a:t>
            </a:r>
          </a:p>
          <a:p>
            <a:pPr algn="ctr"/>
            <a:r>
              <a:rPr lang="de-DE" sz="2400" b="1" dirty="0" smtClean="0"/>
              <a:t>Timing</a:t>
            </a:r>
            <a:endParaRPr lang="de-DE" sz="2400" b="1" dirty="0"/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268760"/>
            <a:ext cx="5856651" cy="43924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eck 3"/>
          <p:cNvSpPr/>
          <p:nvPr/>
        </p:nvSpPr>
        <p:spPr>
          <a:xfrm>
            <a:off x="2064169" y="573499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b="1" dirty="0" smtClean="0"/>
              <a:t>Status Timing:</a:t>
            </a:r>
            <a:r>
              <a:rPr lang="de-DE" dirty="0" smtClean="0"/>
              <a:t> </a:t>
            </a:r>
          </a:p>
          <a:p>
            <a:r>
              <a:rPr lang="de-DE" dirty="0" smtClean="0"/>
              <a:t>Wir warten geduldig darauf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55172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0" y="0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smtClean="0"/>
              <a:t>Cave A upgrade: </a:t>
            </a:r>
          </a:p>
          <a:p>
            <a:pPr algn="ctr"/>
            <a:r>
              <a:rPr lang="de-DE" sz="2400" b="1" dirty="0" smtClean="0"/>
              <a:t>Zusammenfassung</a:t>
            </a:r>
            <a:endParaRPr lang="de-DE" sz="2400" b="1" dirty="0"/>
          </a:p>
        </p:txBody>
      </p:sp>
      <p:sp>
        <p:nvSpPr>
          <p:cNvPr id="3" name="Textfeld 2"/>
          <p:cNvSpPr txBox="1"/>
          <p:nvPr/>
        </p:nvSpPr>
        <p:spPr>
          <a:xfrm>
            <a:off x="539552" y="980728"/>
            <a:ext cx="8424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/>
              <a:t>Das Projekt ist auf den Weg gebracht !</a:t>
            </a:r>
            <a:endParaRPr lang="de-DE" sz="2800" b="1" dirty="0"/>
          </a:p>
        </p:txBody>
      </p:sp>
      <p:sp>
        <p:nvSpPr>
          <p:cNvPr id="4" name="Textfeld 3"/>
          <p:cNvSpPr txBox="1"/>
          <p:nvPr/>
        </p:nvSpPr>
        <p:spPr>
          <a:xfrm>
            <a:off x="108012" y="1508036"/>
            <a:ext cx="40263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Teile der Hardware sind schon bestellt, </a:t>
            </a:r>
            <a:r>
              <a:rPr lang="de-DE" dirty="0"/>
              <a:t>geliefert</a:t>
            </a:r>
            <a:r>
              <a:rPr lang="de-DE" dirty="0" smtClean="0"/>
              <a:t>, gebaut, bestückt und getestet  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35471" y="2564904"/>
            <a:ext cx="3998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Weitere Arbeiten für Hard- und Software erforderlich </a:t>
            </a:r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1" y="3861048"/>
            <a:ext cx="3707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i="1" dirty="0" smtClean="0"/>
              <a:t>Jedoch mit diesem Team ist </a:t>
            </a:r>
          </a:p>
          <a:p>
            <a:pPr algn="ctr"/>
            <a:r>
              <a:rPr lang="de-DE" b="1" i="1" dirty="0" smtClean="0"/>
              <a:t>alles möglich !</a:t>
            </a:r>
            <a:endParaRPr lang="de-DE" b="1" i="1" dirty="0"/>
          </a:p>
        </p:txBody>
      </p:sp>
      <p:sp>
        <p:nvSpPr>
          <p:cNvPr id="7" name="Textfeld 6"/>
          <p:cNvSpPr txBox="1"/>
          <p:nvPr/>
        </p:nvSpPr>
        <p:spPr>
          <a:xfrm>
            <a:off x="4219" y="5334307"/>
            <a:ext cx="34876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/>
              <a:t>Danke an alle Beteiligten für ihren Einsatz !!!</a:t>
            </a:r>
            <a:endParaRPr lang="de-DE" sz="2400" b="1" dirty="0"/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484784"/>
            <a:ext cx="4968553" cy="49108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526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0" y="0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smtClean="0"/>
              <a:t>Cave A upgrade: </a:t>
            </a:r>
          </a:p>
          <a:p>
            <a:pPr algn="ctr"/>
            <a:r>
              <a:rPr lang="de-DE" sz="2400" b="1" dirty="0" smtClean="0"/>
              <a:t>Open </a:t>
            </a:r>
            <a:r>
              <a:rPr lang="de-DE" sz="2400" b="1" dirty="0" err="1" smtClean="0"/>
              <a:t>questions</a:t>
            </a:r>
            <a:endParaRPr lang="de-DE" sz="2400" b="1" dirty="0"/>
          </a:p>
        </p:txBody>
      </p:sp>
      <p:sp>
        <p:nvSpPr>
          <p:cNvPr id="3" name="Textfeld 2"/>
          <p:cNvSpPr txBox="1"/>
          <p:nvPr/>
        </p:nvSpPr>
        <p:spPr>
          <a:xfrm>
            <a:off x="251520" y="1268760"/>
            <a:ext cx="889248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u="sng" dirty="0" smtClean="0"/>
              <a:t>Andere Abteilungen oder Firmen:</a:t>
            </a:r>
          </a:p>
          <a:p>
            <a:endParaRPr lang="de-DE" b="1" dirty="0"/>
          </a:p>
          <a:p>
            <a:r>
              <a:rPr lang="de-DE" b="1" dirty="0" smtClean="0"/>
              <a:t>Kapazität der Großmontage: nochmalige Öffnung des ESR?</a:t>
            </a:r>
            <a:endParaRPr lang="de-DE" b="1" dirty="0"/>
          </a:p>
          <a:p>
            <a:endParaRPr lang="de-DE" b="1" dirty="0"/>
          </a:p>
          <a:p>
            <a:r>
              <a:rPr lang="de-DE" b="1" dirty="0"/>
              <a:t>Cave A Strahlzeit </a:t>
            </a:r>
            <a:r>
              <a:rPr lang="de-DE" b="1" dirty="0" smtClean="0"/>
              <a:t>im nächsten Block: noch nicht klar</a:t>
            </a:r>
          </a:p>
          <a:p>
            <a:endParaRPr lang="de-DE" b="1" dirty="0" smtClean="0"/>
          </a:p>
          <a:p>
            <a:r>
              <a:rPr lang="de-DE" b="1" dirty="0" smtClean="0"/>
              <a:t>Geld?</a:t>
            </a:r>
          </a:p>
          <a:p>
            <a:endParaRPr lang="de-DE" b="1" dirty="0" smtClean="0"/>
          </a:p>
          <a:p>
            <a:r>
              <a:rPr lang="de-DE" b="1" dirty="0" smtClean="0"/>
              <a:t>Kabelverlegung?</a:t>
            </a:r>
            <a:endParaRPr lang="de-DE" b="1" dirty="0"/>
          </a:p>
          <a:p>
            <a:endParaRPr lang="de-DE" b="1" dirty="0" smtClean="0"/>
          </a:p>
          <a:p>
            <a:endParaRPr lang="de-DE" b="1" dirty="0" smtClean="0"/>
          </a:p>
          <a:p>
            <a:r>
              <a:rPr lang="de-DE" b="1" u="sng" dirty="0" smtClean="0"/>
              <a:t>LOBI:</a:t>
            </a:r>
          </a:p>
          <a:p>
            <a:endParaRPr lang="de-DE" b="1" dirty="0"/>
          </a:p>
          <a:p>
            <a:r>
              <a:rPr lang="de-DE" b="1" dirty="0" smtClean="0"/>
              <a:t>Mann und Frauenpower</a:t>
            </a:r>
          </a:p>
          <a:p>
            <a:endParaRPr lang="de-DE" b="1" dirty="0" smtClean="0"/>
          </a:p>
          <a:p>
            <a:r>
              <a:rPr lang="de-DE" b="1" dirty="0" smtClean="0"/>
              <a:t>Prioritäten: HTP Umbau und Strahlzeit, </a:t>
            </a:r>
            <a:r>
              <a:rPr lang="de-DE" b="1" dirty="0" err="1" smtClean="0"/>
              <a:t>pLINAC</a:t>
            </a:r>
            <a:r>
              <a:rPr lang="de-DE" b="1" dirty="0" smtClean="0"/>
              <a:t> LEBT, </a:t>
            </a:r>
            <a:r>
              <a:rPr lang="de-DE" b="1" dirty="0" err="1" smtClean="0"/>
              <a:t>Cryring</a:t>
            </a:r>
            <a:r>
              <a:rPr lang="de-DE" b="1" dirty="0" smtClean="0"/>
              <a:t>, </a:t>
            </a:r>
            <a:r>
              <a:rPr lang="de-DE" b="1" dirty="0" err="1" smtClean="0"/>
              <a:t>Shutdown</a:t>
            </a:r>
            <a:r>
              <a:rPr lang="de-DE" b="1" dirty="0" smtClean="0"/>
              <a:t> Arbeiten etc.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758231"/>
            <a:ext cx="4379701" cy="2398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9239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40" y="836712"/>
            <a:ext cx="4201644" cy="59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836712"/>
            <a:ext cx="4186849" cy="59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0" y="0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smtClean="0"/>
              <a:t>Cave A upgrade: </a:t>
            </a:r>
          </a:p>
          <a:p>
            <a:pPr algn="ctr"/>
            <a:r>
              <a:rPr lang="de-DE" sz="2400" b="1" dirty="0" err="1" smtClean="0"/>
              <a:t>Mechanics</a:t>
            </a:r>
            <a:endParaRPr lang="de-DE" sz="2400" b="1" dirty="0"/>
          </a:p>
        </p:txBody>
      </p:sp>
    </p:spTree>
    <p:extLst>
      <p:ext uri="{BB962C8B-B14F-4D97-AF65-F5344CB8AC3E}">
        <p14:creationId xmlns:p14="http://schemas.microsoft.com/office/powerpoint/2010/main" val="612020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052736"/>
            <a:ext cx="1923572" cy="5393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1" y="1483748"/>
            <a:ext cx="2428633" cy="32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2951456" y="4715493"/>
            <a:ext cx="1205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TT1DK6</a:t>
            </a:r>
            <a:endParaRPr lang="de-DE" b="1" dirty="0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467508"/>
            <a:ext cx="2428633" cy="32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6191816" y="4723748"/>
            <a:ext cx="1205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TV2VK4</a:t>
            </a:r>
            <a:endParaRPr lang="de-DE" b="1" dirty="0"/>
          </a:p>
        </p:txBody>
      </p:sp>
      <p:sp>
        <p:nvSpPr>
          <p:cNvPr id="7" name="Textfeld 6"/>
          <p:cNvSpPr txBox="1"/>
          <p:nvPr/>
        </p:nvSpPr>
        <p:spPr>
          <a:xfrm>
            <a:off x="0" y="0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smtClean="0"/>
              <a:t>Cave A upgrade: </a:t>
            </a:r>
          </a:p>
          <a:p>
            <a:pPr algn="ctr"/>
            <a:r>
              <a:rPr lang="de-DE" sz="2400" b="1" dirty="0" err="1" smtClean="0"/>
              <a:t>Mechanics</a:t>
            </a:r>
            <a:endParaRPr lang="de-DE" sz="2400" b="1" dirty="0"/>
          </a:p>
        </p:txBody>
      </p:sp>
      <p:sp>
        <p:nvSpPr>
          <p:cNvPr id="8" name="Textfeld 7"/>
          <p:cNvSpPr txBox="1"/>
          <p:nvPr/>
        </p:nvSpPr>
        <p:spPr>
          <a:xfrm rot="19981390">
            <a:off x="25175" y="729571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>
                <a:solidFill>
                  <a:srgbClr val="FF0000"/>
                </a:solidFill>
              </a:rPr>
              <a:t>Kamerahalterung fehlt noch!!!</a:t>
            </a:r>
            <a:endParaRPr lang="de-DE" b="1" dirty="0">
              <a:solidFill>
                <a:srgbClr val="FF0000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2339752" y="1052736"/>
            <a:ext cx="64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>
                <a:solidFill>
                  <a:srgbClr val="FF0000"/>
                </a:solidFill>
              </a:rPr>
              <a:t>Umbau von Kammer nötig: </a:t>
            </a:r>
            <a:r>
              <a:rPr lang="de-DE" b="1" dirty="0" err="1">
                <a:solidFill>
                  <a:srgbClr val="FF0000"/>
                </a:solidFill>
              </a:rPr>
              <a:t>J</a:t>
            </a:r>
            <a:r>
              <a:rPr lang="de-DE" b="1" dirty="0" err="1" smtClean="0">
                <a:solidFill>
                  <a:srgbClr val="FF0000"/>
                </a:solidFill>
              </a:rPr>
              <a:t>ustage</a:t>
            </a:r>
            <a:r>
              <a:rPr lang="de-DE" b="1" dirty="0" smtClean="0">
                <a:solidFill>
                  <a:srgbClr val="FF0000"/>
                </a:solidFill>
              </a:rPr>
              <a:t> Einrichtung!!!</a:t>
            </a:r>
            <a:endParaRPr lang="de-DE" b="1" dirty="0">
              <a:solidFill>
                <a:srgbClr val="FF0000"/>
              </a:solidFill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1547664" y="5083504"/>
            <a:ext cx="82809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/>
              <a:t>Status </a:t>
            </a:r>
            <a:r>
              <a:rPr lang="de-DE" b="1" dirty="0" smtClean="0"/>
              <a:t>Antriebe:</a:t>
            </a:r>
            <a:r>
              <a:rPr lang="de-DE" dirty="0" smtClean="0"/>
              <a:t> </a:t>
            </a:r>
            <a:r>
              <a:rPr lang="de-DE" dirty="0"/>
              <a:t>H</a:t>
            </a:r>
            <a:r>
              <a:rPr lang="de-DE" dirty="0" smtClean="0"/>
              <a:t>ardware</a:t>
            </a:r>
            <a:r>
              <a:rPr lang="de-DE" dirty="0"/>
              <a:t>: bestellt und </a:t>
            </a:r>
            <a:r>
              <a:rPr lang="de-DE" dirty="0" smtClean="0"/>
              <a:t>geliefert (ohne Kamerahalterung)</a:t>
            </a:r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1189744" y="5452836"/>
            <a:ext cx="79907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Arbeitsaufwand Mechanik: 2 Monate Christoph, Horst, Maria und Rainer </a:t>
            </a:r>
          </a:p>
          <a:p>
            <a:r>
              <a:rPr lang="de-DE" dirty="0" smtClean="0"/>
              <a:t>Zusammenbau, Aus-/</a:t>
            </a:r>
            <a:r>
              <a:rPr lang="de-DE" dirty="0"/>
              <a:t>E</a:t>
            </a:r>
            <a:r>
              <a:rPr lang="de-DE" dirty="0" smtClean="0"/>
              <a:t>inbau, </a:t>
            </a:r>
            <a:r>
              <a:rPr lang="de-DE" dirty="0" err="1"/>
              <a:t>J</a:t>
            </a:r>
            <a:r>
              <a:rPr lang="de-DE" dirty="0" err="1" smtClean="0"/>
              <a:t>ustage</a:t>
            </a:r>
            <a:r>
              <a:rPr lang="de-DE" dirty="0" smtClean="0"/>
              <a:t> etc. </a:t>
            </a:r>
          </a:p>
          <a:p>
            <a:r>
              <a:rPr lang="de-DE" b="1" dirty="0"/>
              <a:t>Kosten: </a:t>
            </a:r>
            <a:r>
              <a:rPr lang="de-DE" b="1" dirty="0" smtClean="0"/>
              <a:t>~3 </a:t>
            </a:r>
            <a:r>
              <a:rPr lang="de-DE" b="1" dirty="0"/>
              <a:t>k</a:t>
            </a:r>
            <a:r>
              <a:rPr lang="de-DE" b="1" dirty="0" smtClean="0"/>
              <a:t>€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1638459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0" y="0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smtClean="0"/>
              <a:t>Cave A upgrade: </a:t>
            </a:r>
          </a:p>
          <a:p>
            <a:pPr algn="ctr"/>
            <a:r>
              <a:rPr lang="de-DE" sz="2400" b="1" dirty="0" smtClean="0"/>
              <a:t>Scintillating Screens</a:t>
            </a:r>
            <a:endParaRPr lang="de-DE" sz="2400" b="1" dirty="0"/>
          </a:p>
        </p:txBody>
      </p:sp>
      <p:sp>
        <p:nvSpPr>
          <p:cNvPr id="3" name="Textfeld 2"/>
          <p:cNvSpPr txBox="1"/>
          <p:nvPr/>
        </p:nvSpPr>
        <p:spPr>
          <a:xfrm>
            <a:off x="323528" y="1196752"/>
            <a:ext cx="86409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P43 am 110mm und 80mm </a:t>
            </a:r>
            <a:r>
              <a:rPr lang="en-US" b="1" dirty="0" err="1"/>
              <a:t>Substrat</a:t>
            </a:r>
            <a:r>
              <a:rPr lang="en-US" b="1" dirty="0"/>
              <a:t> von </a:t>
            </a:r>
            <a:r>
              <a:rPr lang="en-US" b="1" dirty="0" err="1"/>
              <a:t>ProxiVision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The phosphor coating is prepared by sedimentation of phosphor grains on a metal (stainless steel) substrate provided by GSI. </a:t>
            </a:r>
            <a:endParaRPr lang="de-DE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820762"/>
            <a:ext cx="3560696" cy="46422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5" y="2120082"/>
            <a:ext cx="5043342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636912"/>
            <a:ext cx="1509731" cy="36609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eck 3"/>
          <p:cNvSpPr/>
          <p:nvPr/>
        </p:nvSpPr>
        <p:spPr>
          <a:xfrm>
            <a:off x="87292" y="5951021"/>
            <a:ext cx="54928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/>
              <a:t>Status SCR:</a:t>
            </a:r>
            <a:r>
              <a:rPr lang="de-DE" dirty="0"/>
              <a:t> </a:t>
            </a:r>
          </a:p>
          <a:p>
            <a:r>
              <a:rPr lang="de-DE" dirty="0" smtClean="0"/>
              <a:t>Hardware</a:t>
            </a:r>
            <a:r>
              <a:rPr lang="de-DE" dirty="0"/>
              <a:t>: </a:t>
            </a:r>
            <a:r>
              <a:rPr lang="de-DE" dirty="0" smtClean="0"/>
              <a:t>bestellt, geliefert und wird gut bewacht </a:t>
            </a:r>
            <a:r>
              <a:rPr lang="de-DE" dirty="0" smtClean="0">
                <a:sym typeface="Wingdings" pitchFamily="2" charset="2"/>
              </a:rPr>
              <a:t>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00155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0" y="0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smtClean="0"/>
              <a:t>Cave A upgrade: </a:t>
            </a:r>
          </a:p>
          <a:p>
            <a:pPr algn="ctr"/>
            <a:r>
              <a:rPr lang="de-DE" sz="2400" b="1" dirty="0" err="1" smtClean="0"/>
              <a:t>Camera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system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with</a:t>
            </a:r>
            <a:r>
              <a:rPr lang="de-DE" sz="2400" b="1" dirty="0" smtClean="0"/>
              <a:t> remote </a:t>
            </a:r>
            <a:r>
              <a:rPr lang="de-DE" sz="2400" b="1" dirty="0" err="1" smtClean="0"/>
              <a:t>control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iris</a:t>
            </a:r>
            <a:endParaRPr lang="de-DE" sz="2400" b="1" dirty="0"/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4289352" y="1608476"/>
            <a:ext cx="4891160" cy="1661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GigE</a:t>
            </a:r>
            <a:r>
              <a:rPr kumimoji="0" lang="de-DE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UI-5240SE-M von IDS</a:t>
            </a:r>
            <a:r>
              <a:rPr kumimoji="0" 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</a:t>
            </a:r>
            <a:br>
              <a:rPr kumimoji="0" 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de-DE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Status:</a:t>
            </a:r>
            <a:r>
              <a:rPr kumimoji="0" 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 </a:t>
            </a:r>
            <a:r>
              <a:rPr lang="de-DE" dirty="0">
                <a:cs typeface="Arial" charset="0"/>
              </a:rPr>
              <a:t>H</a:t>
            </a:r>
            <a:r>
              <a:rPr kumimoji="0" 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ardware: bestellt und geliefert 	</a:t>
            </a:r>
            <a:r>
              <a:rPr lang="de-DE" dirty="0">
                <a:cs typeface="Arial" charset="0"/>
              </a:rPr>
              <a:t>S</a:t>
            </a:r>
            <a:r>
              <a:rPr kumimoji="0" 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oftware: in Arbeit</a:t>
            </a:r>
          </a:p>
          <a:p>
            <a:pPr lvl="0"/>
            <a:endParaRPr lang="de-DE" sz="1200" dirty="0" smtClean="0"/>
          </a:p>
          <a:p>
            <a:pPr lvl="0"/>
            <a:r>
              <a:rPr lang="de-DE" sz="1200" dirty="0" smtClean="0"/>
              <a:t>Die </a:t>
            </a:r>
            <a:r>
              <a:rPr lang="de-DE" sz="1200" dirty="0"/>
              <a:t>UI-5240SE ist eine hochkompakte Kamera mit e2v </a:t>
            </a:r>
            <a:r>
              <a:rPr lang="de-DE" sz="1200" dirty="0" smtClean="0"/>
              <a:t>CMOS-Sensor</a:t>
            </a:r>
          </a:p>
          <a:p>
            <a:pPr lvl="0"/>
            <a:r>
              <a:rPr lang="de-DE" sz="1200" dirty="0" smtClean="0"/>
              <a:t> </a:t>
            </a:r>
            <a:r>
              <a:rPr lang="de-DE" sz="1200" dirty="0"/>
              <a:t>in 1.3 Megapixel-Auflösung (1280×1024 Pixel) und </a:t>
            </a:r>
            <a:r>
              <a:rPr lang="de-DE" sz="1200" dirty="0" err="1"/>
              <a:t>GigE</a:t>
            </a:r>
            <a:r>
              <a:rPr lang="de-DE" sz="1200" dirty="0"/>
              <a:t>-Schnittstelle.</a:t>
            </a:r>
            <a:r>
              <a:rPr kumimoji="0" lang="de-DE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 </a:t>
            </a:r>
          </a:p>
        </p:txBody>
      </p:sp>
      <p:sp>
        <p:nvSpPr>
          <p:cNvPr id="4" name="Rechteck 3"/>
          <p:cNvSpPr/>
          <p:nvPr/>
        </p:nvSpPr>
        <p:spPr>
          <a:xfrm>
            <a:off x="4464496" y="3471391"/>
            <a:ext cx="4572000" cy="240065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b="1" dirty="0" err="1"/>
              <a:t>MeVis</a:t>
            </a:r>
            <a:r>
              <a:rPr lang="de-DE" b="1" dirty="0"/>
              <a:t>-Cm (motorisiert</a:t>
            </a:r>
            <a:r>
              <a:rPr lang="de-DE" b="1" dirty="0" smtClean="0"/>
              <a:t>) mit </a:t>
            </a:r>
            <a:r>
              <a:rPr lang="de-DE" b="1" dirty="0"/>
              <a:t>16mm Brennweite von LINOS</a:t>
            </a:r>
            <a:r>
              <a:rPr lang="de-DE" dirty="0"/>
              <a:t> </a:t>
            </a:r>
            <a:br>
              <a:rPr lang="de-DE" dirty="0"/>
            </a:br>
            <a:r>
              <a:rPr lang="de-DE" b="1" dirty="0"/>
              <a:t>Status:</a:t>
            </a:r>
            <a:r>
              <a:rPr lang="de-DE" dirty="0"/>
              <a:t> </a:t>
            </a:r>
            <a:r>
              <a:rPr lang="de-DE" dirty="0" smtClean="0"/>
              <a:t> </a:t>
            </a:r>
            <a:r>
              <a:rPr lang="de-DE" dirty="0"/>
              <a:t>H</a:t>
            </a:r>
            <a:r>
              <a:rPr lang="de-DE" dirty="0" smtClean="0"/>
              <a:t>ardware</a:t>
            </a:r>
            <a:r>
              <a:rPr lang="de-DE" dirty="0"/>
              <a:t>: bestellt und </a:t>
            </a:r>
            <a:r>
              <a:rPr lang="de-DE" dirty="0" smtClean="0"/>
              <a:t>geliefert</a:t>
            </a:r>
          </a:p>
          <a:p>
            <a:r>
              <a:rPr lang="de-DE" dirty="0"/>
              <a:t>	S</a:t>
            </a:r>
            <a:r>
              <a:rPr lang="de-DE" dirty="0" smtClean="0"/>
              <a:t>oftware (PLC): in Arbeit</a:t>
            </a:r>
          </a:p>
          <a:p>
            <a:endParaRPr lang="de-DE" sz="1200" dirty="0" smtClean="0"/>
          </a:p>
          <a:p>
            <a:r>
              <a:rPr lang="de-DE" sz="1200" dirty="0" smtClean="0"/>
              <a:t>Die </a:t>
            </a:r>
            <a:r>
              <a:rPr lang="de-DE" sz="1200" dirty="0"/>
              <a:t>Motorisierung der </a:t>
            </a:r>
            <a:r>
              <a:rPr lang="de-DE" sz="1200" dirty="0" err="1"/>
              <a:t>MeVis</a:t>
            </a:r>
            <a:r>
              <a:rPr lang="de-DE" sz="1200" dirty="0"/>
              <a:t>-Cm Objektive ermöglicht das automatische Einstellen von Fokus und Blende, was ein enormer Vorteil beispielsweise bei festen Bauteilen ist, die schwer zugänglich sind. </a:t>
            </a:r>
          </a:p>
          <a:p>
            <a:endParaRPr lang="de-DE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86" y="3789040"/>
            <a:ext cx="4305050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4" y="1700808"/>
            <a:ext cx="4170186" cy="1479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5892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0" y="0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smtClean="0"/>
              <a:t>Cave A upgrade: </a:t>
            </a:r>
          </a:p>
          <a:p>
            <a:pPr algn="ctr"/>
            <a:r>
              <a:rPr lang="de-DE" sz="2400" b="1" dirty="0" smtClean="0"/>
              <a:t>DAQ </a:t>
            </a:r>
            <a:r>
              <a:rPr lang="de-DE" sz="2400" b="1" dirty="0" err="1" smtClean="0"/>
              <a:t>Concept</a:t>
            </a:r>
            <a:endParaRPr lang="de-DE" sz="2400" b="1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96752"/>
            <a:ext cx="8108851" cy="5017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2982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0"/>
          <a:stretch/>
        </p:blipFill>
        <p:spPr bwMode="auto">
          <a:xfrm>
            <a:off x="2713098" y="809775"/>
            <a:ext cx="4667214" cy="6048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0" y="0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smtClean="0"/>
              <a:t>Cave A upgrade: </a:t>
            </a:r>
          </a:p>
          <a:p>
            <a:pPr algn="ctr"/>
            <a:r>
              <a:rPr lang="de-DE" sz="2400" b="1" dirty="0"/>
              <a:t>PLCs </a:t>
            </a:r>
            <a:r>
              <a:rPr lang="de-DE" sz="2400" b="1" dirty="0" err="1"/>
              <a:t>for</a:t>
            </a:r>
            <a:r>
              <a:rPr lang="de-DE" sz="2400" b="1" dirty="0"/>
              <a:t> </a:t>
            </a:r>
            <a:r>
              <a:rPr lang="de-DE" sz="2400" b="1" dirty="0" err="1"/>
              <a:t>iris</a:t>
            </a:r>
            <a:r>
              <a:rPr lang="de-DE" sz="2400" b="1" dirty="0"/>
              <a:t>, </a:t>
            </a:r>
            <a:r>
              <a:rPr lang="de-DE" sz="2400" b="1" dirty="0" err="1"/>
              <a:t>focus</a:t>
            </a:r>
            <a:r>
              <a:rPr lang="de-DE" sz="2400" b="1" dirty="0"/>
              <a:t> </a:t>
            </a:r>
            <a:r>
              <a:rPr lang="de-DE" sz="2400" b="1" dirty="0" err="1"/>
              <a:t>and</a:t>
            </a:r>
            <a:r>
              <a:rPr lang="de-DE" sz="2400" b="1" dirty="0"/>
              <a:t> LED</a:t>
            </a:r>
          </a:p>
        </p:txBody>
      </p:sp>
    </p:spTree>
    <p:extLst>
      <p:ext uri="{BB962C8B-B14F-4D97-AF65-F5344CB8AC3E}">
        <p14:creationId xmlns:p14="http://schemas.microsoft.com/office/powerpoint/2010/main" val="519334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0" y="0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smtClean="0"/>
              <a:t>Cave A upgrade: </a:t>
            </a:r>
          </a:p>
          <a:p>
            <a:pPr algn="ctr"/>
            <a:r>
              <a:rPr lang="de-DE" sz="2400" b="1" dirty="0" smtClean="0"/>
              <a:t>PLCs </a:t>
            </a:r>
            <a:r>
              <a:rPr lang="de-DE" sz="2400" b="1" dirty="0" err="1" smtClean="0"/>
              <a:t>for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iris</a:t>
            </a:r>
            <a:r>
              <a:rPr lang="de-DE" sz="2400" b="1" dirty="0" smtClean="0"/>
              <a:t>, </a:t>
            </a:r>
            <a:r>
              <a:rPr lang="de-DE" sz="2400" b="1" dirty="0" err="1" smtClean="0"/>
              <a:t>focus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and</a:t>
            </a:r>
            <a:r>
              <a:rPr lang="de-DE" sz="2400" b="1" dirty="0" smtClean="0"/>
              <a:t> LED</a:t>
            </a:r>
            <a:endParaRPr lang="de-DE" sz="2400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78752"/>
            <a:ext cx="4800000" cy="36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9" name="Picture 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0"/>
          <a:stretch/>
        </p:blipFill>
        <p:spPr bwMode="auto">
          <a:xfrm>
            <a:off x="4067944" y="2852936"/>
            <a:ext cx="4800000" cy="34167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32809" y="4725144"/>
            <a:ext cx="40324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Status PLC:</a:t>
            </a:r>
          </a:p>
          <a:p>
            <a:r>
              <a:rPr lang="de-DE" dirty="0" smtClean="0"/>
              <a:t>bestellt, geliefert und getestet, </a:t>
            </a:r>
          </a:p>
          <a:p>
            <a:r>
              <a:rPr lang="de-DE" dirty="0" smtClean="0"/>
              <a:t>Treiberplatine gebaut und getestet</a:t>
            </a:r>
          </a:p>
          <a:p>
            <a:r>
              <a:rPr lang="de-DE" dirty="0" smtClean="0"/>
              <a:t>Serie in Produktion</a:t>
            </a:r>
          </a:p>
          <a:p>
            <a:r>
              <a:rPr lang="de-DE" dirty="0" smtClean="0"/>
              <a:t>weitere Programmierung erforderlich (siehe nächste Folie)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4907504" y="1340768"/>
            <a:ext cx="4236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de-DE" dirty="0" smtClean="0"/>
              <a:t>Regelung von Blende und Focus mit Positionsauswertung durch analogen Istwert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dirty="0" smtClean="0"/>
              <a:t>LED Steuerung für Kalibration</a:t>
            </a:r>
          </a:p>
        </p:txBody>
      </p:sp>
    </p:spTree>
    <p:extLst>
      <p:ext uri="{BB962C8B-B14F-4D97-AF65-F5344CB8AC3E}">
        <p14:creationId xmlns:p14="http://schemas.microsoft.com/office/powerpoint/2010/main" val="697673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0" y="0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smtClean="0"/>
              <a:t>Cave A upgrade: </a:t>
            </a:r>
          </a:p>
          <a:p>
            <a:pPr algn="ctr"/>
            <a:r>
              <a:rPr lang="de-DE" sz="2400" b="1" dirty="0" smtClean="0"/>
              <a:t>PLCs </a:t>
            </a:r>
            <a:r>
              <a:rPr lang="de-DE" sz="2400" b="1" dirty="0" err="1" smtClean="0"/>
              <a:t>for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iris</a:t>
            </a:r>
            <a:r>
              <a:rPr lang="de-DE" sz="2400" b="1" dirty="0" smtClean="0"/>
              <a:t>, </a:t>
            </a:r>
            <a:r>
              <a:rPr lang="de-DE" sz="2400" b="1" dirty="0" err="1" smtClean="0"/>
              <a:t>focus</a:t>
            </a:r>
            <a:r>
              <a:rPr lang="de-DE" sz="2400" b="1" dirty="0" smtClean="0"/>
              <a:t> und LED via FESA</a:t>
            </a:r>
            <a:endParaRPr lang="de-DE" sz="2400" b="1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6752"/>
            <a:ext cx="4800000" cy="36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5076056" y="1484784"/>
            <a:ext cx="40324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Status PLC via FESA:</a:t>
            </a:r>
          </a:p>
          <a:p>
            <a:r>
              <a:rPr lang="de-DE" dirty="0" smtClean="0"/>
              <a:t>Integration PLC in FESA läuft, weitere Programmierung erforderlich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07504" y="5085184"/>
            <a:ext cx="88569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Arbeitsaufwand für </a:t>
            </a:r>
            <a:r>
              <a:rPr lang="de-DE" b="1" dirty="0" smtClean="0"/>
              <a:t>PLC und PLC via FESA: 4 Monate Rolf, Rainer und Harald</a:t>
            </a:r>
          </a:p>
          <a:p>
            <a:r>
              <a:rPr lang="de-DE" dirty="0" smtClean="0"/>
              <a:t>PLC </a:t>
            </a:r>
            <a:r>
              <a:rPr lang="de-DE" dirty="0"/>
              <a:t>T</a:t>
            </a:r>
            <a:r>
              <a:rPr lang="de-DE" dirty="0" smtClean="0"/>
              <a:t>ests, </a:t>
            </a:r>
            <a:r>
              <a:rPr lang="de-DE" dirty="0" err="1" smtClean="0"/>
              <a:t>Schaltschränkeverkablung</a:t>
            </a:r>
            <a:r>
              <a:rPr lang="de-DE" dirty="0" smtClean="0"/>
              <a:t>, Integration in FESA, </a:t>
            </a:r>
            <a:r>
              <a:rPr lang="de-DE" dirty="0"/>
              <a:t>Inbetriebnahme</a:t>
            </a:r>
            <a:endParaRPr lang="de-DE" dirty="0" smtClean="0"/>
          </a:p>
          <a:p>
            <a:r>
              <a:rPr lang="de-DE" b="1" dirty="0" smtClean="0"/>
              <a:t>Kosten</a:t>
            </a:r>
            <a:r>
              <a:rPr lang="de-DE" b="1" dirty="0"/>
              <a:t>: Herr </a:t>
            </a:r>
            <a:r>
              <a:rPr lang="de-DE" b="1" dirty="0" smtClean="0"/>
              <a:t>Pfaff, Kleinteile (~2 </a:t>
            </a:r>
            <a:r>
              <a:rPr lang="de-DE" b="1" dirty="0"/>
              <a:t>k€)</a:t>
            </a:r>
          </a:p>
          <a:p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1405946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äsentation FAIR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desig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Präsentation FAIR</Template>
  <TotalTime>0</TotalTime>
  <Words>559</Words>
  <Application>Microsoft Office PowerPoint</Application>
  <PresentationFormat>Bildschirmpräsentation (4:3)</PresentationFormat>
  <Paragraphs>128</Paragraphs>
  <Slides>17</Slides>
  <Notes>1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18" baseType="lpstr">
      <vt:lpstr>Präsentation FAIR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GSI Helmholzzentrum für Schwerionenforschung GmbH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Statusbericht WPL</dc:title>
  <dc:creator>Carsten Omet</dc:creator>
  <cp:lastModifiedBy>bwalasek</cp:lastModifiedBy>
  <cp:revision>297</cp:revision>
  <cp:lastPrinted>2013-03-07T15:53:14Z</cp:lastPrinted>
  <dcterms:created xsi:type="dcterms:W3CDTF">2012-01-26T15:37:08Z</dcterms:created>
  <dcterms:modified xsi:type="dcterms:W3CDTF">2013-03-13T16:56:00Z</dcterms:modified>
</cp:coreProperties>
</file>