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379" r:id="rId5"/>
    <p:sldId id="377" r:id="rId6"/>
    <p:sldId id="378" r:id="rId7"/>
    <p:sldId id="317" r:id="rId8"/>
    <p:sldId id="381" r:id="rId9"/>
    <p:sldId id="276" r:id="rId10"/>
    <p:sldId id="384" r:id="rId11"/>
    <p:sldId id="382" r:id="rId12"/>
    <p:sldId id="340" r:id="rId13"/>
    <p:sldId id="338" r:id="rId14"/>
    <p:sldId id="394" r:id="rId15"/>
    <p:sldId id="339" r:id="rId16"/>
    <p:sldId id="389" r:id="rId17"/>
    <p:sldId id="395" r:id="rId18"/>
    <p:sldId id="399" r:id="rId19"/>
    <p:sldId id="286" r:id="rId20"/>
    <p:sldId id="357" r:id="rId21"/>
    <p:sldId id="358" r:id="rId22"/>
    <p:sldId id="361" r:id="rId23"/>
    <p:sldId id="363" r:id="rId24"/>
    <p:sldId id="287" r:id="rId25"/>
    <p:sldId id="289" r:id="rId26"/>
    <p:sldId id="290" r:id="rId27"/>
    <p:sldId id="386" r:id="rId28"/>
    <p:sldId id="400" r:id="rId29"/>
    <p:sldId id="295" r:id="rId30"/>
    <p:sldId id="396" r:id="rId31"/>
    <p:sldId id="371" r:id="rId32"/>
    <p:sldId id="37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008000"/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576" autoAdjust="0"/>
  </p:normalViewPr>
  <p:slideViewPr>
    <p:cSldViewPr>
      <p:cViewPr varScale="1">
        <p:scale>
          <a:sx n="69" d="100"/>
          <a:sy n="69" d="100"/>
        </p:scale>
        <p:origin x="-11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5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3A28F-3332-4444-A2C5-9A96D747AAF4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0A3B1-2A02-4B6D-A1D4-CB6AC349F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0A3B1-2A02-4B6D-A1D4-CB6AC349F28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F058-859B-4DC8-972B-55F1AF02D6D9}" type="datetimeFigureOut">
              <a:rPr lang="en-US" smtClean="0"/>
              <a:pPr/>
              <a:t>3/18/2013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01DF0-83C3-4599-9983-423B48A2CD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F058-859B-4DC8-972B-55F1AF02D6D9}" type="datetimeFigureOut">
              <a:rPr lang="en-US" smtClean="0"/>
              <a:pPr/>
              <a:t>3/18/2013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01DF0-83C3-4599-9983-423B48A2CD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F058-859B-4DC8-972B-55F1AF02D6D9}" type="datetimeFigureOut">
              <a:rPr lang="en-US" smtClean="0"/>
              <a:pPr/>
              <a:t>3/18/2013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01DF0-83C3-4599-9983-423B48A2CD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F058-859B-4DC8-972B-55F1AF02D6D9}" type="datetimeFigureOut">
              <a:rPr lang="en-US" smtClean="0"/>
              <a:pPr/>
              <a:t>3/18/2013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01DF0-83C3-4599-9983-423B48A2CD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F058-859B-4DC8-972B-55F1AF02D6D9}" type="datetimeFigureOut">
              <a:rPr lang="en-US" smtClean="0"/>
              <a:pPr/>
              <a:t>3/18/2013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01DF0-83C3-4599-9983-423B48A2CD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F058-859B-4DC8-972B-55F1AF02D6D9}" type="datetimeFigureOut">
              <a:rPr lang="en-US" smtClean="0"/>
              <a:pPr/>
              <a:t>3/18/2013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01DF0-83C3-4599-9983-423B48A2CD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F058-859B-4DC8-972B-55F1AF02D6D9}" type="datetimeFigureOut">
              <a:rPr lang="en-US" smtClean="0"/>
              <a:pPr/>
              <a:t>3/18/2013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01DF0-83C3-4599-9983-423B48A2CD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F058-859B-4DC8-972B-55F1AF02D6D9}" type="datetimeFigureOut">
              <a:rPr lang="en-US" smtClean="0"/>
              <a:pPr/>
              <a:t>3/18/2013</a:t>
            </a:fld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01DF0-83C3-4599-9983-423B48A2CD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F058-859B-4DC8-972B-55F1AF02D6D9}" type="datetimeFigureOut">
              <a:rPr lang="en-US" smtClean="0"/>
              <a:pPr/>
              <a:t>3/18/2013</a:t>
            </a:fld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01DF0-83C3-4599-9983-423B48A2CD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F058-859B-4DC8-972B-55F1AF02D6D9}" type="datetimeFigureOut">
              <a:rPr lang="en-US" smtClean="0"/>
              <a:pPr/>
              <a:t>3/18/2013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01DF0-83C3-4599-9983-423B48A2CD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F058-859B-4DC8-972B-55F1AF02D6D9}" type="datetimeFigureOut">
              <a:rPr lang="en-US" smtClean="0"/>
              <a:pPr/>
              <a:t>3/18/2013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01DF0-83C3-4599-9983-423B48A2CD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5F058-859B-4DC8-972B-55F1AF02D6D9}" type="datetimeFigureOut">
              <a:rPr lang="en-US" smtClean="0"/>
              <a:pPr/>
              <a:t>3/18/2013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01DF0-83C3-4599-9983-423B48A2CD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.jpe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0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emf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48.emf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emf"/><Relationship Id="rId4" Type="http://schemas.openxmlformats.org/officeDocument/2006/relationships/image" Target="../media/image49.emf"/><Relationship Id="rId9" Type="http://schemas.openxmlformats.org/officeDocument/2006/relationships/image" Target="../media/image2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9144000" cy="6615113"/>
            <a:chOff x="0" y="0"/>
            <a:chExt cx="5760" cy="4167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24" y="3984"/>
              <a:ext cx="576" cy="183"/>
            </a:xfrm>
            <a:prstGeom prst="rect">
              <a:avLst/>
            </a:prstGeom>
            <a:noFill/>
          </p:spPr>
        </p:pic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0" y="412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5424" y="41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746"/>
            </a:xfrm>
            <a:prstGeom prst="rect">
              <a:avLst/>
            </a:prstGeom>
            <a:noFill/>
          </p:spPr>
        </p:pic>
      </p:grpSp>
      <p:pic>
        <p:nvPicPr>
          <p:cNvPr id="9" name="Picture 2" descr="http://community.klipsch.com/forums/storage/6/863344/DSCN0010.JPG"/>
          <p:cNvPicPr>
            <a:picLocks noChangeAspect="1" noChangeArrowheads="1"/>
          </p:cNvPicPr>
          <p:nvPr/>
        </p:nvPicPr>
        <p:blipFill>
          <a:blip r:embed="rId4" cstate="print"/>
          <a:srcRect l="26250" t="23333" r="22500" b="28333"/>
          <a:stretch>
            <a:fillRect/>
          </a:stretch>
        </p:blipFill>
        <p:spPr bwMode="auto">
          <a:xfrm>
            <a:off x="-26276" y="0"/>
            <a:ext cx="9157138" cy="685800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1722658" y="5646003"/>
            <a:ext cx="58336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  <a:latin typeface="Times New Roman"/>
                <a:ea typeface="MS Mincho"/>
              </a:rPr>
              <a:t>M. Almalki 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Times New Roman"/>
                <a:ea typeface="MS Mincho"/>
              </a:rPr>
              <a:t>(Beam Diagnostic Group GSI, Goethe-Universität)</a:t>
            </a:r>
          </a:p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Century" pitchFamily="18" charset="0"/>
              </a:rPr>
              <a:t>Deutsche Physikalische Gesellschaft ( 04 – 08 March 2013 )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304800" y="1238071"/>
            <a:ext cx="8610600" cy="1077218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Digital Beam Position and Phase Monitor for p-LINAC for FAIR</a:t>
            </a:r>
          </a:p>
        </p:txBody>
      </p:sp>
      <p:sp>
        <p:nvSpPr>
          <p:cNvPr id="29" name="مستطيل 28"/>
          <p:cNvSpPr/>
          <p:nvPr/>
        </p:nvSpPr>
        <p:spPr>
          <a:xfrm>
            <a:off x="685800" y="2967335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1" dirty="0" smtClean="0"/>
              <a:t>M. Almalki</a:t>
            </a:r>
            <a:r>
              <a:rPr lang="en-GB" b="1" i="1" baseline="30000" dirty="0" smtClean="0"/>
              <a:t>1</a:t>
            </a:r>
            <a:r>
              <a:rPr lang="en-GB" b="1" i="1" dirty="0" smtClean="0"/>
              <a:t>, </a:t>
            </a:r>
            <a:r>
              <a:rPr lang="en-GB" i="1" dirty="0" smtClean="0"/>
              <a:t>P. Forck</a:t>
            </a:r>
            <a:r>
              <a:rPr lang="en-GB" i="1" baseline="30000" dirty="0" smtClean="0"/>
              <a:t>1</a:t>
            </a:r>
            <a:r>
              <a:rPr lang="en-GB" i="1" dirty="0" smtClean="0"/>
              <a:t>, W. Kaufmann</a:t>
            </a:r>
            <a:r>
              <a:rPr lang="en-GB" i="1" baseline="30000" dirty="0" smtClean="0"/>
              <a:t>1</a:t>
            </a:r>
            <a:r>
              <a:rPr lang="en-GB" i="1" dirty="0" smtClean="0"/>
              <a:t>, P. Kowina</a:t>
            </a:r>
            <a:r>
              <a:rPr lang="en-GB" i="1" baseline="30000" dirty="0" smtClean="0"/>
              <a:t>1</a:t>
            </a:r>
            <a:r>
              <a:rPr lang="en-GB" i="1" dirty="0" smtClean="0"/>
              <a:t>, R.Singh</a:t>
            </a:r>
            <a:r>
              <a:rPr lang="en-GB" i="1" baseline="30000" dirty="0" smtClean="0"/>
              <a:t>1</a:t>
            </a:r>
            <a:r>
              <a:rPr lang="en-GB" i="1" dirty="0" smtClean="0"/>
              <a:t>, C. Krüger</a:t>
            </a:r>
            <a:r>
              <a:rPr lang="en-GB" i="1" baseline="30000" dirty="0" smtClean="0"/>
              <a:t>1</a:t>
            </a:r>
            <a:r>
              <a:rPr lang="en-GB" i="1" dirty="0" smtClean="0"/>
              <a:t>, </a:t>
            </a:r>
          </a:p>
          <a:p>
            <a:pPr algn="ctr"/>
            <a:r>
              <a:rPr lang="en-GB" i="1" dirty="0" smtClean="0"/>
              <a:t>B. Baricevic</a:t>
            </a:r>
            <a:r>
              <a:rPr lang="en-GB" i="1" baseline="30000" dirty="0" smtClean="0"/>
              <a:t>2</a:t>
            </a:r>
            <a:r>
              <a:rPr lang="en-GB" i="1" dirty="0" smtClean="0"/>
              <a:t>, M. Znidarcic</a:t>
            </a:r>
            <a:r>
              <a:rPr lang="en-GB" i="1" baseline="30000" dirty="0" smtClean="0"/>
              <a:t>2</a:t>
            </a:r>
            <a:r>
              <a:rPr lang="en-GB" i="1" dirty="0" smtClean="0"/>
              <a:t>, R. Hrovatin</a:t>
            </a:r>
            <a:r>
              <a:rPr lang="en-GB" i="1" baseline="30000" dirty="0" smtClean="0"/>
              <a:t>2</a:t>
            </a:r>
            <a:endParaRPr lang="en-US" i="1" dirty="0"/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893047" y="3794612"/>
            <a:ext cx="51424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GSI, Darmstadt, Germany; 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I-Tech, Solkan, Slovenia 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3657600" y="6550223"/>
            <a:ext cx="5421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entury" pitchFamily="18" charset="0"/>
              </a:rPr>
              <a:t>1-33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-45591" y="6611779"/>
            <a:ext cx="91983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 smtClean="0">
                <a:latin typeface="Times New Roman"/>
                <a:ea typeface="MS Mincho"/>
              </a:rPr>
              <a:t>M. Almalki ,</a:t>
            </a:r>
            <a:r>
              <a:rPr lang="de-DE" sz="1000" b="1" dirty="0" smtClean="0">
                <a:latin typeface="Times New Roman"/>
                <a:ea typeface="MS Mincho"/>
              </a:rPr>
              <a:t> Dresden 2013 - DPG                                                                                                                </a:t>
            </a:r>
            <a:r>
              <a:rPr lang="en-US" sz="1000" b="1" dirty="0" smtClean="0">
                <a:latin typeface="Times New Roman"/>
                <a:ea typeface="MS Mincho"/>
              </a:rPr>
              <a:t>Digital Beam Position and Phase Monitor for P-LINAC for FAIR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مستطيل مستدير الزوايا 73"/>
          <p:cNvSpPr/>
          <p:nvPr/>
        </p:nvSpPr>
        <p:spPr bwMode="auto">
          <a:xfrm flipH="1">
            <a:off x="5562600" y="4776216"/>
            <a:ext cx="3429000" cy="1243584"/>
          </a:xfrm>
          <a:prstGeom prst="roundRect">
            <a:avLst/>
          </a:prstGeom>
          <a:solidFill>
            <a:srgbClr val="FFFFFF">
              <a:lumMod val="85000"/>
              <a:alpha val="17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32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32" charset="0"/>
              <a:cs typeface="Arial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6615113"/>
            <a:chOff x="0" y="0"/>
            <a:chExt cx="5760" cy="4167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24" y="3984"/>
              <a:ext cx="576" cy="183"/>
            </a:xfrm>
            <a:prstGeom prst="rect">
              <a:avLst/>
            </a:prstGeom>
            <a:noFill/>
          </p:spPr>
        </p:pic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0" y="412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5424" y="41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746"/>
            </a:xfrm>
            <a:prstGeom prst="rect">
              <a:avLst/>
            </a:prstGeom>
            <a:noFill/>
          </p:spPr>
        </p:pic>
      </p:grpSp>
      <p:sp>
        <p:nvSpPr>
          <p:cNvPr id="75" name="مستطيل مستدير الزوايا 74"/>
          <p:cNvSpPr/>
          <p:nvPr/>
        </p:nvSpPr>
        <p:spPr bwMode="auto">
          <a:xfrm>
            <a:off x="76200" y="2438400"/>
            <a:ext cx="3124200" cy="609600"/>
          </a:xfrm>
          <a:prstGeom prst="roundRect">
            <a:avLst/>
          </a:prstGeom>
          <a:solidFill>
            <a:srgbClr val="FFFFFF">
              <a:lumMod val="85000"/>
              <a:alpha val="34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32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32" charset="0"/>
              <a:cs typeface="Arial" charset="0"/>
            </a:endParaRPr>
          </a:p>
        </p:txBody>
      </p:sp>
      <p:sp>
        <p:nvSpPr>
          <p:cNvPr id="77" name="Rectangle 7"/>
          <p:cNvSpPr>
            <a:spLocks noChangeArrowheads="1"/>
          </p:cNvSpPr>
          <p:nvPr/>
        </p:nvSpPr>
        <p:spPr bwMode="auto">
          <a:xfrm>
            <a:off x="0" y="1676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80" name="Picture 1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5" y="2590800"/>
            <a:ext cx="1858518" cy="274320"/>
          </a:xfrm>
          <a:prstGeom prst="rect">
            <a:avLst/>
          </a:prstGeom>
          <a:noFill/>
        </p:spPr>
      </p:pic>
      <p:pic>
        <p:nvPicPr>
          <p:cNvPr id="81" name="Picture 1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075" y="3352800"/>
            <a:ext cx="4206240" cy="276272"/>
          </a:xfrm>
          <a:prstGeom prst="rect">
            <a:avLst/>
          </a:prstGeom>
          <a:noFill/>
        </p:spPr>
      </p:pic>
      <p:pic>
        <p:nvPicPr>
          <p:cNvPr id="82" name="Picture 1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194" y="3810000"/>
            <a:ext cx="3593206" cy="457200"/>
          </a:xfrm>
          <a:prstGeom prst="rect">
            <a:avLst/>
          </a:prstGeom>
          <a:noFill/>
        </p:spPr>
      </p:pic>
      <p:pic>
        <p:nvPicPr>
          <p:cNvPr id="83" name="Picture 1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97"/>
          <a:stretch>
            <a:fillRect/>
          </a:stretch>
        </p:blipFill>
        <p:spPr bwMode="auto">
          <a:xfrm>
            <a:off x="1066800" y="4343400"/>
            <a:ext cx="1560490" cy="457200"/>
          </a:xfrm>
          <a:prstGeom prst="rect">
            <a:avLst/>
          </a:prstGeom>
          <a:noFill/>
        </p:spPr>
      </p:pic>
      <p:pic>
        <p:nvPicPr>
          <p:cNvPr id="84" name="Picture 1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9" y="4953000"/>
            <a:ext cx="4206240" cy="295054"/>
          </a:xfrm>
          <a:prstGeom prst="rect">
            <a:avLst/>
          </a:prstGeom>
          <a:noFill/>
        </p:spPr>
      </p:pic>
      <p:pic>
        <p:nvPicPr>
          <p:cNvPr id="85" name="Picture 1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3073" y="5486400"/>
            <a:ext cx="3580327" cy="457200"/>
          </a:xfrm>
          <a:prstGeom prst="rect">
            <a:avLst/>
          </a:prstGeom>
          <a:noFill/>
        </p:spPr>
      </p:pic>
      <p:sp>
        <p:nvSpPr>
          <p:cNvPr id="89" name="مستطيل مستدير الزوايا 88"/>
          <p:cNvSpPr/>
          <p:nvPr/>
        </p:nvSpPr>
        <p:spPr bwMode="auto">
          <a:xfrm>
            <a:off x="76200" y="1600200"/>
            <a:ext cx="4572000" cy="548640"/>
          </a:xfrm>
          <a:prstGeom prst="roundRect">
            <a:avLst/>
          </a:prstGeom>
          <a:solidFill>
            <a:srgbClr val="FFFFFF">
              <a:lumMod val="85000"/>
              <a:alpha val="34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32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32" charset="0"/>
              <a:cs typeface="Arial" charset="0"/>
            </a:endParaRPr>
          </a:p>
        </p:txBody>
      </p:sp>
      <p:sp>
        <p:nvSpPr>
          <p:cNvPr id="90" name="مستطيل 89"/>
          <p:cNvSpPr/>
          <p:nvPr/>
        </p:nvSpPr>
        <p:spPr>
          <a:xfrm>
            <a:off x="76200" y="167640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Ø"/>
              <a:defRPr/>
            </a:pPr>
            <a:r>
              <a:rPr lang="en-US" b="1" kern="0" dirty="0" smtClean="0">
                <a:solidFill>
                  <a:srgbClr val="2D2DB9"/>
                </a:solidFill>
                <a:latin typeface="Times New Roman"/>
                <a:ea typeface="MS Mincho"/>
              </a:rPr>
              <a:t> E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B9"/>
                </a:solidFill>
                <a:effectLst/>
                <a:uLnTx/>
                <a:uFillTx/>
                <a:latin typeface="Times New Roman"/>
                <a:ea typeface="MS Mincho"/>
              </a:rPr>
              <a:t>xtracting I and Q (</a:t>
            </a:r>
            <a:r>
              <a:rPr lang="en-US" b="1" kern="0" dirty="0" smtClean="0">
                <a:solidFill>
                  <a:srgbClr val="2D2DB9"/>
                </a:solidFill>
                <a:latin typeface="Times New Roman"/>
                <a:ea typeface="MS Mincho"/>
              </a:rPr>
              <a:t>amplitude and phase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B9"/>
                </a:solidFill>
                <a:effectLst/>
                <a:uLnTx/>
                <a:uFillTx/>
                <a:latin typeface="Times New Roman"/>
                <a:ea typeface="MS Mincho"/>
              </a:rPr>
              <a:t>)</a:t>
            </a:r>
          </a:p>
        </p:txBody>
      </p:sp>
      <p:sp>
        <p:nvSpPr>
          <p:cNvPr id="92" name="مستطيل 91"/>
          <p:cNvSpPr/>
          <p:nvPr/>
        </p:nvSpPr>
        <p:spPr bwMode="auto">
          <a:xfrm>
            <a:off x="5672880" y="1752600"/>
            <a:ext cx="2971800" cy="2514600"/>
          </a:xfrm>
          <a:prstGeom prst="rect">
            <a:avLst/>
          </a:prstGeom>
          <a:solidFill>
            <a:srgbClr val="FFFFFF">
              <a:lumMod val="75000"/>
              <a:alpha val="15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32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32" charset="0"/>
              <a:cs typeface="Arial" charset="0"/>
            </a:endParaRPr>
          </a:p>
        </p:txBody>
      </p:sp>
      <p:sp>
        <p:nvSpPr>
          <p:cNvPr id="93" name="مجسم مشطوف الحواف 92"/>
          <p:cNvSpPr/>
          <p:nvPr/>
        </p:nvSpPr>
        <p:spPr>
          <a:xfrm>
            <a:off x="6053880" y="3825240"/>
            <a:ext cx="1097280" cy="365760"/>
          </a:xfrm>
          <a:prstGeom prst="bevel">
            <a:avLst/>
          </a:prstGeom>
          <a:gradFill rotWithShape="1">
            <a:gsLst>
              <a:gs pos="0">
                <a:srgbClr val="3333CC">
                  <a:shade val="51000"/>
                  <a:satMod val="130000"/>
                </a:srgbClr>
              </a:gs>
              <a:gs pos="80000">
                <a:srgbClr val="3333CC">
                  <a:shade val="93000"/>
                  <a:satMod val="130000"/>
                </a:srgbClr>
              </a:gs>
              <a:gs pos="100000">
                <a:srgbClr val="3333CC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94" name="مستطيل 93"/>
          <p:cNvSpPr/>
          <p:nvPr/>
        </p:nvSpPr>
        <p:spPr>
          <a:xfrm>
            <a:off x="6289917" y="3810000"/>
            <a:ext cx="830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MS Mincho"/>
              </a:rPr>
              <a:t>NCO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cxnSp>
        <p:nvCxnSpPr>
          <p:cNvPr id="95" name="رابط كسهم مستقيم 94"/>
          <p:cNvCxnSpPr/>
          <p:nvPr/>
        </p:nvCxnSpPr>
        <p:spPr>
          <a:xfrm>
            <a:off x="6376939" y="2792492"/>
            <a:ext cx="0" cy="1097280"/>
          </a:xfrm>
          <a:prstGeom prst="straightConnector1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oval" w="sm" len="sm"/>
            <a:tailEnd type="oval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96" name="رابط كسهم مستقيم 95"/>
          <p:cNvCxnSpPr/>
          <p:nvPr/>
        </p:nvCxnSpPr>
        <p:spPr>
          <a:xfrm flipH="1">
            <a:off x="5618451" y="2743200"/>
            <a:ext cx="435429" cy="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oval" w="sm" len="sm"/>
            <a:tailEnd type="oval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97" name="رابط كسهم مستقيم 96"/>
          <p:cNvCxnSpPr/>
          <p:nvPr/>
        </p:nvCxnSpPr>
        <p:spPr>
          <a:xfrm>
            <a:off x="6053880" y="2243852"/>
            <a:ext cx="0" cy="54864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oval" w="sm" len="sm"/>
            <a:tailEnd type="oval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98" name="رابط كسهم مستقيم 97"/>
          <p:cNvCxnSpPr/>
          <p:nvPr/>
        </p:nvCxnSpPr>
        <p:spPr>
          <a:xfrm>
            <a:off x="6053880" y="2743200"/>
            <a:ext cx="0" cy="54864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oval" w="sm" len="sm"/>
            <a:tailEnd type="oval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99" name="مخطط انسيابي: وصلة جمع 98"/>
          <p:cNvSpPr/>
          <p:nvPr/>
        </p:nvSpPr>
        <p:spPr>
          <a:xfrm>
            <a:off x="6557381" y="1969532"/>
            <a:ext cx="457200" cy="457200"/>
          </a:xfrm>
          <a:prstGeom prst="flowChartSummingJunction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cxnSp>
        <p:nvCxnSpPr>
          <p:cNvPr id="100" name="رابط كسهم مستقيم 99"/>
          <p:cNvCxnSpPr/>
          <p:nvPr/>
        </p:nvCxnSpPr>
        <p:spPr>
          <a:xfrm flipH="1">
            <a:off x="6064766" y="2228612"/>
            <a:ext cx="522514" cy="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oval" w="sm" len="sm"/>
            <a:tailEnd type="oval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01" name="مخطط انسيابي: وصلة جمع 100"/>
          <p:cNvSpPr/>
          <p:nvPr/>
        </p:nvSpPr>
        <p:spPr>
          <a:xfrm>
            <a:off x="6557381" y="3036332"/>
            <a:ext cx="457200" cy="457200"/>
          </a:xfrm>
          <a:prstGeom prst="flowChartSummingJunction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cxnSp>
        <p:nvCxnSpPr>
          <p:cNvPr id="102" name="رابط كسهم مستقيم 101"/>
          <p:cNvCxnSpPr/>
          <p:nvPr/>
        </p:nvCxnSpPr>
        <p:spPr>
          <a:xfrm flipH="1">
            <a:off x="6064766" y="3276600"/>
            <a:ext cx="522514" cy="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oval" w="sm" len="sm"/>
            <a:tailEnd type="oval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03" name="إطار 102"/>
          <p:cNvSpPr/>
          <p:nvPr/>
        </p:nvSpPr>
        <p:spPr>
          <a:xfrm>
            <a:off x="7588766" y="2045732"/>
            <a:ext cx="827314" cy="457200"/>
          </a:xfrm>
          <a:prstGeom prst="frame">
            <a:avLst/>
          </a:prstGeom>
          <a:solidFill>
            <a:srgbClr val="3333CC"/>
          </a:solidFill>
          <a:ln w="25400" cap="flat" cmpd="sng" algn="ctr">
            <a:solidFill>
              <a:srgbClr val="3333C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104" name="إطار 103"/>
          <p:cNvSpPr/>
          <p:nvPr/>
        </p:nvSpPr>
        <p:spPr>
          <a:xfrm>
            <a:off x="7577880" y="3112532"/>
            <a:ext cx="827314" cy="457200"/>
          </a:xfrm>
          <a:prstGeom prst="frame">
            <a:avLst/>
          </a:prstGeom>
          <a:solidFill>
            <a:srgbClr val="3333CC"/>
          </a:solidFill>
          <a:ln w="25400" cap="flat" cmpd="sng" algn="ctr">
            <a:solidFill>
              <a:srgbClr val="3333C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105" name="مستطيل 104"/>
          <p:cNvSpPr/>
          <p:nvPr/>
        </p:nvSpPr>
        <p:spPr>
          <a:xfrm>
            <a:off x="7730280" y="2103120"/>
            <a:ext cx="7904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LPF</a:t>
            </a:r>
          </a:p>
        </p:txBody>
      </p:sp>
      <p:sp>
        <p:nvSpPr>
          <p:cNvPr id="106" name="مستطيل 105"/>
          <p:cNvSpPr/>
          <p:nvPr/>
        </p:nvSpPr>
        <p:spPr>
          <a:xfrm>
            <a:off x="7696200" y="3154680"/>
            <a:ext cx="7904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LPF</a:t>
            </a:r>
          </a:p>
        </p:txBody>
      </p:sp>
      <p:cxnSp>
        <p:nvCxnSpPr>
          <p:cNvPr id="107" name="رابط كسهم مستقيم 106"/>
          <p:cNvCxnSpPr/>
          <p:nvPr/>
        </p:nvCxnSpPr>
        <p:spPr>
          <a:xfrm flipH="1">
            <a:off x="6968280" y="2209800"/>
            <a:ext cx="609600" cy="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oval" w="sm" len="sm"/>
            <a:tailEnd type="oval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08" name="رابط كسهم مستقيم 107"/>
          <p:cNvCxnSpPr/>
          <p:nvPr/>
        </p:nvCxnSpPr>
        <p:spPr>
          <a:xfrm flipH="1">
            <a:off x="8416080" y="2274332"/>
            <a:ext cx="522514" cy="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stealth" w="med" len="med"/>
            <a:tailEnd type="oval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09" name="رابط كسهم مستقيم 108"/>
          <p:cNvCxnSpPr/>
          <p:nvPr/>
        </p:nvCxnSpPr>
        <p:spPr>
          <a:xfrm flipH="1">
            <a:off x="8416080" y="3341132"/>
            <a:ext cx="522514" cy="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stealth" w="med" len="med"/>
            <a:tailEnd type="oval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10" name="رابط كسهم مستقيم 109"/>
          <p:cNvCxnSpPr/>
          <p:nvPr/>
        </p:nvCxnSpPr>
        <p:spPr>
          <a:xfrm flipH="1">
            <a:off x="6968280" y="3289757"/>
            <a:ext cx="609600" cy="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oval" w="sm" len="sm"/>
            <a:tailEnd type="oval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11" name="مستطيل 110"/>
          <p:cNvSpPr/>
          <p:nvPr/>
        </p:nvSpPr>
        <p:spPr>
          <a:xfrm>
            <a:off x="8797080" y="1885890"/>
            <a:ext cx="25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2" name="مستطيل 111"/>
          <p:cNvSpPr/>
          <p:nvPr/>
        </p:nvSpPr>
        <p:spPr>
          <a:xfrm>
            <a:off x="8797080" y="3009782"/>
            <a:ext cx="346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113" name="رابط كسهم مستقيم 112"/>
          <p:cNvCxnSpPr/>
          <p:nvPr/>
        </p:nvCxnSpPr>
        <p:spPr>
          <a:xfrm>
            <a:off x="6834139" y="350520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oval" w="sm" len="sm"/>
            <a:tailEnd type="oval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14" name="رابط كسهم مستقيم 113"/>
          <p:cNvCxnSpPr/>
          <p:nvPr/>
        </p:nvCxnSpPr>
        <p:spPr>
          <a:xfrm>
            <a:off x="6815880" y="2468880"/>
            <a:ext cx="0" cy="274320"/>
          </a:xfrm>
          <a:prstGeom prst="straightConnector1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oval" w="sm" len="sm"/>
            <a:tailEnd type="oval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15" name="رابط كسهم مستقيم 114"/>
          <p:cNvCxnSpPr/>
          <p:nvPr/>
        </p:nvCxnSpPr>
        <p:spPr>
          <a:xfrm flipH="1">
            <a:off x="6376939" y="2762012"/>
            <a:ext cx="435429" cy="0"/>
          </a:xfrm>
          <a:prstGeom prst="straightConnector1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oval" w="sm" len="sm"/>
            <a:tailEnd type="oval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116" name="Picture 5"/>
          <p:cNvPicPr>
            <a:picLocks noChangeAspect="1" noChangeArrowheads="1"/>
          </p:cNvPicPr>
          <p:nvPr/>
        </p:nvPicPr>
        <p:blipFill>
          <a:blip r:embed="rId10" cstate="print"/>
          <a:srcRect l="16500" t="18000" r="25750" b="27478"/>
          <a:stretch>
            <a:fillRect/>
          </a:stretch>
        </p:blipFill>
        <p:spPr bwMode="auto">
          <a:xfrm>
            <a:off x="4876800" y="2133600"/>
            <a:ext cx="79608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2819400"/>
            <a:ext cx="1280160" cy="232757"/>
          </a:xfrm>
          <a:prstGeom prst="rect">
            <a:avLst/>
          </a:prstGeom>
          <a:noFill/>
        </p:spPr>
      </p:pic>
      <p:sp>
        <p:nvSpPr>
          <p:cNvPr id="118" name="مستطيل 117"/>
          <p:cNvSpPr/>
          <p:nvPr/>
        </p:nvSpPr>
        <p:spPr>
          <a:xfrm>
            <a:off x="7162800" y="3886200"/>
            <a:ext cx="1447800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400" b="1" dirty="0" smtClean="0">
                <a:solidFill>
                  <a:srgbClr val="2D2DB9"/>
                </a:solidFill>
                <a:latin typeface="Times New Roman"/>
                <a:ea typeface="MS Mincho"/>
              </a:rPr>
              <a:t>Local Oscillator</a:t>
            </a:r>
          </a:p>
        </p:txBody>
      </p:sp>
      <p:pic>
        <p:nvPicPr>
          <p:cNvPr id="120" name="Picture 28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4"/>
          <a:stretch>
            <a:fillRect/>
          </a:stretch>
        </p:blipFill>
        <p:spPr bwMode="auto">
          <a:xfrm>
            <a:off x="1104900" y="5943600"/>
            <a:ext cx="1524000" cy="457200"/>
          </a:xfrm>
          <a:prstGeom prst="rect">
            <a:avLst/>
          </a:prstGeom>
          <a:noFill/>
        </p:spPr>
      </p:pic>
      <p:pic>
        <p:nvPicPr>
          <p:cNvPr id="129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3725" y="4876800"/>
            <a:ext cx="1790700" cy="419100"/>
          </a:xfrm>
          <a:prstGeom prst="rect">
            <a:avLst/>
          </a:prstGeom>
          <a:noFill/>
        </p:spPr>
      </p:pic>
      <p:pic>
        <p:nvPicPr>
          <p:cNvPr id="130" name="Picture 1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3725" y="5400675"/>
            <a:ext cx="1895475" cy="619125"/>
          </a:xfrm>
          <a:prstGeom prst="rect">
            <a:avLst/>
          </a:prstGeom>
          <a:noFill/>
        </p:spPr>
      </p:pic>
      <p:sp>
        <p:nvSpPr>
          <p:cNvPr id="132" name="Rectangle 4"/>
          <p:cNvSpPr>
            <a:spLocks noChangeArrowheads="1"/>
          </p:cNvSpPr>
          <p:nvPr/>
        </p:nvSpPr>
        <p:spPr bwMode="auto">
          <a:xfrm>
            <a:off x="0" y="876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" name="Picture 3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773680"/>
            <a:ext cx="1399032" cy="274320"/>
          </a:xfrm>
          <a:prstGeom prst="rect">
            <a:avLst/>
          </a:prstGeom>
          <a:noFill/>
        </p:spPr>
      </p:pic>
      <p:pic>
        <p:nvPicPr>
          <p:cNvPr id="134" name="Picture 2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2052" y="1752600"/>
            <a:ext cx="1412748" cy="274320"/>
          </a:xfrm>
          <a:prstGeom prst="rect">
            <a:avLst/>
          </a:prstGeom>
          <a:noFill/>
        </p:spPr>
      </p:pic>
      <p:sp>
        <p:nvSpPr>
          <p:cNvPr id="121" name="مستطيل مستدير الزوايا 120"/>
          <p:cNvSpPr/>
          <p:nvPr/>
        </p:nvSpPr>
        <p:spPr>
          <a:xfrm>
            <a:off x="838200" y="304800"/>
            <a:ext cx="6781800" cy="609600"/>
          </a:xfrm>
          <a:prstGeom prst="roundRect">
            <a:avLst>
              <a:gd name="adj" fmla="val 4809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Bold Italic Art" pitchFamily="2" charset="-78"/>
            </a:endParaRPr>
          </a:p>
        </p:txBody>
      </p:sp>
      <p:sp>
        <p:nvSpPr>
          <p:cNvPr id="122" name="مستطيل 121"/>
          <p:cNvSpPr/>
          <p:nvPr/>
        </p:nvSpPr>
        <p:spPr>
          <a:xfrm>
            <a:off x="838200" y="38100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Digital Signal Processing Algorithm in p-LINAC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مستطيل 137"/>
          <p:cNvSpPr/>
          <p:nvPr/>
        </p:nvSpPr>
        <p:spPr>
          <a:xfrm>
            <a:off x="304800" y="385465"/>
            <a:ext cx="381000" cy="381000"/>
          </a:xfrm>
          <a:prstGeom prst="rect">
            <a:avLst/>
          </a:prstGeom>
          <a:solidFill>
            <a:srgbClr val="FFFF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مستطيل 63"/>
          <p:cNvSpPr/>
          <p:nvPr/>
        </p:nvSpPr>
        <p:spPr>
          <a:xfrm>
            <a:off x="3657600" y="6550223"/>
            <a:ext cx="641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entury" pitchFamily="18" charset="0"/>
              </a:rPr>
              <a:t>10-33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6300" y="4419600"/>
            <a:ext cx="190500" cy="342900"/>
          </a:xfrm>
          <a:prstGeom prst="rect">
            <a:avLst/>
          </a:prstGeom>
          <a:noFill/>
        </p:spPr>
      </p:pic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6300" y="6019800"/>
            <a:ext cx="190500" cy="342900"/>
          </a:xfrm>
          <a:prstGeom prst="rect">
            <a:avLst/>
          </a:prstGeom>
          <a:noFill/>
        </p:spPr>
      </p:pic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مستطيل 70"/>
          <p:cNvSpPr/>
          <p:nvPr/>
        </p:nvSpPr>
        <p:spPr>
          <a:xfrm>
            <a:off x="-45591" y="6611779"/>
            <a:ext cx="91983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 smtClean="0">
                <a:latin typeface="Times New Roman"/>
                <a:ea typeface="MS Mincho"/>
              </a:rPr>
              <a:t>M. Almalki ,</a:t>
            </a:r>
            <a:r>
              <a:rPr lang="de-DE" sz="1000" b="1" dirty="0" smtClean="0">
                <a:latin typeface="Times New Roman"/>
                <a:ea typeface="MS Mincho"/>
              </a:rPr>
              <a:t> Dresden 2013 - DPG                                                                                                                </a:t>
            </a:r>
            <a:r>
              <a:rPr lang="en-US" sz="1000" b="1" dirty="0" smtClean="0">
                <a:latin typeface="Times New Roman"/>
                <a:ea typeface="MS Mincho"/>
              </a:rPr>
              <a:t>Digital Beam Position and Phase Monitor for P-LINAC for FAIR</a:t>
            </a:r>
          </a:p>
        </p:txBody>
      </p:sp>
      <p:sp>
        <p:nvSpPr>
          <p:cNvPr id="72" name="مستطيل 71"/>
          <p:cNvSpPr/>
          <p:nvPr/>
        </p:nvSpPr>
        <p:spPr>
          <a:xfrm>
            <a:off x="3124586" y="4419600"/>
            <a:ext cx="3108960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kern="0" dirty="0" smtClean="0">
                <a:solidFill>
                  <a:srgbClr val="0000CC"/>
                </a:solidFill>
                <a:latin typeface="Times New Roman"/>
                <a:ea typeface="MS Mincho"/>
              </a:rPr>
              <a:t>I : in-phase  component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76" name="مستطيل 75"/>
          <p:cNvSpPr/>
          <p:nvPr/>
        </p:nvSpPr>
        <p:spPr>
          <a:xfrm>
            <a:off x="3135963" y="6031468"/>
            <a:ext cx="3108960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600" b="1" kern="0" dirty="0" smtClean="0">
                <a:solidFill>
                  <a:srgbClr val="C00000"/>
                </a:solidFill>
                <a:latin typeface="Times New Roman"/>
                <a:ea typeface="MS Mincho"/>
              </a:rPr>
              <a:t>Q : quadrature-phase component</a:t>
            </a:r>
          </a:p>
        </p:txBody>
      </p:sp>
      <p:sp>
        <p:nvSpPr>
          <p:cNvPr id="79" name="مستطيل 78"/>
          <p:cNvSpPr/>
          <p:nvPr/>
        </p:nvSpPr>
        <p:spPr>
          <a:xfrm>
            <a:off x="7127731" y="1214735"/>
            <a:ext cx="1787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kern="0" dirty="0" smtClean="0">
                <a:solidFill>
                  <a:srgbClr val="000000"/>
                </a:solidFill>
                <a:latin typeface="Times New Roman"/>
                <a:ea typeface="MS Mincho"/>
                <a:cs typeface="Arial"/>
              </a:rPr>
              <a:t>RF application in DSP, </a:t>
            </a:r>
          </a:p>
          <a:p>
            <a:r>
              <a:rPr lang="en-US" sz="1200" b="1" kern="0" dirty="0" smtClean="0">
                <a:solidFill>
                  <a:srgbClr val="000000"/>
                </a:solidFill>
                <a:latin typeface="Times New Roman"/>
                <a:ea typeface="MS Mincho"/>
                <a:cs typeface="Arial"/>
              </a:rPr>
              <a:t>T. Tschilcher, CAS 2007</a:t>
            </a:r>
            <a:endParaRPr lang="en-US" sz="1200" dirty="0"/>
          </a:p>
        </p:txBody>
      </p:sp>
      <p:sp>
        <p:nvSpPr>
          <p:cNvPr id="86" name="مستطيل 85"/>
          <p:cNvSpPr/>
          <p:nvPr/>
        </p:nvSpPr>
        <p:spPr>
          <a:xfrm>
            <a:off x="2133600" y="3623846"/>
            <a:ext cx="100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1600" b="1" dirty="0" smtClean="0">
                <a:solidFill>
                  <a:srgbClr val="008000"/>
                </a:solidFill>
                <a:latin typeface="Times New Roman"/>
                <a:ea typeface="MS Mincho"/>
              </a:rPr>
              <a:t>Filter out</a:t>
            </a:r>
          </a:p>
        </p:txBody>
      </p:sp>
      <p:sp>
        <p:nvSpPr>
          <p:cNvPr id="123" name="شكل بيضاوي 122"/>
          <p:cNvSpPr/>
          <p:nvPr/>
        </p:nvSpPr>
        <p:spPr>
          <a:xfrm>
            <a:off x="1676400" y="3886200"/>
            <a:ext cx="1524000" cy="304800"/>
          </a:xfrm>
          <a:prstGeom prst="ellipse">
            <a:avLst/>
          </a:prstGeom>
          <a:solidFill>
            <a:srgbClr val="008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مستطيل 123"/>
          <p:cNvSpPr/>
          <p:nvPr/>
        </p:nvSpPr>
        <p:spPr>
          <a:xfrm>
            <a:off x="2190700" y="5300246"/>
            <a:ext cx="100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1600" b="1" dirty="0" smtClean="0">
                <a:solidFill>
                  <a:srgbClr val="008000"/>
                </a:solidFill>
                <a:latin typeface="Times New Roman"/>
                <a:ea typeface="MS Mincho"/>
              </a:rPr>
              <a:t>Filter out</a:t>
            </a:r>
          </a:p>
        </p:txBody>
      </p:sp>
      <p:sp>
        <p:nvSpPr>
          <p:cNvPr id="127" name="شكل بيضاوي 126"/>
          <p:cNvSpPr/>
          <p:nvPr/>
        </p:nvSpPr>
        <p:spPr>
          <a:xfrm>
            <a:off x="1676400" y="5562600"/>
            <a:ext cx="1524000" cy="304800"/>
          </a:xfrm>
          <a:prstGeom prst="ellipse">
            <a:avLst/>
          </a:prstGeom>
          <a:solidFill>
            <a:srgbClr val="008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مستطيل 127"/>
          <p:cNvSpPr/>
          <p:nvPr/>
        </p:nvSpPr>
        <p:spPr>
          <a:xfrm>
            <a:off x="5638800" y="4953000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2D2DB9"/>
                </a:solidFill>
                <a:latin typeface="Times New Roman"/>
                <a:ea typeface="MS Mincho"/>
              </a:rPr>
              <a:t>Amplitude </a:t>
            </a:r>
            <a:endParaRPr lang="en-US" dirty="0"/>
          </a:p>
        </p:txBody>
      </p:sp>
      <p:sp>
        <p:nvSpPr>
          <p:cNvPr id="131" name="مستطيل 130"/>
          <p:cNvSpPr/>
          <p:nvPr/>
        </p:nvSpPr>
        <p:spPr>
          <a:xfrm>
            <a:off x="5715000" y="5562600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2D2DB9"/>
                </a:solidFill>
                <a:latin typeface="Times New Roman"/>
                <a:ea typeface="MS Mincho"/>
              </a:rPr>
              <a:t>Phase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89" grpId="0" animBg="1"/>
      <p:bldP spid="90" grpId="0"/>
      <p:bldP spid="92" grpId="0" animBg="1"/>
      <p:bldP spid="93" grpId="0" animBg="1"/>
      <p:bldP spid="94" grpId="0"/>
      <p:bldP spid="99" grpId="0" animBg="1"/>
      <p:bldP spid="101" grpId="0" animBg="1"/>
      <p:bldP spid="103" grpId="0" animBg="1"/>
      <p:bldP spid="104" grpId="0" animBg="1"/>
      <p:bldP spid="105" grpId="0"/>
      <p:bldP spid="106" grpId="0"/>
      <p:bldP spid="111" grpId="0"/>
      <p:bldP spid="112" grpId="0"/>
      <p:bldP spid="118" grpId="0"/>
      <p:bldP spid="72" grpId="0" animBg="1"/>
      <p:bldP spid="76" grpId="0" animBg="1"/>
      <p:bldP spid="79" grpId="0"/>
      <p:bldP spid="86" grpId="0"/>
      <p:bldP spid="123" grpId="0" animBg="1"/>
      <p:bldP spid="124" grpId="0"/>
      <p:bldP spid="127" grpId="0" animBg="1"/>
      <p:bldP spid="128" grpId="0"/>
      <p:bldP spid="1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0" y="0"/>
            <a:ext cx="9144000" cy="6615113"/>
            <a:chOff x="0" y="0"/>
            <a:chExt cx="5760" cy="4167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24" y="3984"/>
              <a:ext cx="576" cy="183"/>
            </a:xfrm>
            <a:prstGeom prst="rect">
              <a:avLst/>
            </a:prstGeom>
            <a:noFill/>
          </p:spPr>
        </p:pic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0" y="412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5424" y="41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746"/>
            </a:xfrm>
            <a:prstGeom prst="rect">
              <a:avLst/>
            </a:prstGeom>
            <a:noFill/>
          </p:spPr>
        </p:pic>
      </p:grpSp>
      <p:sp>
        <p:nvSpPr>
          <p:cNvPr id="51" name="مستطيل 50"/>
          <p:cNvSpPr/>
          <p:nvPr/>
        </p:nvSpPr>
        <p:spPr>
          <a:xfrm>
            <a:off x="3657600" y="6550223"/>
            <a:ext cx="6316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entury" pitchFamily="18" charset="0"/>
              </a:rPr>
              <a:t>11-33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52" name="مستطيل 51"/>
          <p:cNvSpPr/>
          <p:nvPr/>
        </p:nvSpPr>
        <p:spPr>
          <a:xfrm>
            <a:off x="-45591" y="6611779"/>
            <a:ext cx="91983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 smtClean="0">
                <a:latin typeface="Times New Roman"/>
                <a:ea typeface="MS Mincho"/>
              </a:rPr>
              <a:t>M. Almalki ,</a:t>
            </a:r>
            <a:r>
              <a:rPr lang="de-DE" sz="1000" b="1" dirty="0" smtClean="0">
                <a:latin typeface="Times New Roman"/>
                <a:ea typeface="MS Mincho"/>
              </a:rPr>
              <a:t> Dresden 2013 - DPG                                                                                                                </a:t>
            </a:r>
            <a:r>
              <a:rPr lang="en-US" sz="1000" b="1" dirty="0" smtClean="0">
                <a:latin typeface="Times New Roman"/>
                <a:ea typeface="MS Mincho"/>
              </a:rPr>
              <a:t>Digital Beam Position and Phase Monitor for P-LINAC for FAIR</a:t>
            </a:r>
          </a:p>
        </p:txBody>
      </p:sp>
      <p:grpSp>
        <p:nvGrpSpPr>
          <p:cNvPr id="62" name="Group 33"/>
          <p:cNvGrpSpPr>
            <a:grpSpLocks/>
          </p:cNvGrpSpPr>
          <p:nvPr/>
        </p:nvGrpSpPr>
        <p:grpSpPr bwMode="auto">
          <a:xfrm>
            <a:off x="381000" y="5105400"/>
            <a:ext cx="9390075" cy="665163"/>
            <a:chOff x="1056" y="1755"/>
            <a:chExt cx="5915" cy="419"/>
          </a:xfrm>
        </p:grpSpPr>
        <p:grpSp>
          <p:nvGrpSpPr>
            <p:cNvPr id="63" name="Group 7"/>
            <p:cNvGrpSpPr>
              <a:grpSpLocks/>
            </p:cNvGrpSpPr>
            <p:nvPr/>
          </p:nvGrpSpPr>
          <p:grpSpPr bwMode="auto">
            <a:xfrm>
              <a:off x="1056" y="1755"/>
              <a:ext cx="476" cy="419"/>
              <a:chOff x="2864" y="2656"/>
              <a:chExt cx="1536" cy="1351"/>
            </a:xfrm>
          </p:grpSpPr>
          <p:sp>
            <p:nvSpPr>
              <p:cNvPr id="67" name="AutoShape 8"/>
              <p:cNvSpPr>
                <a:spLocks noChangeArrowheads="1"/>
              </p:cNvSpPr>
              <p:nvPr/>
            </p:nvSpPr>
            <p:spPr bwMode="gray">
              <a:xfrm>
                <a:off x="2864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" name="AutoShape 9"/>
              <p:cNvSpPr>
                <a:spLocks noChangeArrowheads="1"/>
              </p:cNvSpPr>
              <p:nvPr/>
            </p:nvSpPr>
            <p:spPr bwMode="gray">
              <a:xfrm>
                <a:off x="286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" name="AutoShape 10"/>
              <p:cNvSpPr>
                <a:spLocks noChangeArrowheads="1"/>
              </p:cNvSpPr>
              <p:nvPr/>
            </p:nvSpPr>
            <p:spPr bwMode="gray">
              <a:xfrm>
                <a:off x="295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4" name="Line 14"/>
            <p:cNvSpPr>
              <a:spLocks noChangeShapeType="1"/>
            </p:cNvSpPr>
            <p:nvPr/>
          </p:nvSpPr>
          <p:spPr bwMode="auto">
            <a:xfrm>
              <a:off x="1536" y="2139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th-TH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5" name="Text Box 15"/>
            <p:cNvSpPr txBox="1">
              <a:spLocks noChangeArrowheads="1"/>
            </p:cNvSpPr>
            <p:nvPr/>
          </p:nvSpPr>
          <p:spPr bwMode="auto">
            <a:xfrm>
              <a:off x="1536" y="1803"/>
              <a:ext cx="5435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 eaLnBrk="0" hangingPunct="0"/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Results &amp; Conclusion.</a:t>
              </a:r>
            </a:p>
          </p:txBody>
        </p:sp>
        <p:sp>
          <p:nvSpPr>
            <p:cNvPr id="66" name="Text Box 16"/>
            <p:cNvSpPr txBox="1">
              <a:spLocks noChangeArrowheads="1"/>
            </p:cNvSpPr>
            <p:nvPr/>
          </p:nvSpPr>
          <p:spPr bwMode="gray">
            <a:xfrm>
              <a:off x="1200" y="1817"/>
              <a:ext cx="213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0" name="Group 32"/>
          <p:cNvGrpSpPr>
            <a:grpSpLocks/>
          </p:cNvGrpSpPr>
          <p:nvPr/>
        </p:nvGrpSpPr>
        <p:grpSpPr bwMode="auto">
          <a:xfrm>
            <a:off x="381000" y="1981202"/>
            <a:ext cx="8534413" cy="665163"/>
            <a:chOff x="1152" y="1179"/>
            <a:chExt cx="5376" cy="419"/>
          </a:xfrm>
        </p:grpSpPr>
        <p:grpSp>
          <p:nvGrpSpPr>
            <p:cNvPr id="71" name="Group 3"/>
            <p:cNvGrpSpPr>
              <a:grpSpLocks/>
            </p:cNvGrpSpPr>
            <p:nvPr/>
          </p:nvGrpSpPr>
          <p:grpSpPr bwMode="auto">
            <a:xfrm>
              <a:off x="1152" y="1179"/>
              <a:ext cx="480" cy="419"/>
              <a:chOff x="1110" y="2656"/>
              <a:chExt cx="1549" cy="1351"/>
            </a:xfrm>
          </p:grpSpPr>
          <p:sp>
            <p:nvSpPr>
              <p:cNvPr id="7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72" name="Line 11"/>
            <p:cNvSpPr>
              <a:spLocks noChangeShapeType="1"/>
            </p:cNvSpPr>
            <p:nvPr/>
          </p:nvSpPr>
          <p:spPr bwMode="auto">
            <a:xfrm>
              <a:off x="1536" y="1563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th-TH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3" name="Text Box 12"/>
            <p:cNvSpPr txBox="1">
              <a:spLocks noChangeArrowheads="1"/>
            </p:cNvSpPr>
            <p:nvPr/>
          </p:nvSpPr>
          <p:spPr bwMode="auto">
            <a:xfrm>
              <a:off x="1632" y="1227"/>
              <a:ext cx="4896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Motivation (Beam Position and Beam Phase). </a:t>
              </a:r>
              <a:endPara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Text Box 13"/>
            <p:cNvSpPr txBox="1">
              <a:spLocks noChangeArrowheads="1"/>
            </p:cNvSpPr>
            <p:nvPr/>
          </p:nvSpPr>
          <p:spPr bwMode="gray">
            <a:xfrm>
              <a:off x="1281" y="1241"/>
              <a:ext cx="213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79" name="Group 32"/>
          <p:cNvGrpSpPr>
            <a:grpSpLocks/>
          </p:cNvGrpSpPr>
          <p:nvPr/>
        </p:nvGrpSpPr>
        <p:grpSpPr bwMode="auto">
          <a:xfrm>
            <a:off x="381000" y="3048000"/>
            <a:ext cx="8534413" cy="665162"/>
            <a:chOff x="1152" y="1179"/>
            <a:chExt cx="5376" cy="419"/>
          </a:xfrm>
        </p:grpSpPr>
        <p:grpSp>
          <p:nvGrpSpPr>
            <p:cNvPr id="80" name="Group 3"/>
            <p:cNvGrpSpPr>
              <a:grpSpLocks/>
            </p:cNvGrpSpPr>
            <p:nvPr/>
          </p:nvGrpSpPr>
          <p:grpSpPr bwMode="auto">
            <a:xfrm>
              <a:off x="1152" y="1179"/>
              <a:ext cx="480" cy="419"/>
              <a:chOff x="1110" y="2656"/>
              <a:chExt cx="1549" cy="1351"/>
            </a:xfrm>
          </p:grpSpPr>
          <p:sp>
            <p:nvSpPr>
              <p:cNvPr id="84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81" name="Line 11"/>
            <p:cNvSpPr>
              <a:spLocks noChangeShapeType="1"/>
            </p:cNvSpPr>
            <p:nvPr/>
          </p:nvSpPr>
          <p:spPr bwMode="auto">
            <a:xfrm>
              <a:off x="1536" y="1563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th-TH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2" name="Text Box 12"/>
            <p:cNvSpPr txBox="1">
              <a:spLocks noChangeArrowheads="1"/>
            </p:cNvSpPr>
            <p:nvPr/>
          </p:nvSpPr>
          <p:spPr bwMode="auto">
            <a:xfrm>
              <a:off x="1632" y="1227"/>
              <a:ext cx="4896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Digital Signal Processing Algorithm for Position and Phase.</a:t>
              </a:r>
            </a:p>
          </p:txBody>
        </p:sp>
        <p:sp>
          <p:nvSpPr>
            <p:cNvPr id="83" name="Text Box 13"/>
            <p:cNvSpPr txBox="1">
              <a:spLocks noChangeArrowheads="1"/>
            </p:cNvSpPr>
            <p:nvPr/>
          </p:nvSpPr>
          <p:spPr bwMode="gray">
            <a:xfrm>
              <a:off x="1281" y="1241"/>
              <a:ext cx="213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8" name="مستطيل مستدير الزوايا 77"/>
          <p:cNvSpPr/>
          <p:nvPr/>
        </p:nvSpPr>
        <p:spPr>
          <a:xfrm>
            <a:off x="152400" y="1752600"/>
            <a:ext cx="8763000" cy="4267200"/>
          </a:xfrm>
          <a:prstGeom prst="roundRect">
            <a:avLst>
              <a:gd name="adj" fmla="val 4809"/>
            </a:avLst>
          </a:prstGeom>
          <a:solidFill>
            <a:schemeClr val="bg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Bold Italic Art" pitchFamily="2" charset="-78"/>
            </a:endParaRPr>
          </a:p>
        </p:txBody>
      </p:sp>
      <p:sp>
        <p:nvSpPr>
          <p:cNvPr id="53" name="مستطيل مستدير الزوايا 52"/>
          <p:cNvSpPr/>
          <p:nvPr/>
        </p:nvSpPr>
        <p:spPr bwMode="auto">
          <a:xfrm>
            <a:off x="304800" y="3886200"/>
            <a:ext cx="8458200" cy="914400"/>
          </a:xfrm>
          <a:prstGeom prst="roundRect">
            <a:avLst/>
          </a:prstGeom>
          <a:solidFill>
            <a:srgbClr val="FFFF00">
              <a:alpha val="15000"/>
            </a:srgb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32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32" charset="0"/>
              <a:cs typeface="Arial" charset="0"/>
            </a:endParaRPr>
          </a:p>
        </p:txBody>
      </p:sp>
      <p:grpSp>
        <p:nvGrpSpPr>
          <p:cNvPr id="54" name="Group 33"/>
          <p:cNvGrpSpPr>
            <a:grpSpLocks/>
          </p:cNvGrpSpPr>
          <p:nvPr/>
        </p:nvGrpSpPr>
        <p:grpSpPr bwMode="auto">
          <a:xfrm>
            <a:off x="381000" y="4038600"/>
            <a:ext cx="6553209" cy="665163"/>
            <a:chOff x="1056" y="1755"/>
            <a:chExt cx="4128" cy="419"/>
          </a:xfrm>
        </p:grpSpPr>
        <p:grpSp>
          <p:nvGrpSpPr>
            <p:cNvPr id="55" name="Group 7"/>
            <p:cNvGrpSpPr>
              <a:grpSpLocks/>
            </p:cNvGrpSpPr>
            <p:nvPr/>
          </p:nvGrpSpPr>
          <p:grpSpPr bwMode="auto">
            <a:xfrm>
              <a:off x="1056" y="1755"/>
              <a:ext cx="476" cy="419"/>
              <a:chOff x="2864" y="2656"/>
              <a:chExt cx="1536" cy="1351"/>
            </a:xfrm>
          </p:grpSpPr>
          <p:sp>
            <p:nvSpPr>
              <p:cNvPr id="59" name="AutoShape 8"/>
              <p:cNvSpPr>
                <a:spLocks noChangeArrowheads="1"/>
              </p:cNvSpPr>
              <p:nvPr/>
            </p:nvSpPr>
            <p:spPr bwMode="gray">
              <a:xfrm>
                <a:off x="2864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" name="AutoShape 9"/>
              <p:cNvSpPr>
                <a:spLocks noChangeArrowheads="1"/>
              </p:cNvSpPr>
              <p:nvPr/>
            </p:nvSpPr>
            <p:spPr bwMode="gray">
              <a:xfrm>
                <a:off x="286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" name="AutoShape 10"/>
              <p:cNvSpPr>
                <a:spLocks noChangeArrowheads="1"/>
              </p:cNvSpPr>
              <p:nvPr/>
            </p:nvSpPr>
            <p:spPr bwMode="gray">
              <a:xfrm>
                <a:off x="295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56" name="Line 14"/>
            <p:cNvSpPr>
              <a:spLocks noChangeShapeType="1"/>
            </p:cNvSpPr>
            <p:nvPr/>
          </p:nvSpPr>
          <p:spPr bwMode="auto">
            <a:xfrm>
              <a:off x="1536" y="2139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th-TH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7" name="Text Box 15"/>
            <p:cNvSpPr txBox="1">
              <a:spLocks noChangeArrowheads="1"/>
            </p:cNvSpPr>
            <p:nvPr/>
          </p:nvSpPr>
          <p:spPr bwMode="auto">
            <a:xfrm>
              <a:off x="1536" y="1803"/>
              <a:ext cx="3648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 eaLnBrk="0" hangingPunct="0"/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Beam-based Test with Libera SPH.</a:t>
              </a:r>
            </a:p>
          </p:txBody>
        </p:sp>
        <p:sp>
          <p:nvSpPr>
            <p:cNvPr id="58" name="Text Box 16"/>
            <p:cNvSpPr txBox="1">
              <a:spLocks noChangeArrowheads="1"/>
            </p:cNvSpPr>
            <p:nvPr/>
          </p:nvSpPr>
          <p:spPr bwMode="gray">
            <a:xfrm>
              <a:off x="1200" y="1817"/>
              <a:ext cx="213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 bwMode="auto">
          <a:xfrm>
            <a:off x="1981200" y="4972110"/>
            <a:ext cx="5334000" cy="514290"/>
          </a:xfrm>
          <a:prstGeom prst="roundRect">
            <a:avLst/>
          </a:prstGeom>
          <a:solidFill>
            <a:srgbClr val="FFFFFF">
              <a:lumMod val="85000"/>
              <a:alpha val="15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32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32" charset="0"/>
              <a:cs typeface="Arial" charset="0"/>
            </a:endParaRPr>
          </a:p>
        </p:txBody>
      </p:sp>
      <p:sp>
        <p:nvSpPr>
          <p:cNvPr id="12" name="مستطيل مستدير الزوايا 11"/>
          <p:cNvSpPr/>
          <p:nvPr/>
        </p:nvSpPr>
        <p:spPr bwMode="auto">
          <a:xfrm>
            <a:off x="1981200" y="3772020"/>
            <a:ext cx="5334000" cy="514290"/>
          </a:xfrm>
          <a:prstGeom prst="roundRect">
            <a:avLst/>
          </a:prstGeom>
          <a:solidFill>
            <a:srgbClr val="FFFFFF">
              <a:lumMod val="85000"/>
              <a:alpha val="15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32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32" charset="0"/>
              <a:cs typeface="Arial" charset="0"/>
            </a:endParaRPr>
          </a:p>
        </p:txBody>
      </p:sp>
      <p:sp>
        <p:nvSpPr>
          <p:cNvPr id="14" name="مستطيل مستدير الزوايا 13"/>
          <p:cNvSpPr/>
          <p:nvPr/>
        </p:nvSpPr>
        <p:spPr bwMode="auto">
          <a:xfrm>
            <a:off x="1981200" y="4381620"/>
            <a:ext cx="5334000" cy="514290"/>
          </a:xfrm>
          <a:prstGeom prst="roundRect">
            <a:avLst/>
          </a:prstGeom>
          <a:solidFill>
            <a:srgbClr val="FFFFFF">
              <a:lumMod val="85000"/>
              <a:alpha val="15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32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32" charset="0"/>
              <a:cs typeface="Arial" charset="0"/>
            </a:endParaRPr>
          </a:p>
        </p:txBody>
      </p:sp>
      <p:sp>
        <p:nvSpPr>
          <p:cNvPr id="11" name="مستطيل مستدير الزوايا 10"/>
          <p:cNvSpPr/>
          <p:nvPr/>
        </p:nvSpPr>
        <p:spPr bwMode="auto">
          <a:xfrm>
            <a:off x="1981200" y="3162420"/>
            <a:ext cx="5334000" cy="514290"/>
          </a:xfrm>
          <a:prstGeom prst="roundRect">
            <a:avLst/>
          </a:prstGeom>
          <a:solidFill>
            <a:srgbClr val="FFFFFF">
              <a:lumMod val="85000"/>
              <a:alpha val="15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32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32" charset="0"/>
              <a:cs typeface="Arial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981200" y="3219510"/>
            <a:ext cx="532229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1- Beam-based Test 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Purpose and Method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lvl="0" eaLnBrk="0" hangingPunct="0"/>
            <a:endParaRPr lang="en-US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2- Experimental Setup (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Beam Line Schematic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eaLnBrk="0" hangingPunct="0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3- Data Treatment for different 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bunch shapes.</a:t>
            </a:r>
          </a:p>
          <a:p>
            <a:pPr lvl="0" eaLnBrk="0" hangingPunct="0"/>
            <a:endParaRPr lang="en-US" sz="2000" b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4- Case Study (as an example)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6615113"/>
            <a:chOff x="0" y="0"/>
            <a:chExt cx="5760" cy="4167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24" y="3984"/>
              <a:ext cx="576" cy="183"/>
            </a:xfrm>
            <a:prstGeom prst="rect">
              <a:avLst/>
            </a:prstGeom>
            <a:noFill/>
          </p:spPr>
        </p:pic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0" y="412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5424" y="41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746"/>
            </a:xfrm>
            <a:prstGeom prst="rect">
              <a:avLst/>
            </a:prstGeom>
            <a:noFill/>
          </p:spPr>
        </p:pic>
      </p:grpSp>
      <p:sp>
        <p:nvSpPr>
          <p:cNvPr id="10" name="مستطيل 9"/>
          <p:cNvSpPr/>
          <p:nvPr/>
        </p:nvSpPr>
        <p:spPr>
          <a:xfrm>
            <a:off x="228600" y="1219200"/>
            <a:ext cx="86868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Beam-based Test for Digital Beam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Position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Phase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Monitor Using </a:t>
            </a:r>
            <a:r>
              <a:rPr lang="pt-BR" sz="2800" b="1" dirty="0" smtClean="0">
                <a:solidFill>
                  <a:srgbClr val="0000CC"/>
                </a:solidFill>
                <a:latin typeface="Times New Roman"/>
                <a:ea typeface="MS Mincho"/>
              </a:rPr>
              <a:t>Libera SPH 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3657600" y="6550223"/>
            <a:ext cx="641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entury" pitchFamily="18" charset="0"/>
              </a:rPr>
              <a:t>12-33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-45591" y="6611779"/>
            <a:ext cx="91983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 smtClean="0">
                <a:latin typeface="Times New Roman"/>
                <a:ea typeface="MS Mincho"/>
              </a:rPr>
              <a:t>M. Almalki ,</a:t>
            </a:r>
            <a:r>
              <a:rPr lang="de-DE" sz="1000" b="1" dirty="0" smtClean="0">
                <a:latin typeface="Times New Roman"/>
                <a:ea typeface="MS Mincho"/>
              </a:rPr>
              <a:t> Dresden 2013 - DPG                                                                                                                </a:t>
            </a:r>
            <a:r>
              <a:rPr lang="en-US" sz="1000" b="1" dirty="0" smtClean="0">
                <a:latin typeface="Times New Roman"/>
                <a:ea typeface="MS Mincho"/>
              </a:rPr>
              <a:t>Digital Beam Position and Phase Monitor for P-LINAC for FAIR</a:t>
            </a:r>
          </a:p>
        </p:txBody>
      </p:sp>
      <p:pic>
        <p:nvPicPr>
          <p:cNvPr id="16" name="Picture 6" descr="lina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362200"/>
            <a:ext cx="8763000" cy="3204985"/>
          </a:xfrm>
          <a:prstGeom prst="rect">
            <a:avLst/>
          </a:prstGeom>
          <a:noFill/>
        </p:spPr>
      </p:pic>
      <p:sp>
        <p:nvSpPr>
          <p:cNvPr id="17" name="شكل بيضاوي 16"/>
          <p:cNvSpPr/>
          <p:nvPr/>
        </p:nvSpPr>
        <p:spPr>
          <a:xfrm>
            <a:off x="2362200" y="3810000"/>
            <a:ext cx="14478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4" grpId="0" animBg="1"/>
      <p:bldP spid="11" grpId="0" animBg="1"/>
      <p:bldP spid="9" grpId="0"/>
      <p:bldP spid="17" grpId="0" animBg="1"/>
      <p:bldP spid="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6615113"/>
            <a:chOff x="0" y="0"/>
            <a:chExt cx="5760" cy="4167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24" y="3984"/>
              <a:ext cx="576" cy="183"/>
            </a:xfrm>
            <a:prstGeom prst="rect">
              <a:avLst/>
            </a:prstGeom>
            <a:noFill/>
          </p:spPr>
        </p:pic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0" y="412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5424" y="41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746"/>
            </a:xfrm>
            <a:prstGeom prst="rect">
              <a:avLst/>
            </a:prstGeom>
            <a:noFill/>
          </p:spPr>
        </p:pic>
      </p:grpSp>
      <p:sp>
        <p:nvSpPr>
          <p:cNvPr id="24" name="مستطيل مستدير الزوايا 23"/>
          <p:cNvSpPr/>
          <p:nvPr/>
        </p:nvSpPr>
        <p:spPr>
          <a:xfrm>
            <a:off x="838200" y="304800"/>
            <a:ext cx="6781800" cy="609600"/>
          </a:xfrm>
          <a:prstGeom prst="roundRect">
            <a:avLst>
              <a:gd name="adj" fmla="val 4809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Bold Italic Art" pitchFamily="2" charset="-78"/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838200" y="38100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Beam-Based Test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Purpose and Method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304800" y="385465"/>
            <a:ext cx="381000" cy="381000"/>
          </a:xfrm>
          <a:prstGeom prst="rect">
            <a:avLst/>
          </a:prstGeom>
          <a:solidFill>
            <a:srgbClr val="FFFF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3657600" y="6550223"/>
            <a:ext cx="641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entury" pitchFamily="18" charset="0"/>
              </a:rPr>
              <a:t>13-33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32" name="مستطيل مستدير الزوايا 31"/>
          <p:cNvSpPr/>
          <p:nvPr/>
        </p:nvSpPr>
        <p:spPr bwMode="auto">
          <a:xfrm>
            <a:off x="533400" y="1981200"/>
            <a:ext cx="8001000" cy="838200"/>
          </a:xfrm>
          <a:prstGeom prst="roundRect">
            <a:avLst/>
          </a:prstGeom>
          <a:solidFill>
            <a:srgbClr val="FFFFFF">
              <a:lumMod val="85000"/>
              <a:alpha val="15000"/>
            </a:srgbClr>
          </a:solidFill>
          <a:ln w="508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32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32" charset="0"/>
              <a:cs typeface="Arial" charset="0"/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457200" y="1443335"/>
            <a:ext cx="289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Observation:</a:t>
            </a:r>
          </a:p>
        </p:txBody>
      </p:sp>
      <p:sp>
        <p:nvSpPr>
          <p:cNvPr id="34" name="مستطيل 33"/>
          <p:cNvSpPr/>
          <p:nvPr/>
        </p:nvSpPr>
        <p:spPr>
          <a:xfrm>
            <a:off x="914400" y="2035314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latin typeface="Times New Roman"/>
                <a:ea typeface="MS Mincho"/>
              </a:rPr>
              <a:t>Different bunch shape leads to different signal form (shape)</a:t>
            </a:r>
          </a:p>
          <a:p>
            <a:r>
              <a:rPr lang="en-US" sz="2000" b="1" dirty="0" smtClean="0">
                <a:solidFill>
                  <a:srgbClr val="0000CC"/>
                </a:solidFill>
                <a:latin typeface="Times New Roman"/>
                <a:ea typeface="MS Mincho"/>
              </a:rPr>
              <a:t>                          different signal form different arriving time. </a:t>
            </a:r>
          </a:p>
        </p:txBody>
      </p:sp>
      <p:sp>
        <p:nvSpPr>
          <p:cNvPr id="22" name="مستطيل 21"/>
          <p:cNvSpPr/>
          <p:nvPr/>
        </p:nvSpPr>
        <p:spPr>
          <a:xfrm>
            <a:off x="-45591" y="6611779"/>
            <a:ext cx="91983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 smtClean="0">
                <a:latin typeface="Times New Roman"/>
                <a:ea typeface="MS Mincho"/>
              </a:rPr>
              <a:t>M. Almalki ,</a:t>
            </a:r>
            <a:r>
              <a:rPr lang="de-DE" sz="1000" b="1" dirty="0" smtClean="0">
                <a:latin typeface="Times New Roman"/>
                <a:ea typeface="MS Mincho"/>
              </a:rPr>
              <a:t> Dresden 2013 - DPG                                                                                                                </a:t>
            </a:r>
            <a:r>
              <a:rPr lang="en-US" sz="1000" b="1" dirty="0" smtClean="0">
                <a:latin typeface="Times New Roman"/>
                <a:ea typeface="MS Mincho"/>
              </a:rPr>
              <a:t>Digital Beam Position and Phase Monitor for P-LINAC for FAIR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86" y="2819400"/>
            <a:ext cx="464341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19400"/>
            <a:ext cx="464341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سهم إلى اليمين 35"/>
          <p:cNvSpPr/>
          <p:nvPr/>
        </p:nvSpPr>
        <p:spPr>
          <a:xfrm>
            <a:off x="1447800" y="2438400"/>
            <a:ext cx="685800" cy="2286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12"/>
          <p:cNvPicPr>
            <a:picLocks noChangeAspect="1" noChangeArrowheads="1"/>
          </p:cNvPicPr>
          <p:nvPr/>
        </p:nvPicPr>
        <p:blipFill>
          <a:blip r:embed="rId6" cstate="print"/>
          <a:srcRect l="6379" t="5897" r="5674" b="57322"/>
          <a:stretch>
            <a:fillRect/>
          </a:stretch>
        </p:blipFill>
        <p:spPr bwMode="auto">
          <a:xfrm>
            <a:off x="7010400" y="3124200"/>
            <a:ext cx="1676400" cy="61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مستطيل 37"/>
          <p:cNvSpPr/>
          <p:nvPr/>
        </p:nvSpPr>
        <p:spPr>
          <a:xfrm>
            <a:off x="6324600" y="3657600"/>
            <a:ext cx="457200" cy="228600"/>
          </a:xfrm>
          <a:prstGeom prst="rect">
            <a:avLst/>
          </a:prstGeom>
          <a:solidFill>
            <a:schemeClr val="bg1">
              <a:alpha val="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سهم للأسفل 53"/>
          <p:cNvSpPr/>
          <p:nvPr/>
        </p:nvSpPr>
        <p:spPr>
          <a:xfrm rot="3283665">
            <a:off x="6847440" y="3590413"/>
            <a:ext cx="152400" cy="2517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6615113"/>
            <a:chOff x="0" y="0"/>
            <a:chExt cx="5760" cy="4167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24" y="3984"/>
              <a:ext cx="576" cy="183"/>
            </a:xfrm>
            <a:prstGeom prst="rect">
              <a:avLst/>
            </a:prstGeom>
            <a:noFill/>
          </p:spPr>
        </p:pic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0" y="412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5424" y="41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746"/>
            </a:xfrm>
            <a:prstGeom prst="rect">
              <a:avLst/>
            </a:prstGeom>
            <a:noFill/>
          </p:spPr>
        </p:pic>
      </p:grpSp>
      <p:sp>
        <p:nvSpPr>
          <p:cNvPr id="59" name="مستطيل مستدير الزوايا 58"/>
          <p:cNvSpPr/>
          <p:nvPr/>
        </p:nvSpPr>
        <p:spPr bwMode="auto">
          <a:xfrm>
            <a:off x="152400" y="3048000"/>
            <a:ext cx="8839200" cy="1143000"/>
          </a:xfrm>
          <a:prstGeom prst="roundRect">
            <a:avLst/>
          </a:prstGeom>
          <a:solidFill>
            <a:srgbClr val="FFFFFF">
              <a:lumMod val="85000"/>
              <a:alpha val="15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32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32" charset="0"/>
              <a:cs typeface="Arial" charset="0"/>
            </a:endParaRPr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838200" y="304800"/>
            <a:ext cx="6781800" cy="609600"/>
          </a:xfrm>
          <a:prstGeom prst="roundRect">
            <a:avLst>
              <a:gd name="adj" fmla="val 4809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Bold Italic Art" pitchFamily="2" charset="-78"/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838200" y="38100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Beam-Based Test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Purpose and Method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304800" y="385465"/>
            <a:ext cx="381000" cy="381000"/>
          </a:xfrm>
          <a:prstGeom prst="rect">
            <a:avLst/>
          </a:prstGeom>
          <a:solidFill>
            <a:srgbClr val="FFFF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3657600" y="6550223"/>
            <a:ext cx="641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entury" pitchFamily="18" charset="0"/>
              </a:rPr>
              <a:t>14-33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457200" y="3099137"/>
            <a:ext cx="8382000" cy="101566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chemeClr val="tx1"/>
                </a:solidFill>
                <a:latin typeface="Times New Roman"/>
                <a:ea typeface="MS Mincho"/>
              </a:rPr>
              <a:t>The Aims are :  </a:t>
            </a:r>
          </a:p>
          <a:p>
            <a:pPr algn="just"/>
            <a:r>
              <a:rPr lang="en-US" sz="2000" b="1" dirty="0" smtClean="0">
                <a:solidFill>
                  <a:srgbClr val="0000CC"/>
                </a:solidFill>
                <a:latin typeface="Times New Roman"/>
                <a:ea typeface="MS Mincho"/>
              </a:rPr>
              <a:t>        1- to test beam position accuracy.</a:t>
            </a:r>
          </a:p>
          <a:p>
            <a:pPr algn="just"/>
            <a:r>
              <a:rPr lang="en-US" sz="2000" b="1" dirty="0" smtClean="0">
                <a:solidFill>
                  <a:srgbClr val="0000CC"/>
                </a:solidFill>
                <a:latin typeface="Times New Roman"/>
                <a:ea typeface="MS Mincho"/>
              </a:rPr>
              <a:t>        2- to characterize the dependence of beam arrival time on bunch shape</a:t>
            </a:r>
          </a:p>
        </p:txBody>
      </p:sp>
      <p:pic>
        <p:nvPicPr>
          <p:cNvPr id="28" name="Picture 4" descr="http://www.i-tech.si/image/large/2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8848" y="4038600"/>
            <a:ext cx="3038352" cy="2057399"/>
          </a:xfrm>
          <a:prstGeom prst="rect">
            <a:avLst/>
          </a:prstGeom>
          <a:noFill/>
        </p:spPr>
      </p:pic>
      <p:pic>
        <p:nvPicPr>
          <p:cNvPr id="29" name="Picture 2" descr="MSO5000 "/>
          <p:cNvPicPr>
            <a:picLocks noChangeAspect="1" noChangeArrowheads="1"/>
          </p:cNvPicPr>
          <p:nvPr/>
        </p:nvPicPr>
        <p:blipFill>
          <a:blip r:embed="rId5" cstate="print"/>
          <a:srcRect t="12443" b="6677"/>
          <a:stretch>
            <a:fillRect/>
          </a:stretch>
        </p:blipFill>
        <p:spPr bwMode="auto">
          <a:xfrm>
            <a:off x="1371600" y="4603016"/>
            <a:ext cx="2253273" cy="1280160"/>
          </a:xfrm>
          <a:prstGeom prst="rect">
            <a:avLst/>
          </a:prstGeom>
          <a:noFill/>
        </p:spPr>
      </p:pic>
      <p:sp>
        <p:nvSpPr>
          <p:cNvPr id="30" name="مستطيل 29"/>
          <p:cNvSpPr/>
          <p:nvPr/>
        </p:nvSpPr>
        <p:spPr>
          <a:xfrm>
            <a:off x="5823775" y="5822216"/>
            <a:ext cx="1358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MS Mincho"/>
              </a:rPr>
              <a:t>Libera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MS Mincho"/>
              </a:rPr>
              <a:t>SPH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990600" y="5822216"/>
            <a:ext cx="3018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/>
                <a:ea typeface="MS Mincho"/>
              </a:rPr>
              <a:t>Fast Oscilloscope (20 GSa/s )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-45591" y="6611779"/>
            <a:ext cx="91983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 smtClean="0">
                <a:latin typeface="Times New Roman"/>
                <a:ea typeface="MS Mincho"/>
              </a:rPr>
              <a:t>M. Almalki ,</a:t>
            </a:r>
            <a:r>
              <a:rPr lang="de-DE" sz="1000" b="1" dirty="0" smtClean="0">
                <a:latin typeface="Times New Roman"/>
                <a:ea typeface="MS Mincho"/>
              </a:rPr>
              <a:t> Dresden 2013 - DPG                                                                                                                </a:t>
            </a:r>
            <a:r>
              <a:rPr lang="en-US" sz="1000" b="1" dirty="0" smtClean="0">
                <a:latin typeface="Times New Roman"/>
                <a:ea typeface="MS Mincho"/>
              </a:rPr>
              <a:t>Digital Beam Position and Phase Monitor for P-LINAC for FAIR</a:t>
            </a:r>
          </a:p>
        </p:txBody>
      </p:sp>
      <p:sp>
        <p:nvSpPr>
          <p:cNvPr id="23" name="مستطيل مستدير الزوايا 22"/>
          <p:cNvSpPr/>
          <p:nvPr/>
        </p:nvSpPr>
        <p:spPr bwMode="auto">
          <a:xfrm>
            <a:off x="533400" y="1981200"/>
            <a:ext cx="8001000" cy="838200"/>
          </a:xfrm>
          <a:prstGeom prst="roundRect">
            <a:avLst/>
          </a:prstGeom>
          <a:solidFill>
            <a:srgbClr val="FFFFFF">
              <a:lumMod val="85000"/>
              <a:alpha val="15000"/>
            </a:srgbClr>
          </a:solidFill>
          <a:ln w="508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32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32" charset="0"/>
              <a:cs typeface="Arial" charset="0"/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457200" y="1443335"/>
            <a:ext cx="289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Observation:</a:t>
            </a:r>
          </a:p>
        </p:txBody>
      </p:sp>
      <p:sp>
        <p:nvSpPr>
          <p:cNvPr id="36" name="مستطيل 35"/>
          <p:cNvSpPr/>
          <p:nvPr/>
        </p:nvSpPr>
        <p:spPr>
          <a:xfrm>
            <a:off x="914400" y="2035314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latin typeface="Times New Roman"/>
                <a:ea typeface="MS Mincho"/>
              </a:rPr>
              <a:t>Different bunch shape leads to different signal form (shape)</a:t>
            </a:r>
          </a:p>
          <a:p>
            <a:r>
              <a:rPr lang="en-US" sz="2000" b="1" dirty="0" smtClean="0">
                <a:solidFill>
                  <a:srgbClr val="0000CC"/>
                </a:solidFill>
                <a:latin typeface="Times New Roman"/>
                <a:ea typeface="MS Mincho"/>
              </a:rPr>
              <a:t>                          different signal form Different arriving time. </a:t>
            </a:r>
          </a:p>
        </p:txBody>
      </p:sp>
      <p:sp>
        <p:nvSpPr>
          <p:cNvPr id="37" name="سهم إلى اليمين 36"/>
          <p:cNvSpPr/>
          <p:nvPr/>
        </p:nvSpPr>
        <p:spPr>
          <a:xfrm>
            <a:off x="1447800" y="2438400"/>
            <a:ext cx="6858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شكل حر 54"/>
          <p:cNvSpPr/>
          <p:nvPr/>
        </p:nvSpPr>
        <p:spPr>
          <a:xfrm>
            <a:off x="5913625" y="5481935"/>
            <a:ext cx="1371600" cy="914400"/>
          </a:xfrm>
          <a:custGeom>
            <a:avLst/>
            <a:gdLst>
              <a:gd name="connsiteX0" fmla="*/ 0 w 1717964"/>
              <a:gd name="connsiteY0" fmla="*/ 1076036 h 1967346"/>
              <a:gd name="connsiteX1" fmla="*/ 304800 w 1717964"/>
              <a:gd name="connsiteY1" fmla="*/ 1076036 h 1967346"/>
              <a:gd name="connsiteX2" fmla="*/ 471055 w 1717964"/>
              <a:gd name="connsiteY2" fmla="*/ 120073 h 1967346"/>
              <a:gd name="connsiteX3" fmla="*/ 581891 w 1717964"/>
              <a:gd name="connsiteY3" fmla="*/ 1796473 h 1967346"/>
              <a:gd name="connsiteX4" fmla="*/ 789710 w 1717964"/>
              <a:gd name="connsiteY4" fmla="*/ 1145309 h 1967346"/>
              <a:gd name="connsiteX5" fmla="*/ 900546 w 1717964"/>
              <a:gd name="connsiteY5" fmla="*/ 1200727 h 1967346"/>
              <a:gd name="connsiteX6" fmla="*/ 997528 w 1717964"/>
              <a:gd name="connsiteY6" fmla="*/ 1048327 h 1967346"/>
              <a:gd name="connsiteX7" fmla="*/ 1205346 w 1717964"/>
              <a:gd name="connsiteY7" fmla="*/ 1020618 h 1967346"/>
              <a:gd name="connsiteX8" fmla="*/ 1593273 w 1717964"/>
              <a:gd name="connsiteY8" fmla="*/ 992909 h 1967346"/>
              <a:gd name="connsiteX9" fmla="*/ 1717964 w 1717964"/>
              <a:gd name="connsiteY9" fmla="*/ 1006764 h 196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7964" h="1967346">
                <a:moveTo>
                  <a:pt x="0" y="1076036"/>
                </a:moveTo>
                <a:cubicBezTo>
                  <a:pt x="113145" y="1155699"/>
                  <a:pt x="226291" y="1235363"/>
                  <a:pt x="304800" y="1076036"/>
                </a:cubicBezTo>
                <a:cubicBezTo>
                  <a:pt x="383309" y="916709"/>
                  <a:pt x="424873" y="0"/>
                  <a:pt x="471055" y="120073"/>
                </a:cubicBezTo>
                <a:cubicBezTo>
                  <a:pt x="517237" y="240146"/>
                  <a:pt x="528782" y="1625600"/>
                  <a:pt x="581891" y="1796473"/>
                </a:cubicBezTo>
                <a:cubicBezTo>
                  <a:pt x="635000" y="1967346"/>
                  <a:pt x="736601" y="1244600"/>
                  <a:pt x="789710" y="1145309"/>
                </a:cubicBezTo>
                <a:cubicBezTo>
                  <a:pt x="842819" y="1046018"/>
                  <a:pt x="865910" y="1216891"/>
                  <a:pt x="900546" y="1200727"/>
                </a:cubicBezTo>
                <a:cubicBezTo>
                  <a:pt x="935182" y="1184563"/>
                  <a:pt x="946728" y="1078345"/>
                  <a:pt x="997528" y="1048327"/>
                </a:cubicBezTo>
                <a:cubicBezTo>
                  <a:pt x="1048328" y="1018309"/>
                  <a:pt x="1106055" y="1029854"/>
                  <a:pt x="1205346" y="1020618"/>
                </a:cubicBezTo>
                <a:cubicBezTo>
                  <a:pt x="1304637" y="1011382"/>
                  <a:pt x="1507837" y="995218"/>
                  <a:pt x="1593273" y="992909"/>
                </a:cubicBezTo>
                <a:cubicBezTo>
                  <a:pt x="1678709" y="990600"/>
                  <a:pt x="1698336" y="998682"/>
                  <a:pt x="1717964" y="1006764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6615113"/>
            <a:chOff x="0" y="0"/>
            <a:chExt cx="5760" cy="4167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24" y="3984"/>
              <a:ext cx="576" cy="183"/>
            </a:xfrm>
            <a:prstGeom prst="rect">
              <a:avLst/>
            </a:prstGeom>
            <a:noFill/>
          </p:spPr>
        </p:pic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0" y="412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5424" y="41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746"/>
            </a:xfrm>
            <a:prstGeom prst="rect">
              <a:avLst/>
            </a:prstGeom>
            <a:noFill/>
          </p:spPr>
        </p:pic>
      </p:grpSp>
      <p:sp>
        <p:nvSpPr>
          <p:cNvPr id="40" name="مستطيل 39"/>
          <p:cNvSpPr/>
          <p:nvPr/>
        </p:nvSpPr>
        <p:spPr bwMode="auto">
          <a:xfrm>
            <a:off x="381000" y="5257800"/>
            <a:ext cx="3931920" cy="1223665"/>
          </a:xfrm>
          <a:prstGeom prst="rect">
            <a:avLst/>
          </a:prstGeom>
          <a:solidFill>
            <a:srgbClr val="FFFF00">
              <a:alpha val="12000"/>
            </a:srgbClr>
          </a:solidFill>
          <a:ln w="25400" cap="flat" cmpd="sng" algn="ctr">
            <a:solidFill>
              <a:srgbClr val="FF0000">
                <a:alpha val="3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32" charset="0"/>
              <a:buNone/>
            </a:pPr>
            <a:endParaRPr lang="en-US" sz="2400" dirty="0">
              <a:solidFill>
                <a:srgbClr val="FFFFFF"/>
              </a:solidFill>
              <a:latin typeface="Times New Roman" pitchFamily="32" charset="0"/>
            </a:endParaRPr>
          </a:p>
        </p:txBody>
      </p:sp>
      <p:sp>
        <p:nvSpPr>
          <p:cNvPr id="41" name="علبة 40"/>
          <p:cNvSpPr/>
          <p:nvPr/>
        </p:nvSpPr>
        <p:spPr>
          <a:xfrm rot="5400000">
            <a:off x="4198619" y="-321348"/>
            <a:ext cx="899161" cy="10058400"/>
          </a:xfrm>
          <a:prstGeom prst="can">
            <a:avLst/>
          </a:prstGeom>
          <a:gradFill rotWithShape="1">
            <a:gsLst>
              <a:gs pos="0">
                <a:srgbClr val="2D2DB9">
                  <a:tint val="50000"/>
                  <a:satMod val="300000"/>
                </a:srgbClr>
              </a:gs>
              <a:gs pos="35000">
                <a:srgbClr val="2D2DB9">
                  <a:tint val="37000"/>
                  <a:satMod val="300000"/>
                </a:srgbClr>
              </a:gs>
              <a:gs pos="100000">
                <a:srgbClr val="2D2DB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D2DB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43" name="مستطيل 42"/>
          <p:cNvSpPr/>
          <p:nvPr/>
        </p:nvSpPr>
        <p:spPr>
          <a:xfrm>
            <a:off x="3429000" y="4262735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Times New Roman"/>
                <a:ea typeface="MS Mincho"/>
              </a:rPr>
              <a:t>BPM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6" name="علبة 45"/>
          <p:cNvSpPr/>
          <p:nvPr/>
        </p:nvSpPr>
        <p:spPr>
          <a:xfrm rot="5400000">
            <a:off x="4114798" y="4166834"/>
            <a:ext cx="914403" cy="1066800"/>
          </a:xfrm>
          <a:prstGeom prst="can">
            <a:avLst/>
          </a:prstGeom>
          <a:gradFill rotWithShape="1">
            <a:gsLst>
              <a:gs pos="0">
                <a:srgbClr val="2D2DB9">
                  <a:tint val="50000"/>
                  <a:satMod val="300000"/>
                </a:srgbClr>
              </a:gs>
              <a:gs pos="35000">
                <a:srgbClr val="2D2DB9">
                  <a:tint val="37000"/>
                  <a:satMod val="300000"/>
                </a:srgbClr>
              </a:gs>
              <a:gs pos="100000">
                <a:srgbClr val="2D2DB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4" cstate="print"/>
          <a:srcRect l="30974" t="6706" r="22665" b="21971"/>
          <a:stretch>
            <a:fillRect/>
          </a:stretch>
        </p:blipFill>
        <p:spPr bwMode="auto">
          <a:xfrm>
            <a:off x="4038600" y="4243032"/>
            <a:ext cx="950975" cy="91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9" name="شكل بيضاوي 48"/>
          <p:cNvSpPr/>
          <p:nvPr/>
        </p:nvSpPr>
        <p:spPr>
          <a:xfrm>
            <a:off x="1600200" y="4648200"/>
            <a:ext cx="533400" cy="143472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53975" cap="flat" cmpd="sng" algn="ctr">
            <a:solidFill>
              <a:srgbClr val="0000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51" name="شكل حر 50"/>
          <p:cNvSpPr/>
          <p:nvPr/>
        </p:nvSpPr>
        <p:spPr>
          <a:xfrm>
            <a:off x="990600" y="5486399"/>
            <a:ext cx="1828800" cy="909935"/>
          </a:xfrm>
          <a:custGeom>
            <a:avLst/>
            <a:gdLst>
              <a:gd name="connsiteX0" fmla="*/ 0 w 1717964"/>
              <a:gd name="connsiteY0" fmla="*/ 1076036 h 1967346"/>
              <a:gd name="connsiteX1" fmla="*/ 304800 w 1717964"/>
              <a:gd name="connsiteY1" fmla="*/ 1076036 h 1967346"/>
              <a:gd name="connsiteX2" fmla="*/ 471055 w 1717964"/>
              <a:gd name="connsiteY2" fmla="*/ 120073 h 1967346"/>
              <a:gd name="connsiteX3" fmla="*/ 581891 w 1717964"/>
              <a:gd name="connsiteY3" fmla="*/ 1796473 h 1967346"/>
              <a:gd name="connsiteX4" fmla="*/ 789710 w 1717964"/>
              <a:gd name="connsiteY4" fmla="*/ 1145309 h 1967346"/>
              <a:gd name="connsiteX5" fmla="*/ 900546 w 1717964"/>
              <a:gd name="connsiteY5" fmla="*/ 1200727 h 1967346"/>
              <a:gd name="connsiteX6" fmla="*/ 997528 w 1717964"/>
              <a:gd name="connsiteY6" fmla="*/ 1048327 h 1967346"/>
              <a:gd name="connsiteX7" fmla="*/ 1205346 w 1717964"/>
              <a:gd name="connsiteY7" fmla="*/ 1020618 h 1967346"/>
              <a:gd name="connsiteX8" fmla="*/ 1593273 w 1717964"/>
              <a:gd name="connsiteY8" fmla="*/ 992909 h 1967346"/>
              <a:gd name="connsiteX9" fmla="*/ 1717964 w 1717964"/>
              <a:gd name="connsiteY9" fmla="*/ 1006764 h 1967346"/>
              <a:gd name="connsiteX0" fmla="*/ 50799 w 1768763"/>
              <a:gd name="connsiteY0" fmla="*/ 1076036 h 1967346"/>
              <a:gd name="connsiteX1" fmla="*/ 50799 w 1768763"/>
              <a:gd name="connsiteY1" fmla="*/ 1092970 h 1967346"/>
              <a:gd name="connsiteX2" fmla="*/ 355599 w 1768763"/>
              <a:gd name="connsiteY2" fmla="*/ 1076036 h 1967346"/>
              <a:gd name="connsiteX3" fmla="*/ 521854 w 1768763"/>
              <a:gd name="connsiteY3" fmla="*/ 120073 h 1967346"/>
              <a:gd name="connsiteX4" fmla="*/ 632690 w 1768763"/>
              <a:gd name="connsiteY4" fmla="*/ 1796473 h 1967346"/>
              <a:gd name="connsiteX5" fmla="*/ 840509 w 1768763"/>
              <a:gd name="connsiteY5" fmla="*/ 1145309 h 1967346"/>
              <a:gd name="connsiteX6" fmla="*/ 951345 w 1768763"/>
              <a:gd name="connsiteY6" fmla="*/ 1200727 h 1967346"/>
              <a:gd name="connsiteX7" fmla="*/ 1048327 w 1768763"/>
              <a:gd name="connsiteY7" fmla="*/ 1048327 h 1967346"/>
              <a:gd name="connsiteX8" fmla="*/ 1256145 w 1768763"/>
              <a:gd name="connsiteY8" fmla="*/ 1020618 h 1967346"/>
              <a:gd name="connsiteX9" fmla="*/ 1644072 w 1768763"/>
              <a:gd name="connsiteY9" fmla="*/ 992909 h 1967346"/>
              <a:gd name="connsiteX10" fmla="*/ 1768763 w 1768763"/>
              <a:gd name="connsiteY10" fmla="*/ 1006764 h 1967346"/>
              <a:gd name="connsiteX0" fmla="*/ 38177 w 1756141"/>
              <a:gd name="connsiteY0" fmla="*/ 1073213 h 1964523"/>
              <a:gd name="connsiteX1" fmla="*/ 38177 w 1756141"/>
              <a:gd name="connsiteY1" fmla="*/ 1090147 h 1964523"/>
              <a:gd name="connsiteX2" fmla="*/ 267239 w 1756141"/>
              <a:gd name="connsiteY2" fmla="*/ 1090147 h 1964523"/>
              <a:gd name="connsiteX3" fmla="*/ 509232 w 1756141"/>
              <a:gd name="connsiteY3" fmla="*/ 117250 h 1964523"/>
              <a:gd name="connsiteX4" fmla="*/ 620068 w 1756141"/>
              <a:gd name="connsiteY4" fmla="*/ 1793650 h 1964523"/>
              <a:gd name="connsiteX5" fmla="*/ 827887 w 1756141"/>
              <a:gd name="connsiteY5" fmla="*/ 1142486 h 1964523"/>
              <a:gd name="connsiteX6" fmla="*/ 938723 w 1756141"/>
              <a:gd name="connsiteY6" fmla="*/ 1197904 h 1964523"/>
              <a:gd name="connsiteX7" fmla="*/ 1035705 w 1756141"/>
              <a:gd name="connsiteY7" fmla="*/ 1045504 h 1964523"/>
              <a:gd name="connsiteX8" fmla="*/ 1243523 w 1756141"/>
              <a:gd name="connsiteY8" fmla="*/ 1017795 h 1964523"/>
              <a:gd name="connsiteX9" fmla="*/ 1631450 w 1756141"/>
              <a:gd name="connsiteY9" fmla="*/ 990086 h 1964523"/>
              <a:gd name="connsiteX10" fmla="*/ 1756141 w 1756141"/>
              <a:gd name="connsiteY10" fmla="*/ 1003941 h 1964523"/>
              <a:gd name="connsiteX0" fmla="*/ 38177 w 1756141"/>
              <a:gd name="connsiteY0" fmla="*/ 1411879 h 2359633"/>
              <a:gd name="connsiteX1" fmla="*/ 38177 w 1756141"/>
              <a:gd name="connsiteY1" fmla="*/ 1428813 h 2359633"/>
              <a:gd name="connsiteX2" fmla="*/ 267239 w 1756141"/>
              <a:gd name="connsiteY2" fmla="*/ 1428813 h 2359633"/>
              <a:gd name="connsiteX3" fmla="*/ 496301 w 1756141"/>
              <a:gd name="connsiteY3" fmla="*/ 117249 h 2359633"/>
              <a:gd name="connsiteX4" fmla="*/ 620068 w 1756141"/>
              <a:gd name="connsiteY4" fmla="*/ 2132316 h 2359633"/>
              <a:gd name="connsiteX5" fmla="*/ 827887 w 1756141"/>
              <a:gd name="connsiteY5" fmla="*/ 1481152 h 2359633"/>
              <a:gd name="connsiteX6" fmla="*/ 938723 w 1756141"/>
              <a:gd name="connsiteY6" fmla="*/ 1536570 h 2359633"/>
              <a:gd name="connsiteX7" fmla="*/ 1035705 w 1756141"/>
              <a:gd name="connsiteY7" fmla="*/ 1384170 h 2359633"/>
              <a:gd name="connsiteX8" fmla="*/ 1243523 w 1756141"/>
              <a:gd name="connsiteY8" fmla="*/ 1356461 h 2359633"/>
              <a:gd name="connsiteX9" fmla="*/ 1631450 w 1756141"/>
              <a:gd name="connsiteY9" fmla="*/ 1328752 h 2359633"/>
              <a:gd name="connsiteX10" fmla="*/ 1756141 w 1756141"/>
              <a:gd name="connsiteY10" fmla="*/ 1342607 h 2359633"/>
              <a:gd name="connsiteX0" fmla="*/ 38177 w 1756141"/>
              <a:gd name="connsiteY0" fmla="*/ 1411879 h 2387342"/>
              <a:gd name="connsiteX1" fmla="*/ 38177 w 1756141"/>
              <a:gd name="connsiteY1" fmla="*/ 1428813 h 2387342"/>
              <a:gd name="connsiteX2" fmla="*/ 267239 w 1756141"/>
              <a:gd name="connsiteY2" fmla="*/ 1428813 h 2387342"/>
              <a:gd name="connsiteX3" fmla="*/ 496301 w 1756141"/>
              <a:gd name="connsiteY3" fmla="*/ 117249 h 2387342"/>
              <a:gd name="connsiteX4" fmla="*/ 620068 w 1756141"/>
              <a:gd name="connsiteY4" fmla="*/ 2132316 h 2387342"/>
              <a:gd name="connsiteX5" fmla="*/ 839894 w 1756141"/>
              <a:gd name="connsiteY5" fmla="*/ 1647407 h 2387342"/>
              <a:gd name="connsiteX6" fmla="*/ 938723 w 1756141"/>
              <a:gd name="connsiteY6" fmla="*/ 1536570 h 2387342"/>
              <a:gd name="connsiteX7" fmla="*/ 1035705 w 1756141"/>
              <a:gd name="connsiteY7" fmla="*/ 1384170 h 2387342"/>
              <a:gd name="connsiteX8" fmla="*/ 1243523 w 1756141"/>
              <a:gd name="connsiteY8" fmla="*/ 1356461 h 2387342"/>
              <a:gd name="connsiteX9" fmla="*/ 1631450 w 1756141"/>
              <a:gd name="connsiteY9" fmla="*/ 1328752 h 2387342"/>
              <a:gd name="connsiteX10" fmla="*/ 1756141 w 1756141"/>
              <a:gd name="connsiteY10" fmla="*/ 1342607 h 2387342"/>
              <a:gd name="connsiteX0" fmla="*/ 38177 w 1756141"/>
              <a:gd name="connsiteY0" fmla="*/ 1411879 h 2387342"/>
              <a:gd name="connsiteX1" fmla="*/ 38177 w 1756141"/>
              <a:gd name="connsiteY1" fmla="*/ 1428813 h 2387342"/>
              <a:gd name="connsiteX2" fmla="*/ 267239 w 1756141"/>
              <a:gd name="connsiteY2" fmla="*/ 1428813 h 2387342"/>
              <a:gd name="connsiteX3" fmla="*/ 496301 w 1756141"/>
              <a:gd name="connsiteY3" fmla="*/ 117249 h 2387342"/>
              <a:gd name="connsiteX4" fmla="*/ 620068 w 1756141"/>
              <a:gd name="connsiteY4" fmla="*/ 2132316 h 2387342"/>
              <a:gd name="connsiteX5" fmla="*/ 839894 w 1756141"/>
              <a:gd name="connsiteY5" fmla="*/ 1647407 h 2387342"/>
              <a:gd name="connsiteX6" fmla="*/ 954424 w 1756141"/>
              <a:gd name="connsiteY6" fmla="*/ 1428813 h 2387342"/>
              <a:gd name="connsiteX7" fmla="*/ 1035705 w 1756141"/>
              <a:gd name="connsiteY7" fmla="*/ 1384170 h 2387342"/>
              <a:gd name="connsiteX8" fmla="*/ 1243523 w 1756141"/>
              <a:gd name="connsiteY8" fmla="*/ 1356461 h 2387342"/>
              <a:gd name="connsiteX9" fmla="*/ 1631450 w 1756141"/>
              <a:gd name="connsiteY9" fmla="*/ 1328752 h 2387342"/>
              <a:gd name="connsiteX10" fmla="*/ 1756141 w 1756141"/>
              <a:gd name="connsiteY10" fmla="*/ 1342607 h 2387342"/>
              <a:gd name="connsiteX0" fmla="*/ 38177 w 1756141"/>
              <a:gd name="connsiteY0" fmla="*/ 1411879 h 2387342"/>
              <a:gd name="connsiteX1" fmla="*/ 38177 w 1756141"/>
              <a:gd name="connsiteY1" fmla="*/ 1428813 h 2387342"/>
              <a:gd name="connsiteX2" fmla="*/ 267239 w 1756141"/>
              <a:gd name="connsiteY2" fmla="*/ 1428813 h 2387342"/>
              <a:gd name="connsiteX3" fmla="*/ 496301 w 1756141"/>
              <a:gd name="connsiteY3" fmla="*/ 117249 h 2387342"/>
              <a:gd name="connsiteX4" fmla="*/ 620068 w 1756141"/>
              <a:gd name="connsiteY4" fmla="*/ 2132316 h 2387342"/>
              <a:gd name="connsiteX5" fmla="*/ 839894 w 1756141"/>
              <a:gd name="connsiteY5" fmla="*/ 1647407 h 2387342"/>
              <a:gd name="connsiteX6" fmla="*/ 954424 w 1756141"/>
              <a:gd name="connsiteY6" fmla="*/ 1428813 h 2387342"/>
              <a:gd name="connsiteX7" fmla="*/ 1035705 w 1756141"/>
              <a:gd name="connsiteY7" fmla="*/ 1384170 h 2387342"/>
              <a:gd name="connsiteX8" fmla="*/ 1183486 w 1756141"/>
              <a:gd name="connsiteY8" fmla="*/ 1210219 h 2387342"/>
              <a:gd name="connsiteX9" fmla="*/ 1631450 w 1756141"/>
              <a:gd name="connsiteY9" fmla="*/ 1328752 h 2387342"/>
              <a:gd name="connsiteX10" fmla="*/ 1756141 w 1756141"/>
              <a:gd name="connsiteY10" fmla="*/ 1342607 h 2387342"/>
              <a:gd name="connsiteX0" fmla="*/ 38177 w 1756141"/>
              <a:gd name="connsiteY0" fmla="*/ 1411879 h 2387342"/>
              <a:gd name="connsiteX1" fmla="*/ 38177 w 1756141"/>
              <a:gd name="connsiteY1" fmla="*/ 1428813 h 2387342"/>
              <a:gd name="connsiteX2" fmla="*/ 267239 w 1756141"/>
              <a:gd name="connsiteY2" fmla="*/ 1428813 h 2387342"/>
              <a:gd name="connsiteX3" fmla="*/ 496301 w 1756141"/>
              <a:gd name="connsiteY3" fmla="*/ 117249 h 2387342"/>
              <a:gd name="connsiteX4" fmla="*/ 620068 w 1756141"/>
              <a:gd name="connsiteY4" fmla="*/ 2132316 h 2387342"/>
              <a:gd name="connsiteX5" fmla="*/ 839894 w 1756141"/>
              <a:gd name="connsiteY5" fmla="*/ 1647407 h 2387342"/>
              <a:gd name="connsiteX6" fmla="*/ 954424 w 1756141"/>
              <a:gd name="connsiteY6" fmla="*/ 1647407 h 2387342"/>
              <a:gd name="connsiteX7" fmla="*/ 1035705 w 1756141"/>
              <a:gd name="connsiteY7" fmla="*/ 1384170 h 2387342"/>
              <a:gd name="connsiteX8" fmla="*/ 1183486 w 1756141"/>
              <a:gd name="connsiteY8" fmla="*/ 1210219 h 2387342"/>
              <a:gd name="connsiteX9" fmla="*/ 1631450 w 1756141"/>
              <a:gd name="connsiteY9" fmla="*/ 1328752 h 2387342"/>
              <a:gd name="connsiteX10" fmla="*/ 1756141 w 1756141"/>
              <a:gd name="connsiteY10" fmla="*/ 1342607 h 2387342"/>
              <a:gd name="connsiteX0" fmla="*/ 50903 w 1768867"/>
              <a:gd name="connsiteY0" fmla="*/ 1431423 h 2406886"/>
              <a:gd name="connsiteX1" fmla="*/ 50903 w 1768867"/>
              <a:gd name="connsiteY1" fmla="*/ 1448357 h 2406886"/>
              <a:gd name="connsiteX2" fmla="*/ 356319 w 1768867"/>
              <a:gd name="connsiteY2" fmla="*/ 1331108 h 2406886"/>
              <a:gd name="connsiteX3" fmla="*/ 509027 w 1768867"/>
              <a:gd name="connsiteY3" fmla="*/ 136793 h 2406886"/>
              <a:gd name="connsiteX4" fmla="*/ 632794 w 1768867"/>
              <a:gd name="connsiteY4" fmla="*/ 2151860 h 2406886"/>
              <a:gd name="connsiteX5" fmla="*/ 852620 w 1768867"/>
              <a:gd name="connsiteY5" fmla="*/ 1666951 h 2406886"/>
              <a:gd name="connsiteX6" fmla="*/ 967150 w 1768867"/>
              <a:gd name="connsiteY6" fmla="*/ 1666951 h 2406886"/>
              <a:gd name="connsiteX7" fmla="*/ 1048431 w 1768867"/>
              <a:gd name="connsiteY7" fmla="*/ 1403714 h 2406886"/>
              <a:gd name="connsiteX8" fmla="*/ 1196212 w 1768867"/>
              <a:gd name="connsiteY8" fmla="*/ 1229763 h 2406886"/>
              <a:gd name="connsiteX9" fmla="*/ 1644176 w 1768867"/>
              <a:gd name="connsiteY9" fmla="*/ 1348296 h 2406886"/>
              <a:gd name="connsiteX10" fmla="*/ 1768867 w 1768867"/>
              <a:gd name="connsiteY10" fmla="*/ 1362151 h 2406886"/>
              <a:gd name="connsiteX0" fmla="*/ 50903 w 1826134"/>
              <a:gd name="connsiteY0" fmla="*/ 1431423 h 2406886"/>
              <a:gd name="connsiteX1" fmla="*/ 50903 w 1826134"/>
              <a:gd name="connsiteY1" fmla="*/ 1448357 h 2406886"/>
              <a:gd name="connsiteX2" fmla="*/ 356319 w 1826134"/>
              <a:gd name="connsiteY2" fmla="*/ 1331108 h 2406886"/>
              <a:gd name="connsiteX3" fmla="*/ 509027 w 1826134"/>
              <a:gd name="connsiteY3" fmla="*/ 136793 h 2406886"/>
              <a:gd name="connsiteX4" fmla="*/ 632794 w 1826134"/>
              <a:gd name="connsiteY4" fmla="*/ 2151860 h 2406886"/>
              <a:gd name="connsiteX5" fmla="*/ 852620 w 1826134"/>
              <a:gd name="connsiteY5" fmla="*/ 1666951 h 2406886"/>
              <a:gd name="connsiteX6" fmla="*/ 967150 w 1826134"/>
              <a:gd name="connsiteY6" fmla="*/ 1666951 h 2406886"/>
              <a:gd name="connsiteX7" fmla="*/ 1048431 w 1826134"/>
              <a:gd name="connsiteY7" fmla="*/ 1403714 h 2406886"/>
              <a:gd name="connsiteX8" fmla="*/ 1196212 w 1826134"/>
              <a:gd name="connsiteY8" fmla="*/ 1229763 h 2406886"/>
              <a:gd name="connsiteX9" fmla="*/ 1730692 w 1826134"/>
              <a:gd name="connsiteY9" fmla="*/ 1331108 h 2406886"/>
              <a:gd name="connsiteX10" fmla="*/ 1768867 w 1826134"/>
              <a:gd name="connsiteY10" fmla="*/ 1362151 h 2406886"/>
              <a:gd name="connsiteX0" fmla="*/ 50903 w 1845221"/>
              <a:gd name="connsiteY0" fmla="*/ 1431423 h 2406886"/>
              <a:gd name="connsiteX1" fmla="*/ 50903 w 1845221"/>
              <a:gd name="connsiteY1" fmla="*/ 1448357 h 2406886"/>
              <a:gd name="connsiteX2" fmla="*/ 356319 w 1845221"/>
              <a:gd name="connsiteY2" fmla="*/ 1331108 h 2406886"/>
              <a:gd name="connsiteX3" fmla="*/ 509027 w 1845221"/>
              <a:gd name="connsiteY3" fmla="*/ 136793 h 2406886"/>
              <a:gd name="connsiteX4" fmla="*/ 632794 w 1845221"/>
              <a:gd name="connsiteY4" fmla="*/ 2151860 h 2406886"/>
              <a:gd name="connsiteX5" fmla="*/ 852620 w 1845221"/>
              <a:gd name="connsiteY5" fmla="*/ 1666951 h 2406886"/>
              <a:gd name="connsiteX6" fmla="*/ 967150 w 1845221"/>
              <a:gd name="connsiteY6" fmla="*/ 1666951 h 2406886"/>
              <a:gd name="connsiteX7" fmla="*/ 1048431 w 1845221"/>
              <a:gd name="connsiteY7" fmla="*/ 1403714 h 2406886"/>
              <a:gd name="connsiteX8" fmla="*/ 1196212 w 1845221"/>
              <a:gd name="connsiteY8" fmla="*/ 1229763 h 2406886"/>
              <a:gd name="connsiteX9" fmla="*/ 1730692 w 1845221"/>
              <a:gd name="connsiteY9" fmla="*/ 1331108 h 2406886"/>
              <a:gd name="connsiteX10" fmla="*/ 1845221 w 1845221"/>
              <a:gd name="connsiteY10" fmla="*/ 1331108 h 240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5221" h="2406886">
                <a:moveTo>
                  <a:pt x="50903" y="1431423"/>
                </a:moveTo>
                <a:cubicBezTo>
                  <a:pt x="51499" y="1433107"/>
                  <a:pt x="0" y="1465076"/>
                  <a:pt x="50903" y="1448357"/>
                </a:cubicBezTo>
                <a:cubicBezTo>
                  <a:pt x="101806" y="1431638"/>
                  <a:pt x="279965" y="1549702"/>
                  <a:pt x="356319" y="1331108"/>
                </a:cubicBezTo>
                <a:cubicBezTo>
                  <a:pt x="432673" y="1112514"/>
                  <a:pt x="462948" y="1"/>
                  <a:pt x="509027" y="136793"/>
                </a:cubicBezTo>
                <a:cubicBezTo>
                  <a:pt x="555106" y="273585"/>
                  <a:pt x="575528" y="1896834"/>
                  <a:pt x="632794" y="2151860"/>
                </a:cubicBezTo>
                <a:cubicBezTo>
                  <a:pt x="690060" y="2406886"/>
                  <a:pt x="796894" y="1747769"/>
                  <a:pt x="852620" y="1666951"/>
                </a:cubicBezTo>
                <a:cubicBezTo>
                  <a:pt x="908346" y="1586133"/>
                  <a:pt x="934515" y="1710824"/>
                  <a:pt x="967150" y="1666951"/>
                </a:cubicBezTo>
                <a:cubicBezTo>
                  <a:pt x="999785" y="1623078"/>
                  <a:pt x="1010254" y="1476579"/>
                  <a:pt x="1048431" y="1403714"/>
                </a:cubicBezTo>
                <a:cubicBezTo>
                  <a:pt x="1086608" y="1330849"/>
                  <a:pt x="1082502" y="1241864"/>
                  <a:pt x="1196212" y="1229763"/>
                </a:cubicBezTo>
                <a:cubicBezTo>
                  <a:pt x="1309922" y="1217662"/>
                  <a:pt x="1622524" y="1314217"/>
                  <a:pt x="1730692" y="1331108"/>
                </a:cubicBezTo>
                <a:cubicBezTo>
                  <a:pt x="1838860" y="1347999"/>
                  <a:pt x="1825593" y="1323026"/>
                  <a:pt x="1845221" y="1331108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56" name="مستطيل 55"/>
          <p:cNvSpPr/>
          <p:nvPr/>
        </p:nvSpPr>
        <p:spPr>
          <a:xfrm>
            <a:off x="0" y="4719935"/>
            <a:ext cx="14654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MS Mincho"/>
              </a:rPr>
              <a:t>Accelerator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4" name="مستطيل 63"/>
          <p:cNvSpPr/>
          <p:nvPr/>
        </p:nvSpPr>
        <p:spPr bwMode="auto">
          <a:xfrm>
            <a:off x="4831080" y="5253335"/>
            <a:ext cx="3931920" cy="1223665"/>
          </a:xfrm>
          <a:prstGeom prst="rect">
            <a:avLst/>
          </a:prstGeom>
          <a:solidFill>
            <a:srgbClr val="FFFF00">
              <a:alpha val="12000"/>
            </a:srgbClr>
          </a:solidFill>
          <a:ln w="25400" cap="flat" cmpd="sng" algn="ctr">
            <a:solidFill>
              <a:srgbClr val="FF0000">
                <a:alpha val="3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32" charset="0"/>
              <a:buNone/>
            </a:pPr>
            <a:endParaRPr lang="en-US" sz="2400" dirty="0">
              <a:solidFill>
                <a:srgbClr val="FFFFFF"/>
              </a:solidFill>
              <a:latin typeface="Times New Roman" pitchFamily="32" charset="0"/>
            </a:endParaRPr>
          </a:p>
        </p:txBody>
      </p:sp>
      <p:sp>
        <p:nvSpPr>
          <p:cNvPr id="66" name="شكل حر 65"/>
          <p:cNvSpPr/>
          <p:nvPr/>
        </p:nvSpPr>
        <p:spPr>
          <a:xfrm>
            <a:off x="5913625" y="5710535"/>
            <a:ext cx="1371600" cy="533400"/>
          </a:xfrm>
          <a:custGeom>
            <a:avLst/>
            <a:gdLst>
              <a:gd name="connsiteX0" fmla="*/ 0 w 1717964"/>
              <a:gd name="connsiteY0" fmla="*/ 1076036 h 1967346"/>
              <a:gd name="connsiteX1" fmla="*/ 304800 w 1717964"/>
              <a:gd name="connsiteY1" fmla="*/ 1076036 h 1967346"/>
              <a:gd name="connsiteX2" fmla="*/ 471055 w 1717964"/>
              <a:gd name="connsiteY2" fmla="*/ 120073 h 1967346"/>
              <a:gd name="connsiteX3" fmla="*/ 581891 w 1717964"/>
              <a:gd name="connsiteY3" fmla="*/ 1796473 h 1967346"/>
              <a:gd name="connsiteX4" fmla="*/ 789710 w 1717964"/>
              <a:gd name="connsiteY4" fmla="*/ 1145309 h 1967346"/>
              <a:gd name="connsiteX5" fmla="*/ 900546 w 1717964"/>
              <a:gd name="connsiteY5" fmla="*/ 1200727 h 1967346"/>
              <a:gd name="connsiteX6" fmla="*/ 997528 w 1717964"/>
              <a:gd name="connsiteY6" fmla="*/ 1048327 h 1967346"/>
              <a:gd name="connsiteX7" fmla="*/ 1205346 w 1717964"/>
              <a:gd name="connsiteY7" fmla="*/ 1020618 h 1967346"/>
              <a:gd name="connsiteX8" fmla="*/ 1593273 w 1717964"/>
              <a:gd name="connsiteY8" fmla="*/ 992909 h 1967346"/>
              <a:gd name="connsiteX9" fmla="*/ 1717964 w 1717964"/>
              <a:gd name="connsiteY9" fmla="*/ 1006764 h 196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7964" h="1967346">
                <a:moveTo>
                  <a:pt x="0" y="1076036"/>
                </a:moveTo>
                <a:cubicBezTo>
                  <a:pt x="113145" y="1155699"/>
                  <a:pt x="226291" y="1235363"/>
                  <a:pt x="304800" y="1076036"/>
                </a:cubicBezTo>
                <a:cubicBezTo>
                  <a:pt x="383309" y="916709"/>
                  <a:pt x="424873" y="0"/>
                  <a:pt x="471055" y="120073"/>
                </a:cubicBezTo>
                <a:cubicBezTo>
                  <a:pt x="517237" y="240146"/>
                  <a:pt x="528782" y="1625600"/>
                  <a:pt x="581891" y="1796473"/>
                </a:cubicBezTo>
                <a:cubicBezTo>
                  <a:pt x="635000" y="1967346"/>
                  <a:pt x="736601" y="1244600"/>
                  <a:pt x="789710" y="1145309"/>
                </a:cubicBezTo>
                <a:cubicBezTo>
                  <a:pt x="842819" y="1046018"/>
                  <a:pt x="865910" y="1216891"/>
                  <a:pt x="900546" y="1200727"/>
                </a:cubicBezTo>
                <a:cubicBezTo>
                  <a:pt x="935182" y="1184563"/>
                  <a:pt x="946728" y="1078345"/>
                  <a:pt x="997528" y="1048327"/>
                </a:cubicBezTo>
                <a:cubicBezTo>
                  <a:pt x="1048328" y="1018309"/>
                  <a:pt x="1106055" y="1029854"/>
                  <a:pt x="1205346" y="1020618"/>
                </a:cubicBezTo>
                <a:cubicBezTo>
                  <a:pt x="1304637" y="1011382"/>
                  <a:pt x="1507837" y="995218"/>
                  <a:pt x="1593273" y="992909"/>
                </a:cubicBezTo>
                <a:cubicBezTo>
                  <a:pt x="1678709" y="990600"/>
                  <a:pt x="1698336" y="998682"/>
                  <a:pt x="1717964" y="1006764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68" name="مستطيل 67"/>
          <p:cNvSpPr/>
          <p:nvPr/>
        </p:nvSpPr>
        <p:spPr>
          <a:xfrm>
            <a:off x="6628762" y="5257800"/>
            <a:ext cx="9444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2F01D9"/>
                </a:solidFill>
                <a:latin typeface="Times New Roman" pitchFamily="18" charset="0"/>
                <a:cs typeface="Times New Roman" pitchFamily="18" charset="0"/>
              </a:rPr>
              <a:t>Position </a:t>
            </a:r>
            <a:endParaRPr lang="en-US" sz="1600" dirty="0"/>
          </a:p>
        </p:txBody>
      </p:sp>
      <p:sp>
        <p:nvSpPr>
          <p:cNvPr id="69" name="مستطيل 68"/>
          <p:cNvSpPr/>
          <p:nvPr/>
        </p:nvSpPr>
        <p:spPr>
          <a:xfrm>
            <a:off x="2057400" y="5269468"/>
            <a:ext cx="16151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2F01D9"/>
                </a:solidFill>
                <a:latin typeface="Times New Roman" pitchFamily="18" charset="0"/>
                <a:cs typeface="Times New Roman" pitchFamily="18" charset="0"/>
              </a:rPr>
              <a:t>Phase </a:t>
            </a:r>
          </a:p>
          <a:p>
            <a:r>
              <a:rPr lang="en-US" sz="1600" b="1" dirty="0" smtClean="0">
                <a:solidFill>
                  <a:srgbClr val="2F01D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Zero Crossing</a:t>
            </a:r>
            <a:r>
              <a:rPr lang="en-US" sz="1600" b="1" dirty="0" smtClean="0">
                <a:solidFill>
                  <a:srgbClr val="2F01D9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1600" dirty="0"/>
          </a:p>
        </p:txBody>
      </p:sp>
      <p:sp>
        <p:nvSpPr>
          <p:cNvPr id="70" name="شكل حر 69"/>
          <p:cNvSpPr/>
          <p:nvPr/>
        </p:nvSpPr>
        <p:spPr>
          <a:xfrm>
            <a:off x="5913625" y="5634335"/>
            <a:ext cx="1371600" cy="685800"/>
          </a:xfrm>
          <a:custGeom>
            <a:avLst/>
            <a:gdLst>
              <a:gd name="connsiteX0" fmla="*/ 0 w 1717964"/>
              <a:gd name="connsiteY0" fmla="*/ 1076036 h 1967346"/>
              <a:gd name="connsiteX1" fmla="*/ 304800 w 1717964"/>
              <a:gd name="connsiteY1" fmla="*/ 1076036 h 1967346"/>
              <a:gd name="connsiteX2" fmla="*/ 471055 w 1717964"/>
              <a:gd name="connsiteY2" fmla="*/ 120073 h 1967346"/>
              <a:gd name="connsiteX3" fmla="*/ 581891 w 1717964"/>
              <a:gd name="connsiteY3" fmla="*/ 1796473 h 1967346"/>
              <a:gd name="connsiteX4" fmla="*/ 789710 w 1717964"/>
              <a:gd name="connsiteY4" fmla="*/ 1145309 h 1967346"/>
              <a:gd name="connsiteX5" fmla="*/ 900546 w 1717964"/>
              <a:gd name="connsiteY5" fmla="*/ 1200727 h 1967346"/>
              <a:gd name="connsiteX6" fmla="*/ 997528 w 1717964"/>
              <a:gd name="connsiteY6" fmla="*/ 1048327 h 1967346"/>
              <a:gd name="connsiteX7" fmla="*/ 1205346 w 1717964"/>
              <a:gd name="connsiteY7" fmla="*/ 1020618 h 1967346"/>
              <a:gd name="connsiteX8" fmla="*/ 1593273 w 1717964"/>
              <a:gd name="connsiteY8" fmla="*/ 992909 h 1967346"/>
              <a:gd name="connsiteX9" fmla="*/ 1717964 w 1717964"/>
              <a:gd name="connsiteY9" fmla="*/ 1006764 h 196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7964" h="1967346">
                <a:moveTo>
                  <a:pt x="0" y="1076036"/>
                </a:moveTo>
                <a:cubicBezTo>
                  <a:pt x="113145" y="1155699"/>
                  <a:pt x="226291" y="1235363"/>
                  <a:pt x="304800" y="1076036"/>
                </a:cubicBezTo>
                <a:cubicBezTo>
                  <a:pt x="383309" y="916709"/>
                  <a:pt x="424873" y="0"/>
                  <a:pt x="471055" y="120073"/>
                </a:cubicBezTo>
                <a:cubicBezTo>
                  <a:pt x="517237" y="240146"/>
                  <a:pt x="528782" y="1625600"/>
                  <a:pt x="581891" y="1796473"/>
                </a:cubicBezTo>
                <a:cubicBezTo>
                  <a:pt x="635000" y="1967346"/>
                  <a:pt x="736601" y="1244600"/>
                  <a:pt x="789710" y="1145309"/>
                </a:cubicBezTo>
                <a:cubicBezTo>
                  <a:pt x="842819" y="1046018"/>
                  <a:pt x="865910" y="1216891"/>
                  <a:pt x="900546" y="1200727"/>
                </a:cubicBezTo>
                <a:cubicBezTo>
                  <a:pt x="935182" y="1184563"/>
                  <a:pt x="946728" y="1078345"/>
                  <a:pt x="997528" y="1048327"/>
                </a:cubicBezTo>
                <a:cubicBezTo>
                  <a:pt x="1048328" y="1018309"/>
                  <a:pt x="1106055" y="1029854"/>
                  <a:pt x="1205346" y="1020618"/>
                </a:cubicBezTo>
                <a:cubicBezTo>
                  <a:pt x="1304637" y="1011382"/>
                  <a:pt x="1507837" y="995218"/>
                  <a:pt x="1593273" y="992909"/>
                </a:cubicBezTo>
                <a:cubicBezTo>
                  <a:pt x="1678709" y="990600"/>
                  <a:pt x="1698336" y="998682"/>
                  <a:pt x="1717964" y="1006764"/>
                </a:cubicBezTo>
              </a:path>
            </a:pathLst>
          </a:custGeom>
          <a:noFill/>
          <a:ln w="38100" cap="flat" cmpd="sng" algn="ctr">
            <a:solidFill>
              <a:srgbClr val="0000CC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71" name="شكل بيضاوي 70"/>
          <p:cNvSpPr/>
          <p:nvPr/>
        </p:nvSpPr>
        <p:spPr>
          <a:xfrm>
            <a:off x="2895600" y="4648201"/>
            <a:ext cx="381000" cy="152400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508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72" name="شكل حر 71"/>
          <p:cNvSpPr/>
          <p:nvPr/>
        </p:nvSpPr>
        <p:spPr>
          <a:xfrm>
            <a:off x="990600" y="5334000"/>
            <a:ext cx="1828800" cy="1072343"/>
          </a:xfrm>
          <a:custGeom>
            <a:avLst/>
            <a:gdLst>
              <a:gd name="connsiteX0" fmla="*/ 0 w 1717964"/>
              <a:gd name="connsiteY0" fmla="*/ 1076036 h 1967346"/>
              <a:gd name="connsiteX1" fmla="*/ 304800 w 1717964"/>
              <a:gd name="connsiteY1" fmla="*/ 1076036 h 1967346"/>
              <a:gd name="connsiteX2" fmla="*/ 471055 w 1717964"/>
              <a:gd name="connsiteY2" fmla="*/ 120073 h 1967346"/>
              <a:gd name="connsiteX3" fmla="*/ 581891 w 1717964"/>
              <a:gd name="connsiteY3" fmla="*/ 1796473 h 1967346"/>
              <a:gd name="connsiteX4" fmla="*/ 789710 w 1717964"/>
              <a:gd name="connsiteY4" fmla="*/ 1145309 h 1967346"/>
              <a:gd name="connsiteX5" fmla="*/ 900546 w 1717964"/>
              <a:gd name="connsiteY5" fmla="*/ 1200727 h 1967346"/>
              <a:gd name="connsiteX6" fmla="*/ 997528 w 1717964"/>
              <a:gd name="connsiteY6" fmla="*/ 1048327 h 1967346"/>
              <a:gd name="connsiteX7" fmla="*/ 1205346 w 1717964"/>
              <a:gd name="connsiteY7" fmla="*/ 1020618 h 1967346"/>
              <a:gd name="connsiteX8" fmla="*/ 1593273 w 1717964"/>
              <a:gd name="connsiteY8" fmla="*/ 992909 h 1967346"/>
              <a:gd name="connsiteX9" fmla="*/ 1717964 w 1717964"/>
              <a:gd name="connsiteY9" fmla="*/ 1006764 h 1967346"/>
              <a:gd name="connsiteX0" fmla="*/ 0 w 1717964"/>
              <a:gd name="connsiteY0" fmla="*/ 1076036 h 1962100"/>
              <a:gd name="connsiteX1" fmla="*/ 304800 w 1717964"/>
              <a:gd name="connsiteY1" fmla="*/ 1076036 h 1962100"/>
              <a:gd name="connsiteX2" fmla="*/ 471055 w 1717964"/>
              <a:gd name="connsiteY2" fmla="*/ 120073 h 1962100"/>
              <a:gd name="connsiteX3" fmla="*/ 581891 w 1717964"/>
              <a:gd name="connsiteY3" fmla="*/ 1796473 h 1962100"/>
              <a:gd name="connsiteX4" fmla="*/ 755904 w 1717964"/>
              <a:gd name="connsiteY4" fmla="*/ 1113837 h 1962100"/>
              <a:gd name="connsiteX5" fmla="*/ 900546 w 1717964"/>
              <a:gd name="connsiteY5" fmla="*/ 1200727 h 1962100"/>
              <a:gd name="connsiteX6" fmla="*/ 997528 w 1717964"/>
              <a:gd name="connsiteY6" fmla="*/ 1048327 h 1962100"/>
              <a:gd name="connsiteX7" fmla="*/ 1205346 w 1717964"/>
              <a:gd name="connsiteY7" fmla="*/ 1020618 h 1962100"/>
              <a:gd name="connsiteX8" fmla="*/ 1593273 w 1717964"/>
              <a:gd name="connsiteY8" fmla="*/ 992909 h 1962100"/>
              <a:gd name="connsiteX9" fmla="*/ 1717964 w 1717964"/>
              <a:gd name="connsiteY9" fmla="*/ 1006764 h 1962100"/>
              <a:gd name="connsiteX0" fmla="*/ 0 w 1717964"/>
              <a:gd name="connsiteY0" fmla="*/ 1090230 h 1976294"/>
              <a:gd name="connsiteX1" fmla="*/ 206156 w 1717964"/>
              <a:gd name="connsiteY1" fmla="*/ 1005073 h 1976294"/>
              <a:gd name="connsiteX2" fmla="*/ 471055 w 1717964"/>
              <a:gd name="connsiteY2" fmla="*/ 134267 h 1976294"/>
              <a:gd name="connsiteX3" fmla="*/ 581891 w 1717964"/>
              <a:gd name="connsiteY3" fmla="*/ 1810667 h 1976294"/>
              <a:gd name="connsiteX4" fmla="*/ 755904 w 1717964"/>
              <a:gd name="connsiteY4" fmla="*/ 1128031 h 1976294"/>
              <a:gd name="connsiteX5" fmla="*/ 900546 w 1717964"/>
              <a:gd name="connsiteY5" fmla="*/ 1214921 h 1976294"/>
              <a:gd name="connsiteX6" fmla="*/ 997528 w 1717964"/>
              <a:gd name="connsiteY6" fmla="*/ 1062521 h 1976294"/>
              <a:gd name="connsiteX7" fmla="*/ 1205346 w 1717964"/>
              <a:gd name="connsiteY7" fmla="*/ 1034812 h 1976294"/>
              <a:gd name="connsiteX8" fmla="*/ 1593273 w 1717964"/>
              <a:gd name="connsiteY8" fmla="*/ 1007103 h 1976294"/>
              <a:gd name="connsiteX9" fmla="*/ 1717964 w 1717964"/>
              <a:gd name="connsiteY9" fmla="*/ 1020958 h 1976294"/>
              <a:gd name="connsiteX0" fmla="*/ 0 w 1717964"/>
              <a:gd name="connsiteY0" fmla="*/ 1090228 h 1976292"/>
              <a:gd name="connsiteX1" fmla="*/ 206156 w 1717964"/>
              <a:gd name="connsiteY1" fmla="*/ 1005071 h 1976292"/>
              <a:gd name="connsiteX2" fmla="*/ 471055 w 1717964"/>
              <a:gd name="connsiteY2" fmla="*/ 134265 h 1976292"/>
              <a:gd name="connsiteX3" fmla="*/ 581891 w 1717964"/>
              <a:gd name="connsiteY3" fmla="*/ 1810665 h 1976292"/>
              <a:gd name="connsiteX4" fmla="*/ 755904 w 1717964"/>
              <a:gd name="connsiteY4" fmla="*/ 1128029 h 1976292"/>
              <a:gd name="connsiteX5" fmla="*/ 900546 w 1717964"/>
              <a:gd name="connsiteY5" fmla="*/ 1214919 h 1976292"/>
              <a:gd name="connsiteX6" fmla="*/ 997528 w 1717964"/>
              <a:gd name="connsiteY6" fmla="*/ 1062519 h 1976292"/>
              <a:gd name="connsiteX7" fmla="*/ 1205346 w 1717964"/>
              <a:gd name="connsiteY7" fmla="*/ 1034810 h 1976292"/>
              <a:gd name="connsiteX8" fmla="*/ 1580527 w 1717964"/>
              <a:gd name="connsiteY8" fmla="*/ 1106630 h 1976292"/>
              <a:gd name="connsiteX9" fmla="*/ 1717964 w 1717964"/>
              <a:gd name="connsiteY9" fmla="*/ 1020956 h 1976292"/>
              <a:gd name="connsiteX0" fmla="*/ 0 w 1717964"/>
              <a:gd name="connsiteY0" fmla="*/ 1090230 h 1976294"/>
              <a:gd name="connsiteX1" fmla="*/ 68719 w 1717964"/>
              <a:gd name="connsiteY1" fmla="*/ 1229590 h 1976294"/>
              <a:gd name="connsiteX2" fmla="*/ 206156 w 1717964"/>
              <a:gd name="connsiteY2" fmla="*/ 1005073 h 1976294"/>
              <a:gd name="connsiteX3" fmla="*/ 471055 w 1717964"/>
              <a:gd name="connsiteY3" fmla="*/ 134267 h 1976294"/>
              <a:gd name="connsiteX4" fmla="*/ 581891 w 1717964"/>
              <a:gd name="connsiteY4" fmla="*/ 1810667 h 1976294"/>
              <a:gd name="connsiteX5" fmla="*/ 755904 w 1717964"/>
              <a:gd name="connsiteY5" fmla="*/ 1128031 h 1976294"/>
              <a:gd name="connsiteX6" fmla="*/ 900546 w 1717964"/>
              <a:gd name="connsiteY6" fmla="*/ 1214921 h 1976294"/>
              <a:gd name="connsiteX7" fmla="*/ 997528 w 1717964"/>
              <a:gd name="connsiteY7" fmla="*/ 1062521 h 1976294"/>
              <a:gd name="connsiteX8" fmla="*/ 1205346 w 1717964"/>
              <a:gd name="connsiteY8" fmla="*/ 1034812 h 1976294"/>
              <a:gd name="connsiteX9" fmla="*/ 1580527 w 1717964"/>
              <a:gd name="connsiteY9" fmla="*/ 1106632 h 1976294"/>
              <a:gd name="connsiteX10" fmla="*/ 1717964 w 1717964"/>
              <a:gd name="connsiteY10" fmla="*/ 1020958 h 1976294"/>
              <a:gd name="connsiteX0" fmla="*/ 0 w 1786683"/>
              <a:gd name="connsiteY0" fmla="*/ 1229589 h 1976292"/>
              <a:gd name="connsiteX1" fmla="*/ 137438 w 1786683"/>
              <a:gd name="connsiteY1" fmla="*/ 1229588 h 1976292"/>
              <a:gd name="connsiteX2" fmla="*/ 274875 w 1786683"/>
              <a:gd name="connsiteY2" fmla="*/ 1005071 h 1976292"/>
              <a:gd name="connsiteX3" fmla="*/ 539774 w 1786683"/>
              <a:gd name="connsiteY3" fmla="*/ 134265 h 1976292"/>
              <a:gd name="connsiteX4" fmla="*/ 650610 w 1786683"/>
              <a:gd name="connsiteY4" fmla="*/ 1810665 h 1976292"/>
              <a:gd name="connsiteX5" fmla="*/ 824623 w 1786683"/>
              <a:gd name="connsiteY5" fmla="*/ 1128029 h 1976292"/>
              <a:gd name="connsiteX6" fmla="*/ 969265 w 1786683"/>
              <a:gd name="connsiteY6" fmla="*/ 1214919 h 1976292"/>
              <a:gd name="connsiteX7" fmla="*/ 1066247 w 1786683"/>
              <a:gd name="connsiteY7" fmla="*/ 1062519 h 1976292"/>
              <a:gd name="connsiteX8" fmla="*/ 1274065 w 1786683"/>
              <a:gd name="connsiteY8" fmla="*/ 1034810 h 1976292"/>
              <a:gd name="connsiteX9" fmla="*/ 1649246 w 1786683"/>
              <a:gd name="connsiteY9" fmla="*/ 1106630 h 1976292"/>
              <a:gd name="connsiteX10" fmla="*/ 1786683 w 1786683"/>
              <a:gd name="connsiteY10" fmla="*/ 1020956 h 1976292"/>
              <a:gd name="connsiteX0" fmla="*/ 0 w 1786683"/>
              <a:gd name="connsiteY0" fmla="*/ 1229590 h 1976294"/>
              <a:gd name="connsiteX1" fmla="*/ 137438 w 1786683"/>
              <a:gd name="connsiteY1" fmla="*/ 1229590 h 1976294"/>
              <a:gd name="connsiteX2" fmla="*/ 274875 w 1786683"/>
              <a:gd name="connsiteY2" fmla="*/ 1005073 h 1976294"/>
              <a:gd name="connsiteX3" fmla="*/ 539774 w 1786683"/>
              <a:gd name="connsiteY3" fmla="*/ 134267 h 1976294"/>
              <a:gd name="connsiteX4" fmla="*/ 650610 w 1786683"/>
              <a:gd name="connsiteY4" fmla="*/ 1810667 h 1976294"/>
              <a:gd name="connsiteX5" fmla="*/ 824623 w 1786683"/>
              <a:gd name="connsiteY5" fmla="*/ 1128031 h 1976294"/>
              <a:gd name="connsiteX6" fmla="*/ 969265 w 1786683"/>
              <a:gd name="connsiteY6" fmla="*/ 1214921 h 1976294"/>
              <a:gd name="connsiteX7" fmla="*/ 1066247 w 1786683"/>
              <a:gd name="connsiteY7" fmla="*/ 1062521 h 1976294"/>
              <a:gd name="connsiteX8" fmla="*/ 1274065 w 1786683"/>
              <a:gd name="connsiteY8" fmla="*/ 1034812 h 1976294"/>
              <a:gd name="connsiteX9" fmla="*/ 1649246 w 1786683"/>
              <a:gd name="connsiteY9" fmla="*/ 1106632 h 1976294"/>
              <a:gd name="connsiteX10" fmla="*/ 1786683 w 1786683"/>
              <a:gd name="connsiteY10" fmla="*/ 1020958 h 1976294"/>
              <a:gd name="connsiteX0" fmla="*/ 0 w 1786683"/>
              <a:gd name="connsiteY0" fmla="*/ 1229588 h 1976292"/>
              <a:gd name="connsiteX1" fmla="*/ 137438 w 1786683"/>
              <a:gd name="connsiteY1" fmla="*/ 1229588 h 1976292"/>
              <a:gd name="connsiteX2" fmla="*/ 274875 w 1786683"/>
              <a:gd name="connsiteY2" fmla="*/ 1005071 h 1976292"/>
              <a:gd name="connsiteX3" fmla="*/ 539774 w 1786683"/>
              <a:gd name="connsiteY3" fmla="*/ 134265 h 1976292"/>
              <a:gd name="connsiteX4" fmla="*/ 650610 w 1786683"/>
              <a:gd name="connsiteY4" fmla="*/ 1810665 h 1976292"/>
              <a:gd name="connsiteX5" fmla="*/ 824623 w 1786683"/>
              <a:gd name="connsiteY5" fmla="*/ 1128029 h 1976292"/>
              <a:gd name="connsiteX6" fmla="*/ 969265 w 1786683"/>
              <a:gd name="connsiteY6" fmla="*/ 1214919 h 1976292"/>
              <a:gd name="connsiteX7" fmla="*/ 1066247 w 1786683"/>
              <a:gd name="connsiteY7" fmla="*/ 1062519 h 1976292"/>
              <a:gd name="connsiteX8" fmla="*/ 1274065 w 1786683"/>
              <a:gd name="connsiteY8" fmla="*/ 1034810 h 1976292"/>
              <a:gd name="connsiteX9" fmla="*/ 1649246 w 1786683"/>
              <a:gd name="connsiteY9" fmla="*/ 1106630 h 1976292"/>
              <a:gd name="connsiteX10" fmla="*/ 1786683 w 1786683"/>
              <a:gd name="connsiteY10" fmla="*/ 1106630 h 1976292"/>
              <a:gd name="connsiteX0" fmla="*/ 0 w 1786683"/>
              <a:gd name="connsiteY0" fmla="*/ 1229590 h 1976294"/>
              <a:gd name="connsiteX1" fmla="*/ 137438 w 1786683"/>
              <a:gd name="connsiteY1" fmla="*/ 1229590 h 1976294"/>
              <a:gd name="connsiteX2" fmla="*/ 274875 w 1786683"/>
              <a:gd name="connsiteY2" fmla="*/ 1005073 h 1976294"/>
              <a:gd name="connsiteX3" fmla="*/ 539774 w 1786683"/>
              <a:gd name="connsiteY3" fmla="*/ 134267 h 1976294"/>
              <a:gd name="connsiteX4" fmla="*/ 650610 w 1786683"/>
              <a:gd name="connsiteY4" fmla="*/ 1810667 h 1976294"/>
              <a:gd name="connsiteX5" fmla="*/ 824623 w 1786683"/>
              <a:gd name="connsiteY5" fmla="*/ 1128031 h 1976294"/>
              <a:gd name="connsiteX6" fmla="*/ 969265 w 1786683"/>
              <a:gd name="connsiteY6" fmla="*/ 1214921 h 1976294"/>
              <a:gd name="connsiteX7" fmla="*/ 1066247 w 1786683"/>
              <a:gd name="connsiteY7" fmla="*/ 1062521 h 1976294"/>
              <a:gd name="connsiteX8" fmla="*/ 1274065 w 1786683"/>
              <a:gd name="connsiteY8" fmla="*/ 1034812 h 1976294"/>
              <a:gd name="connsiteX9" fmla="*/ 1649246 w 1786683"/>
              <a:gd name="connsiteY9" fmla="*/ 1106632 h 1976294"/>
              <a:gd name="connsiteX10" fmla="*/ 1786683 w 1786683"/>
              <a:gd name="connsiteY10" fmla="*/ 1106632 h 1976294"/>
              <a:gd name="connsiteX0" fmla="*/ 0 w 1786683"/>
              <a:gd name="connsiteY0" fmla="*/ 1229588 h 1976292"/>
              <a:gd name="connsiteX1" fmla="*/ 137438 w 1786683"/>
              <a:gd name="connsiteY1" fmla="*/ 1229588 h 1976292"/>
              <a:gd name="connsiteX2" fmla="*/ 274875 w 1786683"/>
              <a:gd name="connsiteY2" fmla="*/ 1005071 h 1976292"/>
              <a:gd name="connsiteX3" fmla="*/ 539774 w 1786683"/>
              <a:gd name="connsiteY3" fmla="*/ 134265 h 1976292"/>
              <a:gd name="connsiteX4" fmla="*/ 650610 w 1786683"/>
              <a:gd name="connsiteY4" fmla="*/ 1810665 h 1976292"/>
              <a:gd name="connsiteX5" fmla="*/ 824623 w 1786683"/>
              <a:gd name="connsiteY5" fmla="*/ 1128029 h 1976292"/>
              <a:gd name="connsiteX6" fmla="*/ 969265 w 1786683"/>
              <a:gd name="connsiteY6" fmla="*/ 1214919 h 1976292"/>
              <a:gd name="connsiteX7" fmla="*/ 1066247 w 1786683"/>
              <a:gd name="connsiteY7" fmla="*/ 1062519 h 1976292"/>
              <a:gd name="connsiteX8" fmla="*/ 1274065 w 1786683"/>
              <a:gd name="connsiteY8" fmla="*/ 1034810 h 1976292"/>
              <a:gd name="connsiteX9" fmla="*/ 1649246 w 1786683"/>
              <a:gd name="connsiteY9" fmla="*/ 1106630 h 1976292"/>
              <a:gd name="connsiteX10" fmla="*/ 1786683 w 1786683"/>
              <a:gd name="connsiteY10" fmla="*/ 1106630 h 1976292"/>
              <a:gd name="connsiteX0" fmla="*/ 0 w 1786683"/>
              <a:gd name="connsiteY0" fmla="*/ 1229590 h 1976294"/>
              <a:gd name="connsiteX1" fmla="*/ 137438 w 1786683"/>
              <a:gd name="connsiteY1" fmla="*/ 1229590 h 1976294"/>
              <a:gd name="connsiteX2" fmla="*/ 274875 w 1786683"/>
              <a:gd name="connsiteY2" fmla="*/ 1005073 h 1976294"/>
              <a:gd name="connsiteX3" fmla="*/ 539774 w 1786683"/>
              <a:gd name="connsiteY3" fmla="*/ 134267 h 1976294"/>
              <a:gd name="connsiteX4" fmla="*/ 650610 w 1786683"/>
              <a:gd name="connsiteY4" fmla="*/ 1810667 h 1976294"/>
              <a:gd name="connsiteX5" fmla="*/ 824623 w 1786683"/>
              <a:gd name="connsiteY5" fmla="*/ 1128031 h 1976294"/>
              <a:gd name="connsiteX6" fmla="*/ 969265 w 1786683"/>
              <a:gd name="connsiteY6" fmla="*/ 1214921 h 1976294"/>
              <a:gd name="connsiteX7" fmla="*/ 1066247 w 1786683"/>
              <a:gd name="connsiteY7" fmla="*/ 1062521 h 1976294"/>
              <a:gd name="connsiteX8" fmla="*/ 1340012 w 1786683"/>
              <a:gd name="connsiteY8" fmla="*/ 1106634 h 1976294"/>
              <a:gd name="connsiteX9" fmla="*/ 1649246 w 1786683"/>
              <a:gd name="connsiteY9" fmla="*/ 1106632 h 1976294"/>
              <a:gd name="connsiteX10" fmla="*/ 1786683 w 1786683"/>
              <a:gd name="connsiteY10" fmla="*/ 1106632 h 1976294"/>
              <a:gd name="connsiteX0" fmla="*/ 0 w 1786683"/>
              <a:gd name="connsiteY0" fmla="*/ 1229588 h 1976292"/>
              <a:gd name="connsiteX1" fmla="*/ 137438 w 1786683"/>
              <a:gd name="connsiteY1" fmla="*/ 1229588 h 1976292"/>
              <a:gd name="connsiteX2" fmla="*/ 274875 w 1786683"/>
              <a:gd name="connsiteY2" fmla="*/ 1005071 h 1976292"/>
              <a:gd name="connsiteX3" fmla="*/ 539774 w 1786683"/>
              <a:gd name="connsiteY3" fmla="*/ 134265 h 1976292"/>
              <a:gd name="connsiteX4" fmla="*/ 650610 w 1786683"/>
              <a:gd name="connsiteY4" fmla="*/ 1810665 h 1976292"/>
              <a:gd name="connsiteX5" fmla="*/ 824623 w 1786683"/>
              <a:gd name="connsiteY5" fmla="*/ 1128029 h 1976292"/>
              <a:gd name="connsiteX6" fmla="*/ 969265 w 1786683"/>
              <a:gd name="connsiteY6" fmla="*/ 1214919 h 1976292"/>
              <a:gd name="connsiteX7" fmla="*/ 1066247 w 1786683"/>
              <a:gd name="connsiteY7" fmla="*/ 1062519 h 1976292"/>
              <a:gd name="connsiteX8" fmla="*/ 1340012 w 1786683"/>
              <a:gd name="connsiteY8" fmla="*/ 1106632 h 1976292"/>
              <a:gd name="connsiteX9" fmla="*/ 1712238 w 1786683"/>
              <a:gd name="connsiteY9" fmla="*/ 1229593 h 1976292"/>
              <a:gd name="connsiteX10" fmla="*/ 1786683 w 1786683"/>
              <a:gd name="connsiteY10" fmla="*/ 1106630 h 1976292"/>
              <a:gd name="connsiteX0" fmla="*/ 0 w 1786683"/>
              <a:gd name="connsiteY0" fmla="*/ 1229590 h 1976294"/>
              <a:gd name="connsiteX1" fmla="*/ 137438 w 1786683"/>
              <a:gd name="connsiteY1" fmla="*/ 1229590 h 1976294"/>
              <a:gd name="connsiteX2" fmla="*/ 274875 w 1786683"/>
              <a:gd name="connsiteY2" fmla="*/ 1005073 h 1976294"/>
              <a:gd name="connsiteX3" fmla="*/ 539774 w 1786683"/>
              <a:gd name="connsiteY3" fmla="*/ 134267 h 1976294"/>
              <a:gd name="connsiteX4" fmla="*/ 650610 w 1786683"/>
              <a:gd name="connsiteY4" fmla="*/ 1810667 h 1976294"/>
              <a:gd name="connsiteX5" fmla="*/ 824623 w 1786683"/>
              <a:gd name="connsiteY5" fmla="*/ 1128031 h 1976294"/>
              <a:gd name="connsiteX6" fmla="*/ 969265 w 1786683"/>
              <a:gd name="connsiteY6" fmla="*/ 1214921 h 1976294"/>
              <a:gd name="connsiteX7" fmla="*/ 1066247 w 1786683"/>
              <a:gd name="connsiteY7" fmla="*/ 1062521 h 1976294"/>
              <a:gd name="connsiteX8" fmla="*/ 1340012 w 1786683"/>
              <a:gd name="connsiteY8" fmla="*/ 1106634 h 1976294"/>
              <a:gd name="connsiteX9" fmla="*/ 1712238 w 1786683"/>
              <a:gd name="connsiteY9" fmla="*/ 1229595 h 1976294"/>
              <a:gd name="connsiteX10" fmla="*/ 1786683 w 1786683"/>
              <a:gd name="connsiteY10" fmla="*/ 1229593 h 197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86683" h="1976294">
                <a:moveTo>
                  <a:pt x="0" y="1229590"/>
                </a:moveTo>
                <a:cubicBezTo>
                  <a:pt x="19685" y="1236807"/>
                  <a:pt x="91626" y="1267010"/>
                  <a:pt x="137438" y="1229590"/>
                </a:cubicBezTo>
                <a:cubicBezTo>
                  <a:pt x="183251" y="1192171"/>
                  <a:pt x="207819" y="1187627"/>
                  <a:pt x="274875" y="1005073"/>
                </a:cubicBezTo>
                <a:cubicBezTo>
                  <a:pt x="341931" y="822519"/>
                  <a:pt x="477152" y="1"/>
                  <a:pt x="539774" y="134267"/>
                </a:cubicBezTo>
                <a:cubicBezTo>
                  <a:pt x="602396" y="268533"/>
                  <a:pt x="603135" y="1645040"/>
                  <a:pt x="650610" y="1810667"/>
                </a:cubicBezTo>
                <a:cubicBezTo>
                  <a:pt x="698085" y="1976294"/>
                  <a:pt x="771514" y="1227322"/>
                  <a:pt x="824623" y="1128031"/>
                </a:cubicBezTo>
                <a:cubicBezTo>
                  <a:pt x="877732" y="1028740"/>
                  <a:pt x="928994" y="1225839"/>
                  <a:pt x="969265" y="1214921"/>
                </a:cubicBezTo>
                <a:cubicBezTo>
                  <a:pt x="1009536" y="1204003"/>
                  <a:pt x="1004456" y="1080569"/>
                  <a:pt x="1066247" y="1062521"/>
                </a:cubicBezTo>
                <a:cubicBezTo>
                  <a:pt x="1128038" y="1044473"/>
                  <a:pt x="1232347" y="1078788"/>
                  <a:pt x="1340012" y="1106634"/>
                </a:cubicBezTo>
                <a:cubicBezTo>
                  <a:pt x="1447677" y="1134480"/>
                  <a:pt x="1637793" y="1209102"/>
                  <a:pt x="1712238" y="1229595"/>
                </a:cubicBezTo>
                <a:cubicBezTo>
                  <a:pt x="1786683" y="1250088"/>
                  <a:pt x="1651093" y="1229197"/>
                  <a:pt x="1786683" y="1229593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50" name="مستطيل مستدير الزوايا 49"/>
          <p:cNvSpPr/>
          <p:nvPr/>
        </p:nvSpPr>
        <p:spPr bwMode="auto">
          <a:xfrm>
            <a:off x="152400" y="3505200"/>
            <a:ext cx="6629400" cy="685800"/>
          </a:xfrm>
          <a:prstGeom prst="roundRect">
            <a:avLst/>
          </a:prstGeom>
          <a:solidFill>
            <a:srgbClr val="FFFFFF">
              <a:lumMod val="85000"/>
              <a:alpha val="15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32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32" charset="0"/>
              <a:cs typeface="Arial" charset="0"/>
            </a:endParaRPr>
          </a:p>
        </p:txBody>
      </p:sp>
      <p:sp>
        <p:nvSpPr>
          <p:cNvPr id="52" name="مستطيل 51"/>
          <p:cNvSpPr/>
          <p:nvPr/>
        </p:nvSpPr>
        <p:spPr>
          <a:xfrm>
            <a:off x="152400" y="3048000"/>
            <a:ext cx="236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Method :</a:t>
            </a:r>
          </a:p>
        </p:txBody>
      </p:sp>
      <p:sp>
        <p:nvSpPr>
          <p:cNvPr id="53" name="مستطيل 52"/>
          <p:cNvSpPr/>
          <p:nvPr/>
        </p:nvSpPr>
        <p:spPr>
          <a:xfrm>
            <a:off x="152400" y="3505200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Times New Roman"/>
                <a:ea typeface="MS Mincho"/>
              </a:rPr>
              <a:t>Generating different bunch shapes and a single BPM acts as a "</a:t>
            </a:r>
            <a:r>
              <a:rPr lang="en-US" b="1" dirty="0" smtClean="0">
                <a:solidFill>
                  <a:srgbClr val="0000CC"/>
                </a:solidFill>
                <a:latin typeface="Times New Roman"/>
                <a:ea typeface="MS Mincho"/>
              </a:rPr>
              <a:t>Bunch arrival monitor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  <a:ea typeface="MS Mincho"/>
              </a:rPr>
              <a:t>".</a:t>
            </a:r>
          </a:p>
        </p:txBody>
      </p:sp>
      <p:pic>
        <p:nvPicPr>
          <p:cNvPr id="38" name="Picture 1"/>
          <p:cNvPicPr>
            <a:picLocks noChangeAspect="1" noChangeArrowheads="1"/>
          </p:cNvPicPr>
          <p:nvPr/>
        </p:nvPicPr>
        <p:blipFill>
          <a:blip r:embed="rId6" cstate="print"/>
          <a:srcRect l="16250" t="21000" r="46875" b="20000"/>
          <a:stretch>
            <a:fillRect/>
          </a:stretch>
        </p:blipFill>
        <p:spPr bwMode="auto">
          <a:xfrm>
            <a:off x="7391400" y="2865120"/>
            <a:ext cx="1554480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شكل حر 53"/>
          <p:cNvSpPr/>
          <p:nvPr/>
        </p:nvSpPr>
        <p:spPr>
          <a:xfrm>
            <a:off x="5913625" y="5329535"/>
            <a:ext cx="1371600" cy="1143000"/>
          </a:xfrm>
          <a:custGeom>
            <a:avLst/>
            <a:gdLst>
              <a:gd name="connsiteX0" fmla="*/ 0 w 1717964"/>
              <a:gd name="connsiteY0" fmla="*/ 1076036 h 1967346"/>
              <a:gd name="connsiteX1" fmla="*/ 304800 w 1717964"/>
              <a:gd name="connsiteY1" fmla="*/ 1076036 h 1967346"/>
              <a:gd name="connsiteX2" fmla="*/ 471055 w 1717964"/>
              <a:gd name="connsiteY2" fmla="*/ 120073 h 1967346"/>
              <a:gd name="connsiteX3" fmla="*/ 581891 w 1717964"/>
              <a:gd name="connsiteY3" fmla="*/ 1796473 h 1967346"/>
              <a:gd name="connsiteX4" fmla="*/ 789710 w 1717964"/>
              <a:gd name="connsiteY4" fmla="*/ 1145309 h 1967346"/>
              <a:gd name="connsiteX5" fmla="*/ 900546 w 1717964"/>
              <a:gd name="connsiteY5" fmla="*/ 1200727 h 1967346"/>
              <a:gd name="connsiteX6" fmla="*/ 997528 w 1717964"/>
              <a:gd name="connsiteY6" fmla="*/ 1048327 h 1967346"/>
              <a:gd name="connsiteX7" fmla="*/ 1205346 w 1717964"/>
              <a:gd name="connsiteY7" fmla="*/ 1020618 h 1967346"/>
              <a:gd name="connsiteX8" fmla="*/ 1593273 w 1717964"/>
              <a:gd name="connsiteY8" fmla="*/ 992909 h 1967346"/>
              <a:gd name="connsiteX9" fmla="*/ 1717964 w 1717964"/>
              <a:gd name="connsiteY9" fmla="*/ 1006764 h 196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7964" h="1967346">
                <a:moveTo>
                  <a:pt x="0" y="1076036"/>
                </a:moveTo>
                <a:cubicBezTo>
                  <a:pt x="113145" y="1155699"/>
                  <a:pt x="226291" y="1235363"/>
                  <a:pt x="304800" y="1076036"/>
                </a:cubicBezTo>
                <a:cubicBezTo>
                  <a:pt x="383309" y="916709"/>
                  <a:pt x="424873" y="0"/>
                  <a:pt x="471055" y="120073"/>
                </a:cubicBezTo>
                <a:cubicBezTo>
                  <a:pt x="517237" y="240146"/>
                  <a:pt x="528782" y="1625600"/>
                  <a:pt x="581891" y="1796473"/>
                </a:cubicBezTo>
                <a:cubicBezTo>
                  <a:pt x="635000" y="1967346"/>
                  <a:pt x="736601" y="1244600"/>
                  <a:pt x="789710" y="1145309"/>
                </a:cubicBezTo>
                <a:cubicBezTo>
                  <a:pt x="842819" y="1046018"/>
                  <a:pt x="865910" y="1216891"/>
                  <a:pt x="900546" y="1200727"/>
                </a:cubicBezTo>
                <a:cubicBezTo>
                  <a:pt x="935182" y="1184563"/>
                  <a:pt x="946728" y="1078345"/>
                  <a:pt x="997528" y="1048327"/>
                </a:cubicBezTo>
                <a:cubicBezTo>
                  <a:pt x="1048328" y="1018309"/>
                  <a:pt x="1106055" y="1029854"/>
                  <a:pt x="1205346" y="1020618"/>
                </a:cubicBezTo>
                <a:cubicBezTo>
                  <a:pt x="1304637" y="1011382"/>
                  <a:pt x="1507837" y="995218"/>
                  <a:pt x="1593273" y="992909"/>
                </a:cubicBezTo>
                <a:cubicBezTo>
                  <a:pt x="1678709" y="990600"/>
                  <a:pt x="1698336" y="998682"/>
                  <a:pt x="1717964" y="1006764"/>
                </a:cubicBezTo>
              </a:path>
            </a:pathLst>
          </a:custGeom>
          <a:noFill/>
          <a:ln w="38100" cap="flat" cmpd="sng" algn="ctr">
            <a:solidFill>
              <a:srgbClr val="0000CC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60" name="سهم مخطط إلى اليمين 59"/>
          <p:cNvSpPr/>
          <p:nvPr/>
        </p:nvSpPr>
        <p:spPr>
          <a:xfrm rot="9839702">
            <a:off x="5112797" y="4181136"/>
            <a:ext cx="2328465" cy="381000"/>
          </a:xfrm>
          <a:prstGeom prst="stripedRightArrow">
            <a:avLst>
              <a:gd name="adj1" fmla="val 50000"/>
              <a:gd name="adj2" fmla="val 1698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مستطيل 80"/>
          <p:cNvSpPr/>
          <p:nvPr/>
        </p:nvSpPr>
        <p:spPr>
          <a:xfrm>
            <a:off x="8293973" y="4278868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BPM</a:t>
            </a:r>
            <a:endParaRPr lang="en-US" dirty="0"/>
          </a:p>
        </p:txBody>
      </p:sp>
      <p:cxnSp>
        <p:nvCxnSpPr>
          <p:cNvPr id="48" name="رابط كسهم مستقيم 47"/>
          <p:cNvCxnSpPr/>
          <p:nvPr/>
        </p:nvCxnSpPr>
        <p:spPr>
          <a:xfrm flipH="1">
            <a:off x="1600200" y="5486400"/>
            <a:ext cx="457200" cy="457200"/>
          </a:xfrm>
          <a:prstGeom prst="straightConnector1">
            <a:avLst/>
          </a:prstGeom>
          <a:ln w="47625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شكل بيضاوي 61"/>
          <p:cNvSpPr/>
          <p:nvPr/>
        </p:nvSpPr>
        <p:spPr>
          <a:xfrm>
            <a:off x="1524000" y="5867400"/>
            <a:ext cx="76200" cy="152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مستطيل مستدير الزوايا 43"/>
          <p:cNvSpPr/>
          <p:nvPr/>
        </p:nvSpPr>
        <p:spPr>
          <a:xfrm>
            <a:off x="838200" y="304800"/>
            <a:ext cx="6781800" cy="609600"/>
          </a:xfrm>
          <a:prstGeom prst="roundRect">
            <a:avLst>
              <a:gd name="adj" fmla="val 4809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Bold Italic Art" pitchFamily="2" charset="-78"/>
            </a:endParaRPr>
          </a:p>
        </p:txBody>
      </p:sp>
      <p:sp>
        <p:nvSpPr>
          <p:cNvPr id="45" name="مستطيل 44"/>
          <p:cNvSpPr/>
          <p:nvPr/>
        </p:nvSpPr>
        <p:spPr>
          <a:xfrm>
            <a:off x="838200" y="38100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Beam-Based Test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Purpose and Method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مستطيل 57"/>
          <p:cNvSpPr/>
          <p:nvPr/>
        </p:nvSpPr>
        <p:spPr>
          <a:xfrm>
            <a:off x="304800" y="385465"/>
            <a:ext cx="381000" cy="381000"/>
          </a:xfrm>
          <a:prstGeom prst="rect">
            <a:avLst/>
          </a:prstGeom>
          <a:solidFill>
            <a:srgbClr val="FFFF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مستطيل 38"/>
          <p:cNvSpPr/>
          <p:nvPr/>
        </p:nvSpPr>
        <p:spPr>
          <a:xfrm>
            <a:off x="3657600" y="6550223"/>
            <a:ext cx="641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entury" pitchFamily="18" charset="0"/>
              </a:rPr>
              <a:t>15-33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57" name="مستطيل 56"/>
          <p:cNvSpPr/>
          <p:nvPr/>
        </p:nvSpPr>
        <p:spPr>
          <a:xfrm>
            <a:off x="-45591" y="6611779"/>
            <a:ext cx="91983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 smtClean="0">
                <a:latin typeface="Times New Roman"/>
                <a:ea typeface="MS Mincho"/>
              </a:rPr>
              <a:t>M. Almalki ,</a:t>
            </a:r>
            <a:r>
              <a:rPr lang="de-DE" sz="1000" b="1" dirty="0" smtClean="0">
                <a:latin typeface="Times New Roman"/>
                <a:ea typeface="MS Mincho"/>
              </a:rPr>
              <a:t> Dresden 2013 - DPG                                                                                                                </a:t>
            </a:r>
            <a:r>
              <a:rPr lang="en-US" sz="1000" b="1" dirty="0" smtClean="0">
                <a:latin typeface="Times New Roman"/>
                <a:ea typeface="MS Mincho"/>
              </a:rPr>
              <a:t>Digital Beam Position and Phase Monitor for P-LINAC for FAIR</a:t>
            </a:r>
          </a:p>
        </p:txBody>
      </p:sp>
      <p:sp>
        <p:nvSpPr>
          <p:cNvPr id="59" name="مستطيل مستدير الزوايا 58"/>
          <p:cNvSpPr/>
          <p:nvPr/>
        </p:nvSpPr>
        <p:spPr bwMode="auto">
          <a:xfrm>
            <a:off x="533400" y="1981200"/>
            <a:ext cx="8001000" cy="838200"/>
          </a:xfrm>
          <a:prstGeom prst="roundRect">
            <a:avLst/>
          </a:prstGeom>
          <a:solidFill>
            <a:srgbClr val="FFFFFF">
              <a:lumMod val="85000"/>
              <a:alpha val="15000"/>
            </a:srgbClr>
          </a:solidFill>
          <a:ln w="508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32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32" charset="0"/>
              <a:cs typeface="Arial" charset="0"/>
            </a:endParaRPr>
          </a:p>
        </p:txBody>
      </p:sp>
      <p:sp>
        <p:nvSpPr>
          <p:cNvPr id="61" name="مستطيل 60"/>
          <p:cNvSpPr/>
          <p:nvPr/>
        </p:nvSpPr>
        <p:spPr>
          <a:xfrm>
            <a:off x="457200" y="1443335"/>
            <a:ext cx="289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Observation:</a:t>
            </a:r>
          </a:p>
        </p:txBody>
      </p:sp>
      <p:sp>
        <p:nvSpPr>
          <p:cNvPr id="65" name="مستطيل 64"/>
          <p:cNvSpPr/>
          <p:nvPr/>
        </p:nvSpPr>
        <p:spPr>
          <a:xfrm>
            <a:off x="914400" y="2035314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latin typeface="Times New Roman"/>
                <a:ea typeface="MS Mincho"/>
              </a:rPr>
              <a:t>Different bunch shape leads to different signal form (shape)</a:t>
            </a:r>
          </a:p>
          <a:p>
            <a:r>
              <a:rPr lang="en-US" sz="2000" b="1" dirty="0" smtClean="0">
                <a:solidFill>
                  <a:srgbClr val="0000CC"/>
                </a:solidFill>
                <a:latin typeface="Times New Roman"/>
                <a:ea typeface="MS Mincho"/>
              </a:rPr>
              <a:t>                          different signal form Different arriving time. </a:t>
            </a:r>
          </a:p>
        </p:txBody>
      </p:sp>
      <p:sp>
        <p:nvSpPr>
          <p:cNvPr id="73" name="سهم إلى اليمين 72"/>
          <p:cNvSpPr/>
          <p:nvPr/>
        </p:nvSpPr>
        <p:spPr>
          <a:xfrm>
            <a:off x="1447800" y="2438400"/>
            <a:ext cx="6858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مستطيل 73"/>
          <p:cNvSpPr/>
          <p:nvPr/>
        </p:nvSpPr>
        <p:spPr>
          <a:xfrm>
            <a:off x="7361425" y="6169223"/>
            <a:ext cx="10967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  <a:latin typeface="Times New Roman"/>
                <a:ea typeface="MS Mincho"/>
              </a:rPr>
              <a:t>Libera SPH</a:t>
            </a:r>
            <a:endParaRPr lang="en-US" sz="1400" dirty="0">
              <a:solidFill>
                <a:srgbClr val="0000CC"/>
              </a:solidFill>
            </a:endParaRPr>
          </a:p>
        </p:txBody>
      </p:sp>
      <p:sp>
        <p:nvSpPr>
          <p:cNvPr id="75" name="مستطيل 74"/>
          <p:cNvSpPr/>
          <p:nvPr/>
        </p:nvSpPr>
        <p:spPr>
          <a:xfrm>
            <a:off x="1905000" y="6169223"/>
            <a:ext cx="22846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  <a:latin typeface="Times New Roman"/>
                <a:ea typeface="MS Mincho"/>
              </a:rPr>
              <a:t>Oscilloscope &amp; Libera SPH</a:t>
            </a:r>
            <a:endParaRPr lang="en-US" sz="14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/>
      <p:bldP spid="46" grpId="0" animBg="1"/>
      <p:bldP spid="49" grpId="0" animBg="1"/>
      <p:bldP spid="56" grpId="0"/>
      <p:bldP spid="71" grpId="0" animBg="1"/>
      <p:bldP spid="50" grpId="0" animBg="1"/>
      <p:bldP spid="52" grpId="0"/>
      <p:bldP spid="53" grpId="0"/>
      <p:bldP spid="60" grpId="0" animBg="1"/>
      <p:bldP spid="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6615113"/>
            <a:chOff x="0" y="0"/>
            <a:chExt cx="5760" cy="4167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24" y="3984"/>
              <a:ext cx="576" cy="183"/>
            </a:xfrm>
            <a:prstGeom prst="rect">
              <a:avLst/>
            </a:prstGeom>
            <a:noFill/>
          </p:spPr>
        </p:pic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0" y="412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5424" y="41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746"/>
            </a:xfrm>
            <a:prstGeom prst="rect">
              <a:avLst/>
            </a:prstGeom>
            <a:noFill/>
          </p:spPr>
        </p:pic>
      </p:grpSp>
      <p:pic>
        <p:nvPicPr>
          <p:cNvPr id="77" name="Picture 5"/>
          <p:cNvPicPr>
            <a:picLocks noChangeAspect="1" noChangeArrowheads="1"/>
          </p:cNvPicPr>
          <p:nvPr/>
        </p:nvPicPr>
        <p:blipFill>
          <a:blip r:embed="rId4" cstate="print"/>
          <a:srcRect l="65000" t="19000" r="25000" b="67000"/>
          <a:stretch>
            <a:fillRect/>
          </a:stretch>
        </p:blipFill>
        <p:spPr bwMode="auto">
          <a:xfrm rot="18433894">
            <a:off x="1028048" y="2914881"/>
            <a:ext cx="7620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5"/>
          <p:cNvPicPr>
            <a:picLocks noChangeAspect="1" noChangeArrowheads="1"/>
          </p:cNvPicPr>
          <p:nvPr/>
        </p:nvPicPr>
        <p:blipFill>
          <a:blip r:embed="rId4" cstate="print"/>
          <a:srcRect l="65000" t="19000" r="25000" b="67000"/>
          <a:stretch>
            <a:fillRect/>
          </a:stretch>
        </p:blipFill>
        <p:spPr bwMode="auto">
          <a:xfrm>
            <a:off x="2362200" y="1295400"/>
            <a:ext cx="7620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مخطط انسيابي: دمج 81"/>
          <p:cNvSpPr/>
          <p:nvPr/>
        </p:nvSpPr>
        <p:spPr bwMode="auto">
          <a:xfrm rot="2295998">
            <a:off x="2045645" y="1804401"/>
            <a:ext cx="307219" cy="560778"/>
          </a:xfrm>
          <a:prstGeom prst="flowChartCollate">
            <a:avLst/>
          </a:prstGeom>
          <a:solidFill>
            <a:srgbClr val="FFC000">
              <a:alpha val="42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32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32" charset="0"/>
            </a:endParaRPr>
          </a:p>
        </p:txBody>
      </p:sp>
      <p:sp>
        <p:nvSpPr>
          <p:cNvPr id="83" name="شكل حر 82"/>
          <p:cNvSpPr/>
          <p:nvPr/>
        </p:nvSpPr>
        <p:spPr bwMode="auto">
          <a:xfrm flipV="1">
            <a:off x="1371600" y="3428998"/>
            <a:ext cx="2468880" cy="182880"/>
          </a:xfrm>
          <a:custGeom>
            <a:avLst/>
            <a:gdLst>
              <a:gd name="connsiteX0" fmla="*/ 0 w 1473958"/>
              <a:gd name="connsiteY0" fmla="*/ 0 h 0"/>
              <a:gd name="connsiteX1" fmla="*/ 1473958 w 147395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3958">
                <a:moveTo>
                  <a:pt x="0" y="0"/>
                </a:moveTo>
                <a:lnTo>
                  <a:pt x="1473958" y="0"/>
                </a:lnTo>
              </a:path>
            </a:pathLst>
          </a:custGeom>
          <a:solidFill>
            <a:srgbClr val="00B8FF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oval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32" charset="0"/>
              <a:buNone/>
            </a:pPr>
            <a:endParaRPr lang="en-US" sz="2400" dirty="0">
              <a:solidFill>
                <a:srgbClr val="FFFFFF"/>
              </a:solidFill>
              <a:latin typeface="Times New Roman" pitchFamily="32" charset="0"/>
            </a:endParaRPr>
          </a:p>
        </p:txBody>
      </p:sp>
      <p:sp>
        <p:nvSpPr>
          <p:cNvPr id="84" name="مستطيل مستدير الزوايا 83"/>
          <p:cNvSpPr/>
          <p:nvPr/>
        </p:nvSpPr>
        <p:spPr bwMode="auto">
          <a:xfrm>
            <a:off x="4648200" y="1219200"/>
            <a:ext cx="228600" cy="533400"/>
          </a:xfrm>
          <a:prstGeom prst="round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32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32" charset="0"/>
            </a:endParaRPr>
          </a:p>
        </p:txBody>
      </p:sp>
      <p:sp>
        <p:nvSpPr>
          <p:cNvPr id="85" name="سهم للأسفل 84"/>
          <p:cNvSpPr/>
          <p:nvPr/>
        </p:nvSpPr>
        <p:spPr bwMode="auto">
          <a:xfrm rot="5400000">
            <a:off x="4838700" y="1104900"/>
            <a:ext cx="228600" cy="762000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32" charset="0"/>
              <a:buNone/>
            </a:pPr>
            <a:endParaRPr lang="en-US" sz="2400" dirty="0">
              <a:solidFill>
                <a:srgbClr val="FFFFFF"/>
              </a:solidFill>
              <a:latin typeface="Times New Roman" pitchFamily="32" charset="0"/>
            </a:endParaRPr>
          </a:p>
        </p:txBody>
      </p:sp>
      <p:sp>
        <p:nvSpPr>
          <p:cNvPr id="96" name="مستطيل 95"/>
          <p:cNvSpPr/>
          <p:nvPr/>
        </p:nvSpPr>
        <p:spPr bwMode="auto">
          <a:xfrm>
            <a:off x="2697480" y="1447800"/>
            <a:ext cx="2560320" cy="76200"/>
          </a:xfrm>
          <a:prstGeom prst="rect">
            <a:avLst/>
          </a:prstGeom>
          <a:solidFill>
            <a:srgbClr val="FF0000">
              <a:alpha val="7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32" charset="0"/>
              <a:buNone/>
            </a:pPr>
            <a:endParaRPr lang="en-US" sz="2400" dirty="0">
              <a:solidFill>
                <a:srgbClr val="FFFFFF"/>
              </a:solidFill>
              <a:latin typeface="Times New Roman" pitchFamily="32" charset="0"/>
            </a:endParaRPr>
          </a:p>
        </p:txBody>
      </p:sp>
      <p:sp>
        <p:nvSpPr>
          <p:cNvPr id="97" name="مستطيل مستدير الزوايا 96"/>
          <p:cNvSpPr/>
          <p:nvPr/>
        </p:nvSpPr>
        <p:spPr bwMode="auto">
          <a:xfrm>
            <a:off x="4191000" y="1295400"/>
            <a:ext cx="304800" cy="365760"/>
          </a:xfrm>
          <a:prstGeom prst="roundRect">
            <a:avLst/>
          </a:prstGeom>
          <a:solidFill>
            <a:srgbClr val="FFFFFF">
              <a:lumMod val="5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32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32" charset="0"/>
            </a:endParaRPr>
          </a:p>
        </p:txBody>
      </p:sp>
      <p:sp>
        <p:nvSpPr>
          <p:cNvPr id="98" name="مستطيل مستدير الزوايا 97"/>
          <p:cNvSpPr/>
          <p:nvPr/>
        </p:nvSpPr>
        <p:spPr bwMode="auto">
          <a:xfrm>
            <a:off x="3733800" y="1295400"/>
            <a:ext cx="304800" cy="36576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32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32" charset="0"/>
            </a:endParaRPr>
          </a:p>
        </p:txBody>
      </p:sp>
      <p:sp>
        <p:nvSpPr>
          <p:cNvPr id="99" name="إطار 98"/>
          <p:cNvSpPr/>
          <p:nvPr/>
        </p:nvSpPr>
        <p:spPr bwMode="auto">
          <a:xfrm>
            <a:off x="3276600" y="1295400"/>
            <a:ext cx="304800" cy="365760"/>
          </a:xfrm>
          <a:prstGeom prst="frame">
            <a:avLst/>
          </a:prstGeom>
          <a:solidFill>
            <a:srgbClr val="FFFFFF"/>
          </a:solidFill>
          <a:ln w="25400" cap="flat" cmpd="sng" algn="ctr">
            <a:solidFill>
              <a:srgbClr val="3333C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32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32" charset="0"/>
              <a:ea typeface="+mn-ea"/>
              <a:cs typeface="Arial"/>
            </a:endParaRPr>
          </a:p>
        </p:txBody>
      </p:sp>
      <p:sp>
        <p:nvSpPr>
          <p:cNvPr id="100" name="مستطيل 99"/>
          <p:cNvSpPr/>
          <p:nvPr/>
        </p:nvSpPr>
        <p:spPr bwMode="auto">
          <a:xfrm rot="5400000">
            <a:off x="722376" y="3758184"/>
            <a:ext cx="1097280" cy="76200"/>
          </a:xfrm>
          <a:prstGeom prst="rect">
            <a:avLst/>
          </a:prstGeom>
          <a:solidFill>
            <a:srgbClr val="FF0000">
              <a:alpha val="7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32" charset="0"/>
              <a:buNone/>
            </a:pPr>
            <a:endParaRPr lang="en-US" sz="2400" dirty="0">
              <a:solidFill>
                <a:srgbClr val="FFFFFF"/>
              </a:solidFill>
              <a:latin typeface="Times New Roman" pitchFamily="32" charset="0"/>
            </a:endParaRPr>
          </a:p>
        </p:txBody>
      </p:sp>
      <p:sp>
        <p:nvSpPr>
          <p:cNvPr id="101" name="مخطط انسيابي: معالجة معرّفة مسبقاً 100"/>
          <p:cNvSpPr/>
          <p:nvPr/>
        </p:nvSpPr>
        <p:spPr bwMode="auto">
          <a:xfrm>
            <a:off x="1066800" y="3505200"/>
            <a:ext cx="457200" cy="228600"/>
          </a:xfrm>
          <a:prstGeom prst="flowChartPredefinedProcess">
            <a:avLst/>
          </a:prstGeom>
          <a:solidFill>
            <a:srgbClr val="C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32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32" charset="0"/>
            </a:endParaRPr>
          </a:p>
        </p:txBody>
      </p:sp>
      <p:sp>
        <p:nvSpPr>
          <p:cNvPr id="105" name="مستطيل 104"/>
          <p:cNvSpPr/>
          <p:nvPr/>
        </p:nvSpPr>
        <p:spPr bwMode="auto">
          <a:xfrm rot="18540000">
            <a:off x="851277" y="2321955"/>
            <a:ext cx="2286000" cy="76200"/>
          </a:xfrm>
          <a:prstGeom prst="rect">
            <a:avLst/>
          </a:prstGeom>
          <a:solidFill>
            <a:srgbClr val="FF0000">
              <a:alpha val="7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32" charset="0"/>
              <a:buNone/>
            </a:pPr>
            <a:endParaRPr lang="en-US" sz="2400" dirty="0">
              <a:solidFill>
                <a:srgbClr val="FFFFFF"/>
              </a:solidFill>
              <a:latin typeface="Times New Roman" pitchFamily="32" charset="0"/>
            </a:endParaRPr>
          </a:p>
        </p:txBody>
      </p:sp>
      <p:sp>
        <p:nvSpPr>
          <p:cNvPr id="108" name="إطار 107"/>
          <p:cNvSpPr/>
          <p:nvPr/>
        </p:nvSpPr>
        <p:spPr bwMode="auto">
          <a:xfrm rot="18480000">
            <a:off x="1610208" y="2480028"/>
            <a:ext cx="301752" cy="365760"/>
          </a:xfrm>
          <a:prstGeom prst="frame">
            <a:avLst/>
          </a:prstGeom>
          <a:solidFill>
            <a:srgbClr val="FFFFFF"/>
          </a:solidFill>
          <a:ln w="25400" cap="flat" cmpd="sng" algn="ctr">
            <a:solidFill>
              <a:srgbClr val="3333C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32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32" charset="0"/>
              <a:ea typeface="+mn-ea"/>
              <a:cs typeface="Arial"/>
            </a:endParaRPr>
          </a:p>
        </p:txBody>
      </p:sp>
      <p:sp>
        <p:nvSpPr>
          <p:cNvPr id="109" name="مستطيل 108"/>
          <p:cNvSpPr/>
          <p:nvPr/>
        </p:nvSpPr>
        <p:spPr>
          <a:xfrm>
            <a:off x="4267200" y="1828800"/>
            <a:ext cx="274434" cy="3202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 defTabSz="829452">
              <a:lnSpc>
                <a:spcPct val="115000"/>
              </a:lnSpc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مستطيل 109"/>
          <p:cNvSpPr/>
          <p:nvPr/>
        </p:nvSpPr>
        <p:spPr>
          <a:xfrm>
            <a:off x="3764166" y="1828800"/>
            <a:ext cx="274434" cy="3202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 defTabSz="829452">
              <a:lnSpc>
                <a:spcPct val="115000"/>
              </a:lnSpc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مستطيل 114"/>
          <p:cNvSpPr/>
          <p:nvPr/>
        </p:nvSpPr>
        <p:spPr>
          <a:xfrm>
            <a:off x="228600" y="3429000"/>
            <a:ext cx="697627" cy="41088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 defTabSz="829452">
              <a:lnSpc>
                <a:spcPct val="115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BPM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مستطيل 115"/>
          <p:cNvSpPr/>
          <p:nvPr/>
        </p:nvSpPr>
        <p:spPr>
          <a:xfrm>
            <a:off x="4953000" y="1066800"/>
            <a:ext cx="748923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29452">
              <a:lnSpc>
                <a:spcPct val="115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Beam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مستطيل 122"/>
          <p:cNvSpPr/>
          <p:nvPr/>
        </p:nvSpPr>
        <p:spPr>
          <a:xfrm>
            <a:off x="76200" y="5023449"/>
            <a:ext cx="4463658" cy="1224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829452">
              <a:lnSpc>
                <a:spcPct val="115000"/>
              </a:lnSpc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1 - Buncher for bunch gymnastics longitudinally </a:t>
            </a:r>
          </a:p>
          <a:p>
            <a:pPr lvl="0" algn="just" defTabSz="829452">
              <a:lnSpc>
                <a:spcPct val="115000"/>
              </a:lnSpc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2- Quadrupole doublet for beam focussing</a:t>
            </a:r>
          </a:p>
          <a:p>
            <a:pPr lvl="0" algn="just" defTabSz="829452">
              <a:lnSpc>
                <a:spcPct val="115000"/>
              </a:lnSpc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3- Dipole for position variation horizontally</a:t>
            </a:r>
          </a:p>
          <a:p>
            <a:pPr lvl="0" algn="just" defTabSz="829452">
              <a:lnSpc>
                <a:spcPct val="115000"/>
              </a:lnSpc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BPM : Capacitive pickup with four electrodes.</a:t>
            </a:r>
          </a:p>
        </p:txBody>
      </p:sp>
      <p:sp>
        <p:nvSpPr>
          <p:cNvPr id="87" name="مستطيل 86"/>
          <p:cNvSpPr/>
          <p:nvPr/>
        </p:nvSpPr>
        <p:spPr>
          <a:xfrm>
            <a:off x="1524000" y="3730823"/>
            <a:ext cx="1905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44 dB amplification</a:t>
            </a:r>
            <a:endParaRPr lang="en-US" dirty="0"/>
          </a:p>
        </p:txBody>
      </p:sp>
      <p:sp>
        <p:nvSpPr>
          <p:cNvPr id="89" name="مستطيل مستدير الزوايا 88"/>
          <p:cNvSpPr/>
          <p:nvPr/>
        </p:nvSpPr>
        <p:spPr>
          <a:xfrm>
            <a:off x="838200" y="304800"/>
            <a:ext cx="6781800" cy="609600"/>
          </a:xfrm>
          <a:prstGeom prst="roundRect">
            <a:avLst>
              <a:gd name="adj" fmla="val 4809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Bold Italic Art" pitchFamily="2" charset="-78"/>
            </a:endParaRPr>
          </a:p>
        </p:txBody>
      </p:sp>
      <p:sp>
        <p:nvSpPr>
          <p:cNvPr id="90" name="مستطيل 89"/>
          <p:cNvSpPr/>
          <p:nvPr/>
        </p:nvSpPr>
        <p:spPr>
          <a:xfrm>
            <a:off x="838200" y="38100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Experimental Setup (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Beam Line Schematic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sp>
        <p:nvSpPr>
          <p:cNvPr id="91" name="مستطيل 90"/>
          <p:cNvSpPr/>
          <p:nvPr/>
        </p:nvSpPr>
        <p:spPr>
          <a:xfrm>
            <a:off x="304800" y="385465"/>
            <a:ext cx="381000" cy="381000"/>
          </a:xfrm>
          <a:prstGeom prst="rect">
            <a:avLst/>
          </a:prstGeom>
          <a:solidFill>
            <a:srgbClr val="FFFF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مستطيل 71"/>
          <p:cNvSpPr/>
          <p:nvPr/>
        </p:nvSpPr>
        <p:spPr>
          <a:xfrm>
            <a:off x="3657600" y="6550223"/>
            <a:ext cx="641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entury" pitchFamily="18" charset="0"/>
              </a:rPr>
              <a:t>16-33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73" name="Picture 4" descr="http://www.i-tech.si/image/large/2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01106" y="3429000"/>
            <a:ext cx="2475694" cy="1676399"/>
          </a:xfrm>
          <a:prstGeom prst="rect">
            <a:avLst/>
          </a:prstGeom>
          <a:noFill/>
        </p:spPr>
      </p:pic>
      <p:pic>
        <p:nvPicPr>
          <p:cNvPr id="74" name="Picture 2" descr="MSO5000 "/>
          <p:cNvPicPr>
            <a:picLocks noChangeAspect="1" noChangeArrowheads="1"/>
          </p:cNvPicPr>
          <p:nvPr/>
        </p:nvPicPr>
        <p:blipFill>
          <a:blip r:embed="rId6" cstate="print"/>
          <a:srcRect t="12443" b="6677"/>
          <a:stretch>
            <a:fillRect/>
          </a:stretch>
        </p:blipFill>
        <p:spPr bwMode="auto">
          <a:xfrm>
            <a:off x="2629706" y="2514600"/>
            <a:ext cx="1716779" cy="975360"/>
          </a:xfrm>
          <a:prstGeom prst="rect">
            <a:avLst/>
          </a:prstGeom>
          <a:noFill/>
        </p:spPr>
      </p:pic>
      <p:sp>
        <p:nvSpPr>
          <p:cNvPr id="75" name="شكل حر 74"/>
          <p:cNvSpPr/>
          <p:nvPr/>
        </p:nvSpPr>
        <p:spPr bwMode="auto">
          <a:xfrm rot="5400000" flipV="1">
            <a:off x="3551727" y="3589019"/>
            <a:ext cx="822960" cy="228601"/>
          </a:xfrm>
          <a:custGeom>
            <a:avLst/>
            <a:gdLst>
              <a:gd name="connsiteX0" fmla="*/ 0 w 1473958"/>
              <a:gd name="connsiteY0" fmla="*/ 0 h 0"/>
              <a:gd name="connsiteX1" fmla="*/ 1473958 w 147395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3958">
                <a:moveTo>
                  <a:pt x="0" y="0"/>
                </a:moveTo>
                <a:lnTo>
                  <a:pt x="1473958" y="0"/>
                </a:lnTo>
              </a:path>
            </a:pathLst>
          </a:custGeom>
          <a:solidFill>
            <a:srgbClr val="00B8FF"/>
          </a:solidFill>
          <a:ln w="38100" cap="flat" cmpd="sng" algn="ctr">
            <a:solidFill>
              <a:srgbClr val="C00000"/>
            </a:solidFill>
            <a:prstDash val="solid"/>
            <a:round/>
            <a:headEnd type="oval" w="lg" len="lg"/>
            <a:tailEnd type="oval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32" charset="0"/>
              <a:buNone/>
            </a:pPr>
            <a:endParaRPr lang="en-US" sz="2400" dirty="0">
              <a:solidFill>
                <a:srgbClr val="FFFFFF"/>
              </a:solidFill>
              <a:latin typeface="Times New Roman" pitchFamily="32" charset="0"/>
            </a:endParaRPr>
          </a:p>
        </p:txBody>
      </p:sp>
      <p:sp>
        <p:nvSpPr>
          <p:cNvPr id="93" name="مستطيل 92"/>
          <p:cNvSpPr/>
          <p:nvPr/>
        </p:nvSpPr>
        <p:spPr>
          <a:xfrm>
            <a:off x="1219200" y="2133600"/>
            <a:ext cx="274434" cy="3202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 defTabSz="829452">
              <a:lnSpc>
                <a:spcPct val="115000"/>
              </a:lnSpc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مستطيل 38"/>
          <p:cNvSpPr/>
          <p:nvPr/>
        </p:nvSpPr>
        <p:spPr>
          <a:xfrm>
            <a:off x="-45591" y="6611779"/>
            <a:ext cx="91983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 smtClean="0">
                <a:latin typeface="Times New Roman"/>
                <a:ea typeface="MS Mincho"/>
              </a:rPr>
              <a:t>M. Almalki ,</a:t>
            </a:r>
            <a:r>
              <a:rPr lang="de-DE" sz="1000" b="1" dirty="0" smtClean="0">
                <a:latin typeface="Times New Roman"/>
                <a:ea typeface="MS Mincho"/>
              </a:rPr>
              <a:t> Dresden 2013 - DPG                                                                                                                </a:t>
            </a:r>
            <a:r>
              <a:rPr lang="en-US" sz="1000" b="1" dirty="0" smtClean="0">
                <a:latin typeface="Times New Roman"/>
                <a:ea typeface="MS Mincho"/>
              </a:rPr>
              <a:t>Digital Beam Position and Phase Monitor for P-LINAC for FAIR</a:t>
            </a:r>
          </a:p>
        </p:txBody>
      </p:sp>
      <p:graphicFrame>
        <p:nvGraphicFramePr>
          <p:cNvPr id="44" name="جدول 43"/>
          <p:cNvGraphicFramePr>
            <a:graphicFrameLocks noGrp="1"/>
          </p:cNvGraphicFramePr>
          <p:nvPr/>
        </p:nvGraphicFramePr>
        <p:xfrm>
          <a:off x="5715000" y="2209800"/>
          <a:ext cx="3352800" cy="266700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71961"/>
                <a:gridCol w="1880839"/>
              </a:tblGrid>
              <a:tr h="4445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indent="0" algn="ctr" defTabSz="8294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Bunch rep. rate</a:t>
                      </a:r>
                      <a:endParaRPr lang="en-US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154" marR="66154" marT="0" marB="0" anchor="ctr"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indent="0" algn="ctr" defTabSz="8294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108.408 MHz</a:t>
                      </a:r>
                      <a:endParaRPr lang="en-US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154" marR="66154" marT="0" marB="0" anchor="ctr"/>
                </a:tc>
              </a:tr>
              <a:tr h="59266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indent="0" algn="ctr" defTabSz="8294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Macropulse</a:t>
                      </a:r>
                      <a:endParaRPr lang="en-US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154" marR="66154" marT="0" marB="0" anchor="ctr"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indent="0" algn="ctr" defTabSz="8294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200 μs</a:t>
                      </a:r>
                      <a:endParaRPr lang="en-US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154" marR="66154" marT="0" marB="0" anchor="ctr"/>
                </a:tc>
              </a:tr>
              <a:tr h="59266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indent="0" algn="ctr" defTabSz="8294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Macropulse rep.rate</a:t>
                      </a:r>
                      <a:endParaRPr lang="en-US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154" marR="66154" marT="0" marB="0" anchor="ctr"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/>
                        <a:t>1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dirty="0" smtClean="0"/>
                        <a:t>Hz</a:t>
                      </a:r>
                      <a:endParaRPr lang="en-US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154" marR="66154" marT="0" marB="0" anchor="ctr"/>
                </a:tc>
              </a:tr>
              <a:tr h="4445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indent="0" algn="ctr" defTabSz="8294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Beam Current</a:t>
                      </a:r>
                      <a:endParaRPr lang="en-US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154" marR="66154" marT="0" marB="0" anchor="ctr"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indent="0" algn="ctr" defTabSz="8294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60 ~ 90 μA</a:t>
                      </a:r>
                      <a:endParaRPr lang="en-US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154" marR="66154" marT="0" marB="0" anchor="ctr"/>
                </a:tc>
              </a:tr>
              <a:tr h="59266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indent="0" algn="ctr" defTabSz="8294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Beam Energy</a:t>
                      </a:r>
                      <a:endParaRPr lang="en-US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154" marR="66154" marT="0" marB="0" anchor="ctr"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indent="0" algn="ctr" defTabSz="8294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Ca</a:t>
                      </a:r>
                      <a:r>
                        <a:rPr lang="en-US" sz="1200" b="1" baseline="30000" dirty="0" smtClean="0"/>
                        <a:t>10+</a:t>
                      </a:r>
                      <a:r>
                        <a:rPr lang="en-US" sz="1200" b="1" dirty="0" smtClean="0"/>
                        <a:t> @ 1.4MeV /u</a:t>
                      </a:r>
                      <a:endParaRPr lang="en-US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154" marR="66154" marT="0" marB="0" anchor="ctr"/>
                </a:tc>
              </a:tr>
            </a:tbl>
          </a:graphicData>
        </a:graphic>
      </p:graphicFrame>
      <p:sp>
        <p:nvSpPr>
          <p:cNvPr id="45" name="مستطيل مستدير الزوايا 44"/>
          <p:cNvSpPr/>
          <p:nvPr/>
        </p:nvSpPr>
        <p:spPr bwMode="auto">
          <a:xfrm>
            <a:off x="6096000" y="1676399"/>
            <a:ext cx="2743200" cy="381000"/>
          </a:xfrm>
          <a:prstGeom prst="roundRect">
            <a:avLst/>
          </a:prstGeom>
          <a:solidFill>
            <a:srgbClr val="FFFFFF">
              <a:lumMod val="85000"/>
              <a:alpha val="34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32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32" charset="0"/>
              <a:cs typeface="Arial" charset="0"/>
            </a:endParaRPr>
          </a:p>
        </p:txBody>
      </p:sp>
      <p:sp>
        <p:nvSpPr>
          <p:cNvPr id="46" name="مستطيل 45"/>
          <p:cNvSpPr/>
          <p:nvPr/>
        </p:nvSpPr>
        <p:spPr>
          <a:xfrm>
            <a:off x="6096000" y="1676399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B9"/>
                </a:solidFill>
                <a:effectLst/>
                <a:uLnTx/>
                <a:uFillTx/>
                <a:latin typeface="Times New Roman"/>
                <a:ea typeface="MS Mincho"/>
              </a:rPr>
              <a:t>The Macropulse structure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  <p:bldP spid="8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5" grpId="0" animBg="1"/>
      <p:bldP spid="108" grpId="0" animBg="1"/>
      <p:bldP spid="109" grpId="0" animBg="1"/>
      <p:bldP spid="110" grpId="0" animBg="1"/>
      <p:bldP spid="115" grpId="0" animBg="1"/>
      <p:bldP spid="116" grpId="0"/>
      <p:bldP spid="123" grpId="0"/>
      <p:bldP spid="87" grpId="0"/>
      <p:bldP spid="75" grpId="0" animBg="1"/>
      <p:bldP spid="9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6615113"/>
            <a:chOff x="0" y="0"/>
            <a:chExt cx="5760" cy="4167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24" y="3984"/>
              <a:ext cx="576" cy="183"/>
            </a:xfrm>
            <a:prstGeom prst="rect">
              <a:avLst/>
            </a:prstGeom>
            <a:noFill/>
          </p:spPr>
        </p:pic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0" y="412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5424" y="41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746"/>
            </a:xfrm>
            <a:prstGeom prst="rect">
              <a:avLst/>
            </a:prstGeom>
            <a:noFill/>
          </p:spPr>
        </p:pic>
      </p:grpSp>
      <p:sp>
        <p:nvSpPr>
          <p:cNvPr id="89" name="مستطيل مستدير الزوايا 88"/>
          <p:cNvSpPr/>
          <p:nvPr/>
        </p:nvSpPr>
        <p:spPr>
          <a:xfrm>
            <a:off x="838200" y="304800"/>
            <a:ext cx="6781800" cy="609600"/>
          </a:xfrm>
          <a:prstGeom prst="roundRect">
            <a:avLst>
              <a:gd name="adj" fmla="val 4809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Bold Italic Art" pitchFamily="2" charset="-78"/>
            </a:endParaRPr>
          </a:p>
        </p:txBody>
      </p:sp>
      <p:sp>
        <p:nvSpPr>
          <p:cNvPr id="90" name="مستطيل 89"/>
          <p:cNvSpPr/>
          <p:nvPr/>
        </p:nvSpPr>
        <p:spPr>
          <a:xfrm>
            <a:off x="838200" y="38100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Experimental Setup (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Beam Line Schematic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sp>
        <p:nvSpPr>
          <p:cNvPr id="91" name="مستطيل 90"/>
          <p:cNvSpPr/>
          <p:nvPr/>
        </p:nvSpPr>
        <p:spPr>
          <a:xfrm>
            <a:off x="304800" y="381000"/>
            <a:ext cx="381000" cy="381000"/>
          </a:xfrm>
          <a:prstGeom prst="rect">
            <a:avLst/>
          </a:prstGeom>
          <a:solidFill>
            <a:srgbClr val="FFFF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مستطيل 71"/>
          <p:cNvSpPr/>
          <p:nvPr/>
        </p:nvSpPr>
        <p:spPr>
          <a:xfrm>
            <a:off x="3657600" y="6550223"/>
            <a:ext cx="641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entury" pitchFamily="18" charset="0"/>
              </a:rPr>
              <a:t>17-33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41" name="Picture 3" descr="C:\Users\rcc\Desktop\فواتير\IMG_07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027" y="3200400"/>
            <a:ext cx="4692027" cy="3124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42" name="Picture 2" descr="C:\Users\rcc\Desktop\فواتير\IMG_07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91625" y="1295400"/>
            <a:ext cx="2590800" cy="1725092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</p:pic>
      <p:sp>
        <p:nvSpPr>
          <p:cNvPr id="17" name="مستطيل 16"/>
          <p:cNvSpPr/>
          <p:nvPr/>
        </p:nvSpPr>
        <p:spPr>
          <a:xfrm>
            <a:off x="-45591" y="6611779"/>
            <a:ext cx="91983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 smtClean="0">
                <a:latin typeface="Times New Roman"/>
                <a:ea typeface="MS Mincho"/>
              </a:rPr>
              <a:t>M. Almalki ,</a:t>
            </a:r>
            <a:r>
              <a:rPr lang="de-DE" sz="1000" b="1" dirty="0" smtClean="0">
                <a:latin typeface="Times New Roman"/>
                <a:ea typeface="MS Mincho"/>
              </a:rPr>
              <a:t> Dresden 2013 - DPG                                                                                                                </a:t>
            </a:r>
            <a:r>
              <a:rPr lang="en-US" sz="1000" b="1" dirty="0" smtClean="0">
                <a:latin typeface="Times New Roman"/>
                <a:ea typeface="MS Mincho"/>
              </a:rPr>
              <a:t>Digital Beam Position and Phase Monitor for P-LINAC for FAIR</a:t>
            </a:r>
          </a:p>
        </p:txBody>
      </p:sp>
      <p:sp>
        <p:nvSpPr>
          <p:cNvPr id="22" name="مستطيل 21"/>
          <p:cNvSpPr/>
          <p:nvPr/>
        </p:nvSpPr>
        <p:spPr>
          <a:xfrm>
            <a:off x="729625" y="2133600"/>
            <a:ext cx="697627" cy="41088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 defTabSz="829452">
              <a:lnSpc>
                <a:spcPct val="115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BPM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رابط مستقيم 24"/>
          <p:cNvCxnSpPr/>
          <p:nvPr/>
        </p:nvCxnSpPr>
        <p:spPr>
          <a:xfrm flipH="1">
            <a:off x="882026" y="3048000"/>
            <a:ext cx="3156574" cy="1404875"/>
          </a:xfrm>
          <a:prstGeom prst="line">
            <a:avLst/>
          </a:prstGeom>
          <a:ln w="635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25"/>
          <p:cNvCxnSpPr/>
          <p:nvPr/>
        </p:nvCxnSpPr>
        <p:spPr>
          <a:xfrm flipH="1">
            <a:off x="348626" y="2971800"/>
            <a:ext cx="1175374" cy="1481075"/>
          </a:xfrm>
          <a:prstGeom prst="line">
            <a:avLst/>
          </a:prstGeom>
          <a:ln w="635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مستطيل 27"/>
          <p:cNvSpPr/>
          <p:nvPr/>
        </p:nvSpPr>
        <p:spPr>
          <a:xfrm>
            <a:off x="1491625" y="1295400"/>
            <a:ext cx="2590800" cy="17526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مستطيل 30"/>
          <p:cNvSpPr/>
          <p:nvPr/>
        </p:nvSpPr>
        <p:spPr>
          <a:xfrm>
            <a:off x="348625" y="4452875"/>
            <a:ext cx="5334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جدول 22"/>
          <p:cNvGraphicFramePr>
            <a:graphicFrameLocks noGrp="1"/>
          </p:cNvGraphicFramePr>
          <p:nvPr/>
        </p:nvGraphicFramePr>
        <p:xfrm>
          <a:off x="5715000" y="2209800"/>
          <a:ext cx="3352800" cy="266700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71961"/>
                <a:gridCol w="1880839"/>
              </a:tblGrid>
              <a:tr h="4445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indent="0" algn="ctr" defTabSz="8294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Bunch rep. rate</a:t>
                      </a:r>
                      <a:endParaRPr lang="en-US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154" marR="66154" marT="0" marB="0" anchor="ctr"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indent="0" algn="ctr" defTabSz="8294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108.408 MHz</a:t>
                      </a:r>
                      <a:endParaRPr lang="en-US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154" marR="66154" marT="0" marB="0" anchor="ctr"/>
                </a:tc>
              </a:tr>
              <a:tr h="59266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indent="0" algn="ctr" defTabSz="8294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Macropulse</a:t>
                      </a:r>
                      <a:endParaRPr lang="en-US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154" marR="66154" marT="0" marB="0" anchor="ctr"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indent="0" algn="ctr" defTabSz="8294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200 μs</a:t>
                      </a:r>
                      <a:endParaRPr lang="en-US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154" marR="66154" marT="0" marB="0" anchor="ctr"/>
                </a:tc>
              </a:tr>
              <a:tr h="59266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indent="0" algn="ctr" defTabSz="8294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Macropulse rep.rate</a:t>
                      </a:r>
                      <a:endParaRPr lang="en-US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154" marR="66154" marT="0" marB="0" anchor="ctr"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/>
                        <a:t>1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dirty="0" smtClean="0"/>
                        <a:t>Hz</a:t>
                      </a:r>
                      <a:endParaRPr lang="en-US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154" marR="66154" marT="0" marB="0" anchor="ctr"/>
                </a:tc>
              </a:tr>
              <a:tr h="4445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indent="0" algn="ctr" defTabSz="8294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Beam Current</a:t>
                      </a:r>
                      <a:endParaRPr lang="en-US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154" marR="66154" marT="0" marB="0" anchor="ctr"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indent="0" algn="ctr" defTabSz="8294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60 ~ 90 μA</a:t>
                      </a:r>
                      <a:endParaRPr lang="en-US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154" marR="66154" marT="0" marB="0" anchor="ctr"/>
                </a:tc>
              </a:tr>
              <a:tr h="59266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indent="0" algn="ctr" defTabSz="8294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Beam Energy</a:t>
                      </a:r>
                      <a:endParaRPr lang="en-US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154" marR="66154" marT="0" marB="0" anchor="ctr"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indent="0" algn="ctr" defTabSz="8294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Ca</a:t>
                      </a:r>
                      <a:r>
                        <a:rPr lang="en-US" sz="1200" b="1" baseline="30000" dirty="0" smtClean="0"/>
                        <a:t>10+</a:t>
                      </a:r>
                      <a:r>
                        <a:rPr lang="en-US" sz="1200" b="1" dirty="0" smtClean="0"/>
                        <a:t> @ 1.4MeV /u</a:t>
                      </a:r>
                      <a:endParaRPr lang="en-US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154" marR="66154" marT="0" marB="0" anchor="ctr"/>
                </a:tc>
              </a:tr>
            </a:tbl>
          </a:graphicData>
        </a:graphic>
      </p:graphicFrame>
      <p:sp>
        <p:nvSpPr>
          <p:cNvPr id="24" name="مستطيل مستدير الزوايا 23"/>
          <p:cNvSpPr/>
          <p:nvPr/>
        </p:nvSpPr>
        <p:spPr bwMode="auto">
          <a:xfrm>
            <a:off x="6096000" y="1676399"/>
            <a:ext cx="2743200" cy="381000"/>
          </a:xfrm>
          <a:prstGeom prst="roundRect">
            <a:avLst/>
          </a:prstGeom>
          <a:solidFill>
            <a:srgbClr val="FFFFFF">
              <a:lumMod val="85000"/>
              <a:alpha val="34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32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32" charset="0"/>
              <a:cs typeface="Arial" charset="0"/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6096000" y="1676399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B9"/>
                </a:solidFill>
                <a:effectLst/>
                <a:uLnTx/>
                <a:uFillTx/>
                <a:latin typeface="Times New Roman"/>
                <a:ea typeface="MS Mincho"/>
              </a:rPr>
              <a:t>The Macropulse structure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6615113"/>
            <a:chOff x="0" y="0"/>
            <a:chExt cx="5760" cy="4167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24" y="3984"/>
              <a:ext cx="576" cy="183"/>
            </a:xfrm>
            <a:prstGeom prst="rect">
              <a:avLst/>
            </a:prstGeom>
            <a:noFill/>
          </p:spPr>
        </p:pic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0" y="412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5424" y="41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746"/>
            </a:xfrm>
            <a:prstGeom prst="rect">
              <a:avLst/>
            </a:prstGeom>
            <a:noFill/>
          </p:spPr>
        </p:pic>
      </p:grpSp>
      <p:sp>
        <p:nvSpPr>
          <p:cNvPr id="18" name="مستطيل مستدير الزوايا 17"/>
          <p:cNvSpPr/>
          <p:nvPr/>
        </p:nvSpPr>
        <p:spPr>
          <a:xfrm>
            <a:off x="838200" y="304800"/>
            <a:ext cx="6781800" cy="609600"/>
          </a:xfrm>
          <a:prstGeom prst="roundRect">
            <a:avLst>
              <a:gd name="adj" fmla="val 4809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Bold Italic Art" pitchFamily="2" charset="-78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838200" y="38100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Seven B</a:t>
            </a:r>
            <a:r>
              <a:rPr lang="en-US" sz="2400" b="1" kern="0" dirty="0" smtClean="0">
                <a:latin typeface="Times New Roman" pitchFamily="18" charset="0"/>
                <a:cs typeface="Times New Roman" pitchFamily="18" charset="0"/>
              </a:rPr>
              <a:t>unch Shapes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304800" y="385465"/>
            <a:ext cx="381000" cy="381000"/>
          </a:xfrm>
          <a:prstGeom prst="rect">
            <a:avLst/>
          </a:prstGeom>
          <a:solidFill>
            <a:srgbClr val="FFFF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3657600" y="6550223"/>
            <a:ext cx="641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entury" pitchFamily="18" charset="0"/>
              </a:rPr>
              <a:t>18-33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-45591" y="6611779"/>
            <a:ext cx="91983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 smtClean="0">
                <a:latin typeface="Times New Roman"/>
                <a:ea typeface="MS Mincho"/>
              </a:rPr>
              <a:t>M. Almalki ,</a:t>
            </a:r>
            <a:r>
              <a:rPr lang="de-DE" sz="1000" b="1" dirty="0" smtClean="0">
                <a:latin typeface="Times New Roman"/>
                <a:ea typeface="MS Mincho"/>
              </a:rPr>
              <a:t> Dresden 2013 - DPG                                                                                                                </a:t>
            </a:r>
            <a:r>
              <a:rPr lang="en-US" sz="1000" b="1" dirty="0" smtClean="0">
                <a:latin typeface="Times New Roman"/>
                <a:ea typeface="MS Mincho"/>
              </a:rPr>
              <a:t>Digital Beam Position and Phase Monitor for P-LINAC for FAIR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5772"/>
          <a:stretch>
            <a:fillRect/>
          </a:stretch>
        </p:blipFill>
        <p:spPr bwMode="auto">
          <a:xfrm>
            <a:off x="76200" y="1158240"/>
            <a:ext cx="7772400" cy="448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8792" y="3962400"/>
            <a:ext cx="436520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2" cstate="print"/>
          <a:srcRect l="4698" r="7524"/>
          <a:stretch>
            <a:fillRect/>
          </a:stretch>
        </p:blipFill>
        <p:spPr bwMode="auto">
          <a:xfrm>
            <a:off x="4114800" y="2209800"/>
            <a:ext cx="4648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9144000" cy="6615113"/>
            <a:chOff x="0" y="0"/>
            <a:chExt cx="5760" cy="4167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4" y="3984"/>
              <a:ext cx="576" cy="183"/>
            </a:xfrm>
            <a:prstGeom prst="rect">
              <a:avLst/>
            </a:prstGeom>
            <a:noFill/>
          </p:spPr>
        </p:pic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0" y="412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5424" y="41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5760" cy="746"/>
            </a:xfrm>
            <a:prstGeom prst="rect">
              <a:avLst/>
            </a:prstGeom>
            <a:noFill/>
          </p:spPr>
        </p:pic>
      </p:grpSp>
      <p:sp>
        <p:nvSpPr>
          <p:cNvPr id="30" name="مستطيل مستدير الزوايا 29"/>
          <p:cNvSpPr/>
          <p:nvPr/>
        </p:nvSpPr>
        <p:spPr bwMode="auto">
          <a:xfrm>
            <a:off x="152400" y="3048000"/>
            <a:ext cx="3733800" cy="914400"/>
          </a:xfrm>
          <a:prstGeom prst="roundRect">
            <a:avLst/>
          </a:prstGeom>
          <a:solidFill>
            <a:srgbClr val="FFFFFF">
              <a:lumMod val="85000"/>
              <a:alpha val="34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32" charset="0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32" charset="0"/>
              <a:cs typeface="Arial" charset="0"/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1600200" y="1600200"/>
            <a:ext cx="3143809" cy="46166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 each bunch shape </a:t>
            </a:r>
          </a:p>
        </p:txBody>
      </p:sp>
      <p:sp>
        <p:nvSpPr>
          <p:cNvPr id="45" name="مستطيل 44"/>
          <p:cNvSpPr/>
          <p:nvPr/>
        </p:nvSpPr>
        <p:spPr>
          <a:xfrm>
            <a:off x="228600" y="3124200"/>
            <a:ext cx="365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The amplitude was measured in steps of 1 μs (correspond to 108 bunches)  for  a train of 129 μs. </a:t>
            </a: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 cstate="print"/>
          <a:srcRect l="71250" t="50000" r="13750" b="41000"/>
          <a:stretch>
            <a:fillRect/>
          </a:stretch>
        </p:blipFill>
        <p:spPr bwMode="auto">
          <a:xfrm>
            <a:off x="103909" y="4861560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5" cstate="print"/>
          <a:srcRect l="25000" t="64000" r="56250" b="24000"/>
          <a:stretch>
            <a:fillRect/>
          </a:stretch>
        </p:blipFill>
        <p:spPr bwMode="auto">
          <a:xfrm>
            <a:off x="1932709" y="4221480"/>
            <a:ext cx="1981200" cy="7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5" cstate="print"/>
          <a:srcRect l="25000" t="42000" r="55625" b="47000"/>
          <a:stretch>
            <a:fillRect/>
          </a:stretch>
        </p:blipFill>
        <p:spPr bwMode="auto">
          <a:xfrm>
            <a:off x="76200" y="4251960"/>
            <a:ext cx="193270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5" cstate="print"/>
          <a:srcRect l="75000" t="74000" r="13750" b="18000"/>
          <a:stretch>
            <a:fillRect/>
          </a:stretch>
        </p:blipFill>
        <p:spPr bwMode="auto">
          <a:xfrm>
            <a:off x="2313709" y="4937760"/>
            <a:ext cx="137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5" cstate="print"/>
          <a:srcRect l="59375" t="50000" r="30000" b="41000"/>
          <a:stretch>
            <a:fillRect/>
          </a:stretch>
        </p:blipFill>
        <p:spPr bwMode="auto">
          <a:xfrm>
            <a:off x="256309" y="5318760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5" cstate="print"/>
          <a:srcRect l="59375" t="74000" r="28750" b="18000"/>
          <a:stretch>
            <a:fillRect/>
          </a:stretch>
        </p:blipFill>
        <p:spPr bwMode="auto">
          <a:xfrm>
            <a:off x="2389909" y="5394960"/>
            <a:ext cx="144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2524126"/>
            <a:ext cx="4288488" cy="357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مستطيل 33"/>
          <p:cNvSpPr/>
          <p:nvPr/>
        </p:nvSpPr>
        <p:spPr>
          <a:xfrm>
            <a:off x="685800" y="6019800"/>
            <a:ext cx="2981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S    =   S     =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% / mm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32" name="مستطيل 31"/>
          <p:cNvSpPr/>
          <p:nvPr/>
        </p:nvSpPr>
        <p:spPr>
          <a:xfrm>
            <a:off x="838200" y="2286000"/>
            <a:ext cx="2149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Beam Position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228600" y="4953000"/>
            <a:ext cx="1691489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Horizontal axis</a:t>
            </a:r>
            <a:endParaRPr lang="en-US" dirty="0"/>
          </a:p>
        </p:txBody>
      </p:sp>
      <p:sp>
        <p:nvSpPr>
          <p:cNvPr id="35" name="مستطيل 34"/>
          <p:cNvSpPr/>
          <p:nvPr/>
        </p:nvSpPr>
        <p:spPr>
          <a:xfrm>
            <a:off x="2256575" y="4964668"/>
            <a:ext cx="1401025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Vertical axis</a:t>
            </a:r>
            <a:endParaRPr lang="en-US" dirty="0"/>
          </a:p>
        </p:txBody>
      </p:sp>
      <p:sp>
        <p:nvSpPr>
          <p:cNvPr id="37" name="مستطيل 36"/>
          <p:cNvSpPr/>
          <p:nvPr/>
        </p:nvSpPr>
        <p:spPr>
          <a:xfrm>
            <a:off x="1676400" y="6096000"/>
            <a:ext cx="2984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i="1" dirty="0"/>
          </a:p>
        </p:txBody>
      </p:sp>
      <p:sp>
        <p:nvSpPr>
          <p:cNvPr id="38" name="مستطيل 37"/>
          <p:cNvSpPr/>
          <p:nvPr/>
        </p:nvSpPr>
        <p:spPr>
          <a:xfrm>
            <a:off x="982494" y="6096000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i="1" dirty="0"/>
          </a:p>
        </p:txBody>
      </p:sp>
      <p:sp>
        <p:nvSpPr>
          <p:cNvPr id="41" name="مستطيل مستدير الزوايا 40"/>
          <p:cNvSpPr/>
          <p:nvPr/>
        </p:nvSpPr>
        <p:spPr>
          <a:xfrm>
            <a:off x="838200" y="304800"/>
            <a:ext cx="6781800" cy="609600"/>
          </a:xfrm>
          <a:prstGeom prst="roundRect">
            <a:avLst>
              <a:gd name="adj" fmla="val 4809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Bold Italic Art" pitchFamily="2" charset="-78"/>
            </a:endParaRPr>
          </a:p>
        </p:txBody>
      </p:sp>
      <p:sp>
        <p:nvSpPr>
          <p:cNvPr id="42" name="مستطيل 41"/>
          <p:cNvSpPr/>
          <p:nvPr/>
        </p:nvSpPr>
        <p:spPr>
          <a:xfrm>
            <a:off x="838200" y="38100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Data Treatment     -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From Libera SPH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مستطيل 42"/>
          <p:cNvSpPr/>
          <p:nvPr/>
        </p:nvSpPr>
        <p:spPr>
          <a:xfrm>
            <a:off x="304800" y="385465"/>
            <a:ext cx="381000" cy="381000"/>
          </a:xfrm>
          <a:prstGeom prst="rect">
            <a:avLst/>
          </a:prstGeom>
          <a:solidFill>
            <a:srgbClr val="FFFF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مستطيل 38"/>
          <p:cNvSpPr/>
          <p:nvPr/>
        </p:nvSpPr>
        <p:spPr>
          <a:xfrm>
            <a:off x="3657600" y="6550223"/>
            <a:ext cx="641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entury" pitchFamily="18" charset="0"/>
              </a:rPr>
              <a:t>20-33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40" name="مستطيل 39"/>
          <p:cNvSpPr/>
          <p:nvPr/>
        </p:nvSpPr>
        <p:spPr>
          <a:xfrm>
            <a:off x="-45591" y="6611779"/>
            <a:ext cx="91983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 smtClean="0">
                <a:latin typeface="Times New Roman"/>
                <a:ea typeface="MS Mincho"/>
              </a:rPr>
              <a:t>M. Almalki ,</a:t>
            </a:r>
            <a:r>
              <a:rPr lang="de-DE" sz="1000" b="1" dirty="0" smtClean="0">
                <a:latin typeface="Times New Roman"/>
                <a:ea typeface="MS Mincho"/>
              </a:rPr>
              <a:t> Dresden 2013 - DPG                                                                                                                </a:t>
            </a:r>
            <a:r>
              <a:rPr lang="en-US" sz="1000" b="1" dirty="0" smtClean="0">
                <a:latin typeface="Times New Roman"/>
                <a:ea typeface="MS Mincho"/>
              </a:rPr>
              <a:t>Digital Beam Position and Phase Monitor for P-LINAC for FAIR</a:t>
            </a: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3795713" y="5043488"/>
            <a:ext cx="914400" cy="276225"/>
          </a:xfrm>
          <a:prstGeom prst="rect">
            <a:avLst/>
          </a:prstGeom>
          <a:noFill/>
        </p:spPr>
      </p:pic>
      <p:sp>
        <p:nvSpPr>
          <p:cNvPr id="57" name="مستطيل مستدير الزوايا 56"/>
          <p:cNvSpPr/>
          <p:nvPr/>
        </p:nvSpPr>
        <p:spPr bwMode="auto">
          <a:xfrm>
            <a:off x="180109" y="4251960"/>
            <a:ext cx="3657600" cy="1676400"/>
          </a:xfrm>
          <a:prstGeom prst="roundRect">
            <a:avLst/>
          </a:prstGeom>
          <a:solidFill>
            <a:srgbClr val="FFFFFF">
              <a:lumMod val="85000"/>
              <a:alpha val="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32" charset="0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32" charset="0"/>
              <a:cs typeface="Arial" charset="0"/>
            </a:endParaRPr>
          </a:p>
        </p:txBody>
      </p:sp>
      <p:sp>
        <p:nvSpPr>
          <p:cNvPr id="36" name="مستطيل 35"/>
          <p:cNvSpPr/>
          <p:nvPr/>
        </p:nvSpPr>
        <p:spPr>
          <a:xfrm>
            <a:off x="5715000" y="1905000"/>
            <a:ext cx="1789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One macropulse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5" grpId="0"/>
      <p:bldP spid="34" grpId="0"/>
      <p:bldP spid="32" grpId="0"/>
      <p:bldP spid="33" grpId="0" animBg="1"/>
      <p:bldP spid="35" grpId="0" animBg="1"/>
      <p:bldP spid="37" grpId="0"/>
      <p:bldP spid="38" grpId="0"/>
      <p:bldP spid="57" grpId="0" animBg="1"/>
      <p:bldP spid="36" grpId="0"/>
      <p:bldP spid="3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9144000" cy="6615113"/>
            <a:chOff x="0" y="0"/>
            <a:chExt cx="5760" cy="4167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24" y="3984"/>
              <a:ext cx="576" cy="183"/>
            </a:xfrm>
            <a:prstGeom prst="rect">
              <a:avLst/>
            </a:prstGeom>
            <a:noFill/>
          </p:spPr>
        </p:pic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0" y="412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5424" y="41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746"/>
            </a:xfrm>
            <a:prstGeom prst="rect">
              <a:avLst/>
            </a:prstGeom>
            <a:noFill/>
          </p:spPr>
        </p:pic>
      </p:grp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381000" y="1016000"/>
            <a:ext cx="4800604" cy="584200"/>
            <a:chOff x="1536" y="1227"/>
            <a:chExt cx="3024" cy="368"/>
          </a:xfrm>
        </p:grpSpPr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1536" y="1563"/>
              <a:ext cx="3024" cy="0"/>
            </a:xfrm>
            <a:prstGeom prst="line">
              <a:avLst/>
            </a:prstGeom>
            <a:ln>
              <a:headEnd/>
              <a:tailEnd type="oval" w="med" len="me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th-TH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680" y="1227"/>
              <a:ext cx="1021" cy="36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eaLnBrk="0" hangingPunct="0"/>
              <a:r>
                <a:rPr lang="en-US" sz="32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Purpose</a:t>
              </a:r>
              <a:endPara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مستطيل مستدير الزوايا 16"/>
          <p:cNvSpPr/>
          <p:nvPr/>
        </p:nvSpPr>
        <p:spPr bwMode="auto">
          <a:xfrm>
            <a:off x="685800" y="1905000"/>
            <a:ext cx="7772400" cy="1371600"/>
          </a:xfrm>
          <a:prstGeom prst="roundRect">
            <a:avLst/>
          </a:prstGeom>
          <a:solidFill>
            <a:schemeClr val="bg1">
              <a:lumMod val="85000"/>
              <a:alpha val="34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32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32" charset="0"/>
              <a:cs typeface="Arial" charset="0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762000" y="1752600"/>
            <a:ext cx="7696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0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  The results of the beam-based test for digital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beam position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 determination and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beam phase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 detection using Libera SPH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(</a:t>
            </a:r>
            <a:r>
              <a:rPr lang="en-US" sz="20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Libera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 </a:t>
            </a:r>
            <a:r>
              <a:rPr lang="en-US" sz="20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S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ingle </a:t>
            </a:r>
            <a:r>
              <a:rPr lang="en-US" sz="20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P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ass </a:t>
            </a:r>
            <a:r>
              <a:rPr lang="en-US" sz="20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H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adron)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.</a:t>
            </a:r>
          </a:p>
        </p:txBody>
      </p:sp>
      <p:pic>
        <p:nvPicPr>
          <p:cNvPr id="15" name="Picture 4" descr="http://www.i-tech.si/image/large/2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3048000"/>
            <a:ext cx="4051138" cy="2743200"/>
          </a:xfrm>
          <a:prstGeom prst="rect">
            <a:avLst/>
          </a:prstGeom>
          <a:noFill/>
        </p:spPr>
      </p:pic>
      <p:sp>
        <p:nvSpPr>
          <p:cNvPr id="16" name="مستطيل 15"/>
          <p:cNvSpPr/>
          <p:nvPr/>
        </p:nvSpPr>
        <p:spPr>
          <a:xfrm>
            <a:off x="3701453" y="5638800"/>
            <a:ext cx="1487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MS Mincho"/>
              </a:rPr>
              <a:t>Libera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MS Mincho"/>
              </a:rPr>
              <a:t>SPH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3657600" y="6550223"/>
            <a:ext cx="5421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entury" pitchFamily="18" charset="0"/>
              </a:rPr>
              <a:t>2-33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-45591" y="6611779"/>
            <a:ext cx="91983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 smtClean="0">
                <a:latin typeface="Times New Roman"/>
                <a:ea typeface="MS Mincho"/>
              </a:rPr>
              <a:t>M. Almalki ,</a:t>
            </a:r>
            <a:r>
              <a:rPr lang="de-DE" sz="1000" b="1" dirty="0" smtClean="0">
                <a:latin typeface="Times New Roman"/>
                <a:ea typeface="MS Mincho"/>
              </a:rPr>
              <a:t> Dresden 2013 - DPG                                                                                                                </a:t>
            </a:r>
            <a:r>
              <a:rPr lang="en-US" sz="1000" b="1" dirty="0" smtClean="0">
                <a:latin typeface="Times New Roman"/>
                <a:ea typeface="MS Mincho"/>
              </a:rPr>
              <a:t>Digital Beam Position and Phase Monitor for P-LINAC for FAIR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6615113"/>
            <a:chOff x="0" y="0"/>
            <a:chExt cx="5760" cy="4167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24" y="3984"/>
              <a:ext cx="576" cy="183"/>
            </a:xfrm>
            <a:prstGeom prst="rect">
              <a:avLst/>
            </a:prstGeom>
            <a:noFill/>
          </p:spPr>
        </p:pic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0" y="412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5424" y="41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746"/>
            </a:xfrm>
            <a:prstGeom prst="rect">
              <a:avLst/>
            </a:prstGeom>
            <a:noFill/>
          </p:spPr>
        </p:pic>
      </p:grpSp>
      <p:sp>
        <p:nvSpPr>
          <p:cNvPr id="43" name="مستطيل مستدير الزوايا 42"/>
          <p:cNvSpPr/>
          <p:nvPr/>
        </p:nvSpPr>
        <p:spPr bwMode="auto">
          <a:xfrm>
            <a:off x="152400" y="3200400"/>
            <a:ext cx="4343400" cy="1066800"/>
          </a:xfrm>
          <a:prstGeom prst="roundRect">
            <a:avLst/>
          </a:prstGeom>
          <a:solidFill>
            <a:srgbClr val="FFFFFF">
              <a:lumMod val="85000"/>
              <a:alpha val="34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32" charset="0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32" charset="0"/>
              <a:cs typeface="Arial" charset="0"/>
            </a:endParaRPr>
          </a:p>
        </p:txBody>
      </p:sp>
      <p:sp>
        <p:nvSpPr>
          <p:cNvPr id="44" name="مستطيل 43"/>
          <p:cNvSpPr/>
          <p:nvPr/>
        </p:nvSpPr>
        <p:spPr>
          <a:xfrm>
            <a:off x="304800" y="3352800"/>
            <a:ext cx="411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The " Libera SPH" provides the measured phase in respect to a master oscillator – RF accelerating frequency.</a:t>
            </a:r>
          </a:p>
        </p:txBody>
      </p:sp>
      <p:sp>
        <p:nvSpPr>
          <p:cNvPr id="21" name="مستطيل 20"/>
          <p:cNvSpPr/>
          <p:nvPr/>
        </p:nvSpPr>
        <p:spPr>
          <a:xfrm>
            <a:off x="838200" y="2286000"/>
            <a:ext cx="19287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Signal Phase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838200" y="304800"/>
            <a:ext cx="6781800" cy="609600"/>
          </a:xfrm>
          <a:prstGeom prst="roundRect">
            <a:avLst>
              <a:gd name="adj" fmla="val 4809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Bold Italic Art" pitchFamily="2" charset="-78"/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838200" y="38100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Data Treatment     -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From Libera SPH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304800" y="385465"/>
            <a:ext cx="381000" cy="381000"/>
          </a:xfrm>
          <a:prstGeom prst="rect">
            <a:avLst/>
          </a:prstGeom>
          <a:solidFill>
            <a:srgbClr val="FFFF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3657600" y="6550223"/>
            <a:ext cx="641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entury" pitchFamily="18" charset="0"/>
              </a:rPr>
              <a:t>21-33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-45591" y="6611779"/>
            <a:ext cx="91983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 smtClean="0">
                <a:latin typeface="Times New Roman"/>
                <a:ea typeface="MS Mincho"/>
              </a:rPr>
              <a:t>M. Almalki ,</a:t>
            </a:r>
            <a:r>
              <a:rPr lang="de-DE" sz="1000" b="1" dirty="0" smtClean="0">
                <a:latin typeface="Times New Roman"/>
                <a:ea typeface="MS Mincho"/>
              </a:rPr>
              <a:t> Dresden 2013 - DPG                                                                                                                </a:t>
            </a:r>
            <a:r>
              <a:rPr lang="en-US" sz="1000" b="1" dirty="0" smtClean="0">
                <a:latin typeface="Times New Roman"/>
                <a:ea typeface="MS Mincho"/>
              </a:rPr>
              <a:t>Digital Beam Position and Phase Monitor for P-LINAC for FAIR</a:t>
            </a: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2197" y="2286000"/>
            <a:ext cx="462180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مستطيل 18"/>
          <p:cNvSpPr/>
          <p:nvPr/>
        </p:nvSpPr>
        <p:spPr>
          <a:xfrm>
            <a:off x="1600200" y="1600200"/>
            <a:ext cx="3143809" cy="46166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 each bunch shape 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5906286" y="1905000"/>
            <a:ext cx="1789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One macropulse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6615113"/>
            <a:chOff x="0" y="0"/>
            <a:chExt cx="5760" cy="4167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24" y="3984"/>
              <a:ext cx="576" cy="183"/>
            </a:xfrm>
            <a:prstGeom prst="rect">
              <a:avLst/>
            </a:prstGeom>
            <a:noFill/>
          </p:spPr>
        </p:pic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0" y="412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5424" y="41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746"/>
            </a:xfrm>
            <a:prstGeom prst="rect">
              <a:avLst/>
            </a:prstGeom>
            <a:noFill/>
          </p:spPr>
        </p:pic>
      </p:grpSp>
      <p:pic>
        <p:nvPicPr>
          <p:cNvPr id="60" name="Picture 2" descr="D:\SinglePassTest_0312\shapes\shape29.jpg"/>
          <p:cNvPicPr>
            <a:picLocks noChangeAspect="1" noChangeArrowheads="1"/>
          </p:cNvPicPr>
          <p:nvPr/>
        </p:nvPicPr>
        <p:blipFill>
          <a:blip r:embed="rId4" cstate="print">
            <a:lum bright="-15000" contrast="35000"/>
          </a:blip>
          <a:srcRect/>
          <a:stretch>
            <a:fillRect/>
          </a:stretch>
        </p:blipFill>
        <p:spPr bwMode="auto">
          <a:xfrm>
            <a:off x="421835" y="2606040"/>
            <a:ext cx="4073808" cy="3108960"/>
          </a:xfrm>
          <a:prstGeom prst="rect">
            <a:avLst/>
          </a:prstGeom>
          <a:noFill/>
          <a:ln w="22225">
            <a:solidFill>
              <a:srgbClr val="000000"/>
            </a:solidFill>
          </a:ln>
        </p:spPr>
      </p:pic>
      <p:sp>
        <p:nvSpPr>
          <p:cNvPr id="74" name="مستطيل 73"/>
          <p:cNvSpPr/>
          <p:nvPr/>
        </p:nvSpPr>
        <p:spPr>
          <a:xfrm rot="16200000">
            <a:off x="-493083" y="3634871"/>
            <a:ext cx="12939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Amplitude (V)</a:t>
            </a:r>
          </a:p>
        </p:txBody>
      </p:sp>
      <p:sp>
        <p:nvSpPr>
          <p:cNvPr id="91" name="مستطيل 90"/>
          <p:cNvSpPr/>
          <p:nvPr/>
        </p:nvSpPr>
        <p:spPr>
          <a:xfrm>
            <a:off x="3225458" y="4584263"/>
            <a:ext cx="7777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 ns/div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مستطيل 91"/>
          <p:cNvSpPr/>
          <p:nvPr/>
        </p:nvSpPr>
        <p:spPr>
          <a:xfrm rot="16200000">
            <a:off x="277805" y="3147810"/>
            <a:ext cx="10470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500 Mv/div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مستطيل مستدير الزوايا 32"/>
          <p:cNvSpPr/>
          <p:nvPr/>
        </p:nvSpPr>
        <p:spPr>
          <a:xfrm>
            <a:off x="838200" y="304800"/>
            <a:ext cx="7924800" cy="609600"/>
          </a:xfrm>
          <a:prstGeom prst="roundRect">
            <a:avLst>
              <a:gd name="adj" fmla="val 4809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Bold Italic Art" pitchFamily="2" charset="-78"/>
            </a:endParaRPr>
          </a:p>
        </p:txBody>
      </p:sp>
      <p:sp>
        <p:nvSpPr>
          <p:cNvPr id="34" name="مستطيل 33"/>
          <p:cNvSpPr/>
          <p:nvPr/>
        </p:nvSpPr>
        <p:spPr>
          <a:xfrm>
            <a:off x="838200" y="3810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Data Treatment     -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 time-domain (</a:t>
            </a:r>
            <a:r>
              <a:rPr lang="en-US" sz="2400" b="1" kern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4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GSa/s Oscilloscope)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304800" y="385465"/>
            <a:ext cx="381000" cy="381000"/>
          </a:xfrm>
          <a:prstGeom prst="rect">
            <a:avLst/>
          </a:prstGeom>
          <a:solidFill>
            <a:srgbClr val="FFFF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3657600" y="6550223"/>
            <a:ext cx="641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entury" pitchFamily="18" charset="0"/>
              </a:rPr>
              <a:t>22-33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-45591" y="6611779"/>
            <a:ext cx="91983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 smtClean="0">
                <a:latin typeface="Times New Roman"/>
                <a:ea typeface="MS Mincho"/>
              </a:rPr>
              <a:t>M. Almalki ,</a:t>
            </a:r>
            <a:r>
              <a:rPr lang="de-DE" sz="1000" b="1" dirty="0" smtClean="0">
                <a:latin typeface="Times New Roman"/>
                <a:ea typeface="MS Mincho"/>
              </a:rPr>
              <a:t> Dresden 2013 - DPG                                                                                                                </a:t>
            </a:r>
            <a:r>
              <a:rPr lang="en-US" sz="1000" b="1" dirty="0" smtClean="0">
                <a:latin typeface="Times New Roman"/>
                <a:ea typeface="MS Mincho"/>
              </a:rPr>
              <a:t>Digital Beam Position and Phase Monitor for P-LINAC for FAIR</a:t>
            </a:r>
          </a:p>
        </p:txBody>
      </p:sp>
      <p:sp>
        <p:nvSpPr>
          <p:cNvPr id="22" name="مستطيل 21"/>
          <p:cNvSpPr/>
          <p:nvPr/>
        </p:nvSpPr>
        <p:spPr>
          <a:xfrm>
            <a:off x="1600200" y="1600200"/>
            <a:ext cx="3143809" cy="46166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 each bunch shape </a:t>
            </a: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/>
          <a:srcRect t="6493" r="8189"/>
          <a:stretch>
            <a:fillRect/>
          </a:stretch>
        </p:blipFill>
        <p:spPr bwMode="auto">
          <a:xfrm>
            <a:off x="4796310" y="2362200"/>
            <a:ext cx="427149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" name="رابط مستقيم 25"/>
          <p:cNvCxnSpPr/>
          <p:nvPr/>
        </p:nvCxnSpPr>
        <p:spPr>
          <a:xfrm>
            <a:off x="5410200" y="5410200"/>
            <a:ext cx="3566160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ستطيل 26"/>
          <p:cNvSpPr/>
          <p:nvPr/>
        </p:nvSpPr>
        <p:spPr>
          <a:xfrm>
            <a:off x="7413823" y="4950023"/>
            <a:ext cx="12729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Zero Crossing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28" name="رابط كسهم مستقيم 27"/>
          <p:cNvCxnSpPr/>
          <p:nvPr/>
        </p:nvCxnSpPr>
        <p:spPr>
          <a:xfrm flipH="1">
            <a:off x="7086600" y="5181600"/>
            <a:ext cx="381000" cy="228600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مستطيل 28"/>
          <p:cNvSpPr/>
          <p:nvPr/>
        </p:nvSpPr>
        <p:spPr>
          <a:xfrm>
            <a:off x="5334000" y="42642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The signal is interpolated (spline interpolation)</a:t>
            </a:r>
            <a:endParaRPr lang="en-US" sz="1400" dirty="0"/>
          </a:p>
        </p:txBody>
      </p:sp>
      <p:sp>
        <p:nvSpPr>
          <p:cNvPr id="30" name="مستطيل 29"/>
          <p:cNvSpPr/>
          <p:nvPr/>
        </p:nvSpPr>
        <p:spPr>
          <a:xfrm>
            <a:off x="5501630" y="4614446"/>
            <a:ext cx="10515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/>
              <a:t>2</a:t>
            </a:r>
            <a:r>
              <a:rPr lang="en-GB" sz="1600" b="1" baseline="30000" dirty="0" smtClean="0"/>
              <a:t>13</a:t>
            </a:r>
            <a:r>
              <a:rPr lang="en-GB" sz="1600" b="1" dirty="0" smtClean="0"/>
              <a:t> points 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91" grpId="0"/>
      <p:bldP spid="92" grpId="0"/>
      <p:bldP spid="27" grpId="0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6615113"/>
            <a:chOff x="0" y="0"/>
            <a:chExt cx="5760" cy="4167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24" y="3984"/>
              <a:ext cx="576" cy="183"/>
            </a:xfrm>
            <a:prstGeom prst="rect">
              <a:avLst/>
            </a:prstGeom>
            <a:noFill/>
          </p:spPr>
        </p:pic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0" y="412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5424" y="41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746"/>
            </a:xfrm>
            <a:prstGeom prst="rect">
              <a:avLst/>
            </a:prstGeom>
            <a:noFill/>
          </p:spPr>
        </p:pic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/>
          <a:srcRect t="6681"/>
          <a:stretch>
            <a:fillRect/>
          </a:stretch>
        </p:blipFill>
        <p:spPr bwMode="auto">
          <a:xfrm>
            <a:off x="-1" y="2819400"/>
            <a:ext cx="4470495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مستطيل 16"/>
          <p:cNvSpPr/>
          <p:nvPr/>
        </p:nvSpPr>
        <p:spPr>
          <a:xfrm>
            <a:off x="457200" y="1214735"/>
            <a:ext cx="7664278" cy="46166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Data from </a:t>
            </a:r>
            <a:r>
              <a:rPr lang="en-US" sz="2400" b="1" kern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4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GSa/s Oscilloscope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 each bunch shape </a:t>
            </a:r>
          </a:p>
        </p:txBody>
      </p:sp>
      <p:sp>
        <p:nvSpPr>
          <p:cNvPr id="35" name="مستطيل مستدير الزوايا 34"/>
          <p:cNvSpPr/>
          <p:nvPr/>
        </p:nvSpPr>
        <p:spPr>
          <a:xfrm>
            <a:off x="838200" y="304800"/>
            <a:ext cx="6781800" cy="609600"/>
          </a:xfrm>
          <a:prstGeom prst="roundRect">
            <a:avLst>
              <a:gd name="adj" fmla="val 4809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Bold Italic Art" pitchFamily="2" charset="-78"/>
            </a:endParaRPr>
          </a:p>
        </p:txBody>
      </p:sp>
      <p:sp>
        <p:nvSpPr>
          <p:cNvPr id="36" name="مستطيل 35"/>
          <p:cNvSpPr/>
          <p:nvPr/>
        </p:nvSpPr>
        <p:spPr>
          <a:xfrm>
            <a:off x="838200" y="38100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Data Tratment     -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FFT of a single Bunch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مستطيل 36"/>
          <p:cNvSpPr/>
          <p:nvPr/>
        </p:nvSpPr>
        <p:spPr>
          <a:xfrm>
            <a:off x="304800" y="385465"/>
            <a:ext cx="381000" cy="381000"/>
          </a:xfrm>
          <a:prstGeom prst="rect">
            <a:avLst/>
          </a:prstGeom>
          <a:solidFill>
            <a:srgbClr val="FFFF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3657600" y="6550223"/>
            <a:ext cx="641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entury" pitchFamily="18" charset="0"/>
              </a:rPr>
              <a:t>23-33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-45591" y="6611779"/>
            <a:ext cx="91983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 smtClean="0">
                <a:latin typeface="Times New Roman"/>
                <a:ea typeface="MS Mincho"/>
              </a:rPr>
              <a:t>M. Almalki ,</a:t>
            </a:r>
            <a:r>
              <a:rPr lang="de-DE" sz="1000" b="1" dirty="0" smtClean="0">
                <a:latin typeface="Times New Roman"/>
                <a:ea typeface="MS Mincho"/>
              </a:rPr>
              <a:t> Dresden 2013 - DPG                                                                                                                </a:t>
            </a:r>
            <a:r>
              <a:rPr lang="en-US" sz="1000" b="1" dirty="0" smtClean="0">
                <a:latin typeface="Times New Roman"/>
                <a:ea typeface="MS Mincho"/>
              </a:rPr>
              <a:t>Digital Beam Position and Phase Monitor for P-LINAC for FAIR</a:t>
            </a:r>
          </a:p>
        </p:txBody>
      </p:sp>
      <p:sp>
        <p:nvSpPr>
          <p:cNvPr id="24" name="مستطيل 23"/>
          <p:cNvSpPr/>
          <p:nvPr/>
        </p:nvSpPr>
        <p:spPr>
          <a:xfrm>
            <a:off x="228601" y="2511623"/>
            <a:ext cx="48005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Extracting window for only one bunch for FFT.</a:t>
            </a:r>
            <a:endParaRPr lang="en-US" sz="1400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2254" y="2621280"/>
            <a:ext cx="4401746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شكل بيضاوي 28"/>
          <p:cNvSpPr/>
          <p:nvPr/>
        </p:nvSpPr>
        <p:spPr>
          <a:xfrm>
            <a:off x="5577840" y="3048000"/>
            <a:ext cx="137160" cy="137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شكل بيضاوي 29"/>
          <p:cNvSpPr/>
          <p:nvPr/>
        </p:nvSpPr>
        <p:spPr>
          <a:xfrm>
            <a:off x="5577840" y="5349240"/>
            <a:ext cx="137160" cy="137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مستطيل 30"/>
          <p:cNvSpPr/>
          <p:nvPr/>
        </p:nvSpPr>
        <p:spPr>
          <a:xfrm>
            <a:off x="5336856" y="5029200"/>
            <a:ext cx="6829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-116.8ͦ 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2910830" y="2938046"/>
            <a:ext cx="10515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/>
              <a:t>2</a:t>
            </a:r>
            <a:r>
              <a:rPr lang="en-GB" sz="1600" b="1" baseline="30000" dirty="0" smtClean="0"/>
              <a:t>10</a:t>
            </a:r>
            <a:r>
              <a:rPr lang="en-GB" sz="1600" b="1" dirty="0" smtClean="0"/>
              <a:t> points </a:t>
            </a:r>
            <a:endParaRPr lang="en-US" sz="1600" b="1" dirty="0"/>
          </a:p>
        </p:txBody>
      </p:sp>
      <p:sp>
        <p:nvSpPr>
          <p:cNvPr id="20" name="مستطيل 19"/>
          <p:cNvSpPr/>
          <p:nvPr/>
        </p:nvSpPr>
        <p:spPr>
          <a:xfrm>
            <a:off x="1463030" y="4843046"/>
            <a:ext cx="4267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/>
              <a:t>2</a:t>
            </a:r>
            <a:r>
              <a:rPr lang="en-GB" sz="1600" b="1" baseline="30000" dirty="0" smtClean="0"/>
              <a:t>15</a:t>
            </a:r>
            <a:endParaRPr lang="en-US" sz="1600" b="1" dirty="0"/>
          </a:p>
        </p:txBody>
      </p:sp>
      <p:sp>
        <p:nvSpPr>
          <p:cNvPr id="23" name="مستطيل 22"/>
          <p:cNvSpPr/>
          <p:nvPr/>
        </p:nvSpPr>
        <p:spPr>
          <a:xfrm>
            <a:off x="2987030" y="4843046"/>
            <a:ext cx="10050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/>
              <a:t>2</a:t>
            </a:r>
            <a:r>
              <a:rPr lang="en-GB" sz="1600" b="1" baseline="30000" dirty="0" smtClean="0"/>
              <a:t>15</a:t>
            </a:r>
            <a:r>
              <a:rPr lang="en-GB" sz="1600" b="1" dirty="0" smtClean="0"/>
              <a:t> points</a:t>
            </a:r>
            <a:endParaRPr lang="en-US" sz="1600" b="1" dirty="0"/>
          </a:p>
        </p:txBody>
      </p:sp>
      <p:sp>
        <p:nvSpPr>
          <p:cNvPr id="26" name="مستطيل 25"/>
          <p:cNvSpPr/>
          <p:nvPr/>
        </p:nvSpPr>
        <p:spPr>
          <a:xfrm>
            <a:off x="5638801" y="2511623"/>
            <a:ext cx="3428999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FFT calculation of a single bunch.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 animBg="1"/>
      <p:bldP spid="30" grpId="0" animBg="1"/>
      <p:bldP spid="31" grpId="0"/>
      <p:bldP spid="19" grpId="0"/>
      <p:bldP spid="20" grpId="0"/>
      <p:bldP spid="23" grpId="0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6615113"/>
            <a:chOff x="0" y="0"/>
            <a:chExt cx="5760" cy="4167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24" y="3984"/>
              <a:ext cx="576" cy="183"/>
            </a:xfrm>
            <a:prstGeom prst="rect">
              <a:avLst/>
            </a:prstGeom>
            <a:noFill/>
          </p:spPr>
        </p:pic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0" y="412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5424" y="41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746"/>
            </a:xfrm>
            <a:prstGeom prst="rect">
              <a:avLst/>
            </a:prstGeom>
            <a:noFill/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t="6697" b="46421"/>
          <a:stretch>
            <a:fillRect/>
          </a:stretch>
        </p:blipFill>
        <p:spPr bwMode="auto">
          <a:xfrm>
            <a:off x="-41653" y="3048000"/>
            <a:ext cx="4501415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 t="51904" b="9586"/>
          <a:stretch>
            <a:fillRect/>
          </a:stretch>
        </p:blipFill>
        <p:spPr bwMode="auto">
          <a:xfrm>
            <a:off x="304800" y="4876800"/>
            <a:ext cx="288420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مستطيل 19"/>
          <p:cNvSpPr/>
          <p:nvPr/>
        </p:nvSpPr>
        <p:spPr>
          <a:xfrm>
            <a:off x="457200" y="1214735"/>
            <a:ext cx="7664278" cy="46166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3333CC"/>
            </a:solidFill>
            <a:prstDash val="solid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Data from </a:t>
            </a:r>
            <a:r>
              <a:rPr lang="en-US" sz="2400" b="1" kern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4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GSa/s Oscilloscope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 each bunch shape </a:t>
            </a:r>
          </a:p>
        </p:txBody>
      </p:sp>
      <p:sp>
        <p:nvSpPr>
          <p:cNvPr id="39" name="مستطيل مستدير الزوايا 38"/>
          <p:cNvSpPr/>
          <p:nvPr/>
        </p:nvSpPr>
        <p:spPr>
          <a:xfrm>
            <a:off x="838200" y="304800"/>
            <a:ext cx="6781800" cy="609600"/>
          </a:xfrm>
          <a:prstGeom prst="roundRect">
            <a:avLst>
              <a:gd name="adj" fmla="val 4809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Bold Italic Art" pitchFamily="2" charset="-78"/>
            </a:endParaRPr>
          </a:p>
        </p:txBody>
      </p:sp>
      <p:sp>
        <p:nvSpPr>
          <p:cNvPr id="40" name="مستطيل 39"/>
          <p:cNvSpPr/>
          <p:nvPr/>
        </p:nvSpPr>
        <p:spPr>
          <a:xfrm>
            <a:off x="838200" y="38100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Data Tratment      -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FFT of a train of bunches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مستطيل 40"/>
          <p:cNvSpPr/>
          <p:nvPr/>
        </p:nvSpPr>
        <p:spPr>
          <a:xfrm>
            <a:off x="304800" y="385465"/>
            <a:ext cx="381000" cy="381000"/>
          </a:xfrm>
          <a:prstGeom prst="rect">
            <a:avLst/>
          </a:prstGeom>
          <a:solidFill>
            <a:srgbClr val="FFFF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3657600" y="6550223"/>
            <a:ext cx="641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entury" pitchFamily="18" charset="0"/>
              </a:rPr>
              <a:t>24-33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-45591" y="6611779"/>
            <a:ext cx="91983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 smtClean="0">
                <a:latin typeface="Times New Roman"/>
                <a:ea typeface="MS Mincho"/>
              </a:rPr>
              <a:t>M. Almalki ,</a:t>
            </a:r>
            <a:r>
              <a:rPr lang="de-DE" sz="1000" b="1" dirty="0" smtClean="0">
                <a:latin typeface="Times New Roman"/>
                <a:ea typeface="MS Mincho"/>
              </a:rPr>
              <a:t> Dresden 2013 - DPG                                                                                                                </a:t>
            </a:r>
            <a:r>
              <a:rPr lang="en-US" sz="1000" b="1" dirty="0" smtClean="0">
                <a:latin typeface="Times New Roman"/>
                <a:ea typeface="MS Mincho"/>
              </a:rPr>
              <a:t>Digital Beam Position and Phase Monitor for P-LINAC for FAIR</a:t>
            </a:r>
          </a:p>
        </p:txBody>
      </p:sp>
      <p:sp>
        <p:nvSpPr>
          <p:cNvPr id="27" name="مستطيل 26"/>
          <p:cNvSpPr/>
          <p:nvPr/>
        </p:nvSpPr>
        <p:spPr>
          <a:xfrm>
            <a:off x="762001" y="2740223"/>
            <a:ext cx="32003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A train of bunches (25000000 samples)</a:t>
            </a:r>
            <a:endParaRPr lang="en-US" sz="1400" dirty="0"/>
          </a:p>
        </p:txBody>
      </p:sp>
      <p:sp>
        <p:nvSpPr>
          <p:cNvPr id="32" name="مستطيل 31"/>
          <p:cNvSpPr/>
          <p:nvPr/>
        </p:nvSpPr>
        <p:spPr>
          <a:xfrm>
            <a:off x="2895600" y="3581400"/>
            <a:ext cx="609600" cy="22860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رابط مستقيم 33"/>
          <p:cNvCxnSpPr/>
          <p:nvPr/>
        </p:nvCxnSpPr>
        <p:spPr>
          <a:xfrm flipH="1">
            <a:off x="685800" y="3810000"/>
            <a:ext cx="2209800" cy="1143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مستقيم 34"/>
          <p:cNvCxnSpPr/>
          <p:nvPr/>
        </p:nvCxnSpPr>
        <p:spPr>
          <a:xfrm flipH="1">
            <a:off x="2895600" y="3810000"/>
            <a:ext cx="609600" cy="1143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5123" y="2447925"/>
            <a:ext cx="4708877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مستطيل 21"/>
          <p:cNvSpPr/>
          <p:nvPr/>
        </p:nvSpPr>
        <p:spPr>
          <a:xfrm>
            <a:off x="5105400" y="4191000"/>
            <a:ext cx="3788217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harmonic          2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harmonic         3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rd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harmonic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1828800" y="5943600"/>
            <a:ext cx="1612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30000 bunches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 animBg="1"/>
      <p:bldP spid="22" grpId="1" animBg="1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9144000" cy="6615113"/>
            <a:chOff x="0" y="0"/>
            <a:chExt cx="5760" cy="4167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24" y="3984"/>
              <a:ext cx="576" cy="183"/>
            </a:xfrm>
            <a:prstGeom prst="rect">
              <a:avLst/>
            </a:prstGeom>
            <a:noFill/>
          </p:spPr>
        </p:pic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0" y="412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5424" y="41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746"/>
            </a:xfrm>
            <a:prstGeom prst="rect">
              <a:avLst/>
            </a:prstGeom>
            <a:noFill/>
          </p:spPr>
        </p:pic>
      </p:grpSp>
      <p:sp>
        <p:nvSpPr>
          <p:cNvPr id="103" name="مستطيل مستدير الزوايا 102"/>
          <p:cNvSpPr/>
          <p:nvPr/>
        </p:nvSpPr>
        <p:spPr bwMode="auto">
          <a:xfrm>
            <a:off x="152400" y="2286000"/>
            <a:ext cx="8763000" cy="3276600"/>
          </a:xfrm>
          <a:prstGeom prst="roundRect">
            <a:avLst>
              <a:gd name="adj" fmla="val 6942"/>
            </a:avLst>
          </a:prstGeom>
          <a:solidFill>
            <a:srgbClr val="FFFFFF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32" charset="0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32" charset="0"/>
              <a:cs typeface="Arial" charset="0"/>
            </a:endParaRPr>
          </a:p>
        </p:txBody>
      </p:sp>
      <p:sp>
        <p:nvSpPr>
          <p:cNvPr id="104" name="مستطيل 103"/>
          <p:cNvSpPr/>
          <p:nvPr/>
        </p:nvSpPr>
        <p:spPr>
          <a:xfrm>
            <a:off x="533400" y="2450068"/>
            <a:ext cx="1601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To remaind,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06" name="مستطيل 105"/>
          <p:cNvSpPr/>
          <p:nvPr/>
        </p:nvSpPr>
        <p:spPr>
          <a:xfrm>
            <a:off x="228600" y="2819400"/>
            <a:ext cx="868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MS Mincho"/>
              </a:rPr>
              <a:t>To compare phases using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MS Mincho"/>
              </a:rPr>
              <a:t> two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MS Mincho"/>
              </a:rPr>
              <a:t>different 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/>
                <a:ea typeface="MS Mincho"/>
              </a:rPr>
              <a:t>techniques</a:t>
            </a:r>
            <a:r>
              <a:rPr lang="en-US" sz="2000" b="1" kern="0" noProof="0" dirty="0" smtClean="0">
                <a:solidFill>
                  <a:srgbClr val="000000"/>
                </a:solidFill>
                <a:latin typeface="Times New Roman"/>
                <a:ea typeface="MS Mincho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7" name="مستطيل 106"/>
          <p:cNvSpPr/>
          <p:nvPr/>
        </p:nvSpPr>
        <p:spPr>
          <a:xfrm>
            <a:off x="304800" y="3581400"/>
            <a:ext cx="4876800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MS Mincho"/>
              </a:rPr>
              <a:t>Libera SPH (digital processing)  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MS Mincho"/>
              </a:rPr>
              <a:t>&amp;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08" name="مستطيل 107"/>
          <p:cNvSpPr/>
          <p:nvPr/>
        </p:nvSpPr>
        <p:spPr>
          <a:xfrm>
            <a:off x="5029200" y="3581400"/>
            <a:ext cx="37338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Oscilloscope</a:t>
            </a:r>
            <a:r>
              <a:rPr lang="en-US" sz="2400" b="1" kern="0" dirty="0" smtClean="0">
                <a:solidFill>
                  <a:srgbClr val="0000CC"/>
                </a:solidFill>
                <a:latin typeface="Times New Roman"/>
                <a:ea typeface="MS Mincho"/>
              </a:rPr>
              <a:t> (time-domain)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sp>
        <p:nvSpPr>
          <p:cNvPr id="109" name="مستطيل 108"/>
          <p:cNvSpPr/>
          <p:nvPr/>
        </p:nvSpPr>
        <p:spPr>
          <a:xfrm>
            <a:off x="228600" y="4495800"/>
            <a:ext cx="79248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kern="0" dirty="0" smtClean="0">
                <a:solidFill>
                  <a:srgbClr val="0000CC"/>
                </a:solidFill>
                <a:latin typeface="Times New Roman"/>
                <a:ea typeface="MS Mincho"/>
              </a:rPr>
              <a:t>Time-domain data  are Fourier-transformed to calculate amplitude and phase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3657600" y="6550223"/>
            <a:ext cx="641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entury" pitchFamily="18" charset="0"/>
              </a:rPr>
              <a:t>25-33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-45591" y="6611779"/>
            <a:ext cx="91983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 smtClean="0">
                <a:latin typeface="Times New Roman"/>
                <a:ea typeface="MS Mincho"/>
              </a:rPr>
              <a:t>M. Almalki ,</a:t>
            </a:r>
            <a:r>
              <a:rPr lang="de-DE" sz="1000" b="1" dirty="0" smtClean="0">
                <a:latin typeface="Times New Roman"/>
                <a:ea typeface="MS Mincho"/>
              </a:rPr>
              <a:t> Dresden 2013 - DPG                                                                                                                </a:t>
            </a:r>
            <a:r>
              <a:rPr lang="en-US" sz="1000" b="1" dirty="0" smtClean="0">
                <a:latin typeface="Times New Roman"/>
                <a:ea typeface="MS Mincho"/>
              </a:rPr>
              <a:t>Digital Beam Position and Phase Monitor for P-LINAC for FAIR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1411243" y="3943290"/>
            <a:ext cx="20842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position &amp; phase </a:t>
            </a:r>
            <a:endParaRPr lang="en-US" dirty="0"/>
          </a:p>
        </p:txBody>
      </p:sp>
      <p:sp>
        <p:nvSpPr>
          <p:cNvPr id="18" name="مستطيل 17"/>
          <p:cNvSpPr/>
          <p:nvPr/>
        </p:nvSpPr>
        <p:spPr>
          <a:xfrm>
            <a:off x="6439639" y="3886200"/>
            <a:ext cx="875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phase </a:t>
            </a:r>
            <a:endParaRPr lang="en-US" dirty="0"/>
          </a:p>
        </p:txBody>
      </p:sp>
      <p:sp>
        <p:nvSpPr>
          <p:cNvPr id="19" name="مستطيل 18"/>
          <p:cNvSpPr/>
          <p:nvPr/>
        </p:nvSpPr>
        <p:spPr>
          <a:xfrm>
            <a:off x="3697243" y="4933890"/>
            <a:ext cx="3877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Spectrum of amplitude &amp; phase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/>
      <p:bldP spid="106" grpId="0"/>
      <p:bldP spid="107" grpId="0" animBg="1"/>
      <p:bldP spid="108" grpId="0"/>
      <p:bldP spid="109" grpId="0"/>
      <p:bldP spid="15" grpId="0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2" cstate="print"/>
          <a:srcRect l="4923" t="4762" r="8102" b="50000"/>
          <a:stretch>
            <a:fillRect/>
          </a:stretch>
        </p:blipFill>
        <p:spPr bwMode="auto">
          <a:xfrm>
            <a:off x="2209800" y="1234440"/>
            <a:ext cx="4846322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9144000" cy="6615113"/>
            <a:chOff x="0" y="0"/>
            <a:chExt cx="5760" cy="4167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4" y="3984"/>
              <a:ext cx="576" cy="183"/>
            </a:xfrm>
            <a:prstGeom prst="rect">
              <a:avLst/>
            </a:prstGeom>
            <a:noFill/>
          </p:spPr>
        </p:pic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0" y="412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5424" y="41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5760" cy="746"/>
            </a:xfrm>
            <a:prstGeom prst="rect">
              <a:avLst/>
            </a:prstGeom>
            <a:noFill/>
          </p:spPr>
        </p:pic>
      </p:grp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 cstate="print"/>
          <a:srcRect b="50820"/>
          <a:stretch>
            <a:fillRect/>
          </a:stretch>
        </p:blipFill>
        <p:spPr bwMode="auto">
          <a:xfrm>
            <a:off x="4827815" y="3962400"/>
            <a:ext cx="431618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6" cstate="print"/>
          <a:srcRect b="44963"/>
          <a:stretch>
            <a:fillRect/>
          </a:stretch>
        </p:blipFill>
        <p:spPr bwMode="auto">
          <a:xfrm>
            <a:off x="0" y="4038600"/>
            <a:ext cx="444309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مستطيل 18"/>
          <p:cNvSpPr/>
          <p:nvPr/>
        </p:nvSpPr>
        <p:spPr>
          <a:xfrm>
            <a:off x="7315200" y="4419600"/>
            <a:ext cx="1371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-10.22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cs typeface="Times New Roman"/>
              </a:rPr>
              <a:t>ͦ  (0.28)      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7391400" y="5147846"/>
            <a:ext cx="1371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-17.74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cs typeface="Times New Roman"/>
              </a:rPr>
              <a:t>ͦ  (0.72)      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cxnSp>
        <p:nvCxnSpPr>
          <p:cNvPr id="22" name="رابط مستقيم 21"/>
          <p:cNvCxnSpPr/>
          <p:nvPr/>
        </p:nvCxnSpPr>
        <p:spPr>
          <a:xfrm>
            <a:off x="609600" y="4876800"/>
            <a:ext cx="3352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مستقيم 23"/>
          <p:cNvCxnSpPr/>
          <p:nvPr/>
        </p:nvCxnSpPr>
        <p:spPr>
          <a:xfrm flipV="1">
            <a:off x="2438400" y="4495800"/>
            <a:ext cx="0" cy="381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25"/>
          <p:cNvCxnSpPr/>
          <p:nvPr/>
        </p:nvCxnSpPr>
        <p:spPr>
          <a:xfrm flipV="1">
            <a:off x="1219200" y="4495800"/>
            <a:ext cx="0" cy="381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كسهم مستقيم 27"/>
          <p:cNvCxnSpPr/>
          <p:nvPr/>
        </p:nvCxnSpPr>
        <p:spPr>
          <a:xfrm>
            <a:off x="1219200" y="4572000"/>
            <a:ext cx="54864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مستطيل 29"/>
          <p:cNvSpPr/>
          <p:nvPr/>
        </p:nvSpPr>
        <p:spPr>
          <a:xfrm>
            <a:off x="1371600" y="4538246"/>
            <a:ext cx="91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147 ps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cxnSp>
        <p:nvCxnSpPr>
          <p:cNvPr id="32" name="رابط كسهم مستقيم 31"/>
          <p:cNvCxnSpPr/>
          <p:nvPr/>
        </p:nvCxnSpPr>
        <p:spPr>
          <a:xfrm flipH="1">
            <a:off x="1905000" y="4572000"/>
            <a:ext cx="54864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مستطيل 32"/>
          <p:cNvSpPr/>
          <p:nvPr/>
        </p:nvSpPr>
        <p:spPr>
          <a:xfrm>
            <a:off x="228600" y="6138446"/>
            <a:ext cx="3048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kern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kern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ps = 1 </a:t>
            </a:r>
            <a:r>
              <a:rPr lang="en-US" sz="1600" b="1" kern="0" dirty="0" smtClean="0">
                <a:solidFill>
                  <a:srgbClr val="0000CC"/>
                </a:solidFill>
                <a:latin typeface="Times New Roman"/>
                <a:cs typeface="Times New Roman"/>
              </a:rPr>
              <a:t>ͦ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@ 108.4 MHz 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sp>
        <p:nvSpPr>
          <p:cNvPr id="34" name="مستطيل 33"/>
          <p:cNvSpPr/>
          <p:nvPr/>
        </p:nvSpPr>
        <p:spPr>
          <a:xfrm>
            <a:off x="2173069" y="3276600"/>
            <a:ext cx="6463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kern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5.74 </a:t>
            </a:r>
            <a:r>
              <a:rPr lang="en-US" sz="1600" b="1" kern="0" dirty="0" smtClean="0">
                <a:solidFill>
                  <a:srgbClr val="0000CC"/>
                </a:solidFill>
                <a:latin typeface="Times New Roman"/>
                <a:cs typeface="Times New Roman"/>
              </a:rPr>
              <a:t>ͦ</a:t>
            </a:r>
            <a:r>
              <a:rPr lang="en-US" sz="1600" b="1" kern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36" name="مستطيل 35"/>
          <p:cNvSpPr/>
          <p:nvPr/>
        </p:nvSpPr>
        <p:spPr>
          <a:xfrm>
            <a:off x="6821269" y="3276600"/>
            <a:ext cx="6463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kern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7.86 </a:t>
            </a:r>
            <a:r>
              <a:rPr lang="en-US" sz="1600" b="1" kern="0" dirty="0" smtClean="0">
                <a:solidFill>
                  <a:srgbClr val="0000CC"/>
                </a:solidFill>
                <a:latin typeface="Times New Roman"/>
                <a:cs typeface="Times New Roman"/>
              </a:rPr>
              <a:t>ͦ </a:t>
            </a:r>
            <a:endParaRPr lang="en-US" dirty="0"/>
          </a:p>
        </p:txBody>
      </p:sp>
      <p:sp>
        <p:nvSpPr>
          <p:cNvPr id="31" name="سهم منحني إلى اليمين 30"/>
          <p:cNvSpPr/>
          <p:nvPr/>
        </p:nvSpPr>
        <p:spPr>
          <a:xfrm rot="12294180" flipH="1">
            <a:off x="1109447" y="3033878"/>
            <a:ext cx="609010" cy="1422799"/>
          </a:xfrm>
          <a:prstGeom prst="curvedRightArrow">
            <a:avLst>
              <a:gd name="adj1" fmla="val 16405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سهم منحني إلى اليمين 34"/>
          <p:cNvSpPr/>
          <p:nvPr/>
        </p:nvSpPr>
        <p:spPr>
          <a:xfrm rot="9305820">
            <a:off x="7662647" y="3033878"/>
            <a:ext cx="609010" cy="1422799"/>
          </a:xfrm>
          <a:prstGeom prst="curvedRightArrow">
            <a:avLst>
              <a:gd name="adj1" fmla="val 16405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مستطيل 36"/>
          <p:cNvSpPr/>
          <p:nvPr/>
        </p:nvSpPr>
        <p:spPr>
          <a:xfrm>
            <a:off x="4800600" y="1524000"/>
            <a:ext cx="8739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kern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Shape 3</a:t>
            </a:r>
            <a:endParaRPr lang="en-US" sz="1600" b="1" dirty="0">
              <a:solidFill>
                <a:srgbClr val="0000CC"/>
              </a:solidFill>
            </a:endParaRPr>
          </a:p>
        </p:txBody>
      </p:sp>
      <p:sp>
        <p:nvSpPr>
          <p:cNvPr id="38" name="مستطيل 37"/>
          <p:cNvSpPr/>
          <p:nvPr/>
        </p:nvSpPr>
        <p:spPr>
          <a:xfrm>
            <a:off x="4876800" y="1828800"/>
            <a:ext cx="16161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Reference shape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40" name="رابط كسهم مستقيم 39"/>
          <p:cNvCxnSpPr/>
          <p:nvPr/>
        </p:nvCxnSpPr>
        <p:spPr>
          <a:xfrm flipH="1">
            <a:off x="4495800" y="1981200"/>
            <a:ext cx="457200" cy="381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كسهم مستقيم 40"/>
          <p:cNvCxnSpPr/>
          <p:nvPr/>
        </p:nvCxnSpPr>
        <p:spPr>
          <a:xfrm flipH="1">
            <a:off x="4419600" y="1676400"/>
            <a:ext cx="457200" cy="457200"/>
          </a:xfrm>
          <a:prstGeom prst="straightConnector1">
            <a:avLst/>
          </a:prstGeom>
          <a:ln w="127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مستطيل 41"/>
          <p:cNvSpPr/>
          <p:nvPr/>
        </p:nvSpPr>
        <p:spPr>
          <a:xfrm>
            <a:off x="3657600" y="6550223"/>
            <a:ext cx="641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entury" pitchFamily="18" charset="0"/>
              </a:rPr>
              <a:t>26-33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43" name="مستطيل مستدير الزوايا 42"/>
          <p:cNvSpPr/>
          <p:nvPr/>
        </p:nvSpPr>
        <p:spPr>
          <a:xfrm>
            <a:off x="838200" y="304800"/>
            <a:ext cx="3810000" cy="609600"/>
          </a:xfrm>
          <a:prstGeom prst="roundRect">
            <a:avLst>
              <a:gd name="adj" fmla="val 4809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Bold Italic Art" pitchFamily="2" charset="-78"/>
            </a:endParaRPr>
          </a:p>
        </p:txBody>
      </p:sp>
      <p:sp>
        <p:nvSpPr>
          <p:cNvPr id="44" name="مستطيل 43"/>
          <p:cNvSpPr/>
          <p:nvPr/>
        </p:nvSpPr>
        <p:spPr>
          <a:xfrm>
            <a:off x="838200" y="381000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Case study (as an example )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مستطيل 44"/>
          <p:cNvSpPr/>
          <p:nvPr/>
        </p:nvSpPr>
        <p:spPr>
          <a:xfrm>
            <a:off x="304800" y="385465"/>
            <a:ext cx="381000" cy="381000"/>
          </a:xfrm>
          <a:prstGeom prst="rect">
            <a:avLst/>
          </a:prstGeom>
          <a:solidFill>
            <a:srgbClr val="FFFF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مستطيل 45"/>
          <p:cNvSpPr/>
          <p:nvPr/>
        </p:nvSpPr>
        <p:spPr>
          <a:xfrm>
            <a:off x="-45591" y="6611779"/>
            <a:ext cx="91983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 smtClean="0">
                <a:latin typeface="Times New Roman"/>
                <a:ea typeface="MS Mincho"/>
              </a:rPr>
              <a:t>M. Almalki ,</a:t>
            </a:r>
            <a:r>
              <a:rPr lang="de-DE" sz="1000" b="1" dirty="0" smtClean="0">
                <a:latin typeface="Times New Roman"/>
                <a:ea typeface="MS Mincho"/>
              </a:rPr>
              <a:t> Dresden 2013 - DPG                                                                                                                </a:t>
            </a:r>
            <a:r>
              <a:rPr lang="en-US" sz="1000" b="1" dirty="0" smtClean="0">
                <a:latin typeface="Times New Roman"/>
                <a:ea typeface="MS Mincho"/>
              </a:rPr>
              <a:t>Digital Beam Position and Phase Monitor for P-LINAC for FAIR</a:t>
            </a:r>
          </a:p>
        </p:txBody>
      </p:sp>
      <p:sp>
        <p:nvSpPr>
          <p:cNvPr id="49" name="مستطيل 48"/>
          <p:cNvSpPr/>
          <p:nvPr/>
        </p:nvSpPr>
        <p:spPr>
          <a:xfrm>
            <a:off x="4419600" y="2819400"/>
            <a:ext cx="9764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Time (ns)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7" name="Picture 12"/>
          <p:cNvPicPr>
            <a:picLocks noChangeAspect="1" noChangeArrowheads="1"/>
          </p:cNvPicPr>
          <p:nvPr/>
        </p:nvPicPr>
        <p:blipFill>
          <a:blip r:embed="rId6" cstate="print"/>
          <a:srcRect l="22824" t="37347" r="72031" b="58722"/>
          <a:stretch>
            <a:fillRect/>
          </a:stretch>
        </p:blipFill>
        <p:spPr bwMode="auto">
          <a:xfrm>
            <a:off x="1143000" y="5486400"/>
            <a:ext cx="228600" cy="1524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12"/>
          <p:cNvPicPr>
            <a:picLocks noChangeAspect="1" noChangeArrowheads="1"/>
          </p:cNvPicPr>
          <p:nvPr/>
        </p:nvPicPr>
        <p:blipFill>
          <a:blip r:embed="rId6" cstate="print"/>
          <a:srcRect l="22824" t="37347" r="72031" b="58722"/>
          <a:stretch>
            <a:fillRect/>
          </a:stretch>
        </p:blipFill>
        <p:spPr bwMode="auto">
          <a:xfrm>
            <a:off x="1295400" y="5486400"/>
            <a:ext cx="228600" cy="1524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12"/>
          <p:cNvPicPr>
            <a:picLocks noChangeAspect="1" noChangeArrowheads="1"/>
          </p:cNvPicPr>
          <p:nvPr/>
        </p:nvPicPr>
        <p:blipFill>
          <a:blip r:embed="rId6" cstate="print"/>
          <a:srcRect l="22824" t="37347" r="72031" b="58722"/>
          <a:stretch>
            <a:fillRect/>
          </a:stretch>
        </p:blipFill>
        <p:spPr bwMode="auto">
          <a:xfrm>
            <a:off x="1447800" y="5486400"/>
            <a:ext cx="228600" cy="1524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12"/>
          <p:cNvPicPr>
            <a:picLocks noChangeAspect="1" noChangeArrowheads="1"/>
          </p:cNvPicPr>
          <p:nvPr/>
        </p:nvPicPr>
        <p:blipFill>
          <a:blip r:embed="rId6" cstate="print"/>
          <a:srcRect l="22824" t="37347" r="72031" b="58722"/>
          <a:stretch>
            <a:fillRect/>
          </a:stretch>
        </p:blipFill>
        <p:spPr bwMode="auto">
          <a:xfrm>
            <a:off x="1600200" y="5486400"/>
            <a:ext cx="228600" cy="1524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12"/>
          <p:cNvPicPr>
            <a:picLocks noChangeAspect="1" noChangeArrowheads="1"/>
          </p:cNvPicPr>
          <p:nvPr/>
        </p:nvPicPr>
        <p:blipFill>
          <a:blip r:embed="rId6" cstate="print"/>
          <a:srcRect l="22824" t="39313" r="72031" b="58722"/>
          <a:stretch>
            <a:fillRect/>
          </a:stretch>
        </p:blipFill>
        <p:spPr bwMode="auto">
          <a:xfrm>
            <a:off x="1905000" y="5562600"/>
            <a:ext cx="228600" cy="76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12"/>
          <p:cNvPicPr>
            <a:picLocks noChangeAspect="1" noChangeArrowheads="1"/>
          </p:cNvPicPr>
          <p:nvPr/>
        </p:nvPicPr>
        <p:blipFill>
          <a:blip r:embed="rId6" cstate="print"/>
          <a:srcRect l="22824" t="39313" r="75461" b="58722"/>
          <a:stretch>
            <a:fillRect/>
          </a:stretch>
        </p:blipFill>
        <p:spPr bwMode="auto">
          <a:xfrm>
            <a:off x="2057400" y="5562600"/>
            <a:ext cx="76200" cy="76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12"/>
          <p:cNvPicPr>
            <a:picLocks noChangeAspect="1" noChangeArrowheads="1"/>
          </p:cNvPicPr>
          <p:nvPr/>
        </p:nvPicPr>
        <p:blipFill>
          <a:blip r:embed="rId6" cstate="print"/>
          <a:srcRect l="24539" t="39313" r="72031" b="58722"/>
          <a:stretch>
            <a:fillRect/>
          </a:stretch>
        </p:blipFill>
        <p:spPr bwMode="auto">
          <a:xfrm>
            <a:off x="2286000" y="5562600"/>
            <a:ext cx="152400" cy="76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12"/>
          <p:cNvPicPr>
            <a:picLocks noChangeAspect="1" noChangeArrowheads="1"/>
          </p:cNvPicPr>
          <p:nvPr/>
        </p:nvPicPr>
        <p:blipFill>
          <a:blip r:embed="rId6" cstate="print"/>
          <a:srcRect l="22824" t="37347" r="72031" b="58722"/>
          <a:stretch>
            <a:fillRect/>
          </a:stretch>
        </p:blipFill>
        <p:spPr bwMode="auto">
          <a:xfrm>
            <a:off x="2362200" y="5486400"/>
            <a:ext cx="228600" cy="1524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56" name="Picture 12"/>
          <p:cNvPicPr>
            <a:picLocks noChangeAspect="1" noChangeArrowheads="1"/>
          </p:cNvPicPr>
          <p:nvPr/>
        </p:nvPicPr>
        <p:blipFill>
          <a:blip r:embed="rId6" cstate="print"/>
          <a:srcRect l="22824" t="37347" r="72031" b="58722"/>
          <a:stretch>
            <a:fillRect/>
          </a:stretch>
        </p:blipFill>
        <p:spPr bwMode="auto">
          <a:xfrm>
            <a:off x="2667000" y="5486400"/>
            <a:ext cx="228600" cy="1524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12"/>
          <p:cNvPicPr>
            <a:picLocks noChangeAspect="1" noChangeArrowheads="1"/>
          </p:cNvPicPr>
          <p:nvPr/>
        </p:nvPicPr>
        <p:blipFill>
          <a:blip r:embed="rId6" cstate="print"/>
          <a:srcRect l="22824" t="37347" r="72031" b="58722"/>
          <a:stretch>
            <a:fillRect/>
          </a:stretch>
        </p:blipFill>
        <p:spPr bwMode="auto">
          <a:xfrm>
            <a:off x="2819400" y="5486400"/>
            <a:ext cx="228600" cy="1524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12"/>
          <p:cNvPicPr>
            <a:picLocks noChangeAspect="1" noChangeArrowheads="1"/>
          </p:cNvPicPr>
          <p:nvPr/>
        </p:nvPicPr>
        <p:blipFill>
          <a:blip r:embed="rId6" cstate="print"/>
          <a:srcRect l="22824" t="37347" r="72031" b="58722"/>
          <a:stretch>
            <a:fillRect/>
          </a:stretch>
        </p:blipFill>
        <p:spPr bwMode="auto">
          <a:xfrm>
            <a:off x="2971800" y="5486400"/>
            <a:ext cx="228600" cy="1524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12"/>
          <p:cNvPicPr>
            <a:picLocks noChangeAspect="1" noChangeArrowheads="1"/>
          </p:cNvPicPr>
          <p:nvPr/>
        </p:nvPicPr>
        <p:blipFill>
          <a:blip r:embed="rId6" cstate="print"/>
          <a:srcRect l="22824" t="37347" r="72031" b="58722"/>
          <a:stretch>
            <a:fillRect/>
          </a:stretch>
        </p:blipFill>
        <p:spPr bwMode="auto">
          <a:xfrm>
            <a:off x="3124200" y="5486400"/>
            <a:ext cx="228600" cy="1524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Picture 12"/>
          <p:cNvPicPr>
            <a:picLocks noChangeAspect="1" noChangeArrowheads="1"/>
          </p:cNvPicPr>
          <p:nvPr/>
        </p:nvPicPr>
        <p:blipFill>
          <a:blip r:embed="rId6" cstate="print"/>
          <a:srcRect l="22824" t="39313" r="72031" b="58722"/>
          <a:stretch>
            <a:fillRect/>
          </a:stretch>
        </p:blipFill>
        <p:spPr bwMode="auto">
          <a:xfrm>
            <a:off x="3276600" y="5562600"/>
            <a:ext cx="228600" cy="76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12"/>
          <p:cNvPicPr>
            <a:picLocks noChangeAspect="1" noChangeArrowheads="1"/>
          </p:cNvPicPr>
          <p:nvPr/>
        </p:nvPicPr>
        <p:blipFill>
          <a:blip r:embed="rId6" cstate="print"/>
          <a:srcRect l="22824" t="39313" r="72031" b="58722"/>
          <a:stretch>
            <a:fillRect/>
          </a:stretch>
        </p:blipFill>
        <p:spPr bwMode="auto">
          <a:xfrm>
            <a:off x="3429000" y="5562600"/>
            <a:ext cx="228600" cy="76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62" name="Picture 12"/>
          <p:cNvPicPr>
            <a:picLocks noChangeAspect="1" noChangeArrowheads="1"/>
          </p:cNvPicPr>
          <p:nvPr/>
        </p:nvPicPr>
        <p:blipFill>
          <a:blip r:embed="rId6" cstate="print"/>
          <a:srcRect l="22824" t="39313" r="75461" b="58722"/>
          <a:stretch>
            <a:fillRect/>
          </a:stretch>
        </p:blipFill>
        <p:spPr bwMode="auto">
          <a:xfrm>
            <a:off x="3581400" y="5562600"/>
            <a:ext cx="76200" cy="76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64" name="مربع نص 63"/>
          <p:cNvSpPr txBox="1"/>
          <p:nvPr/>
        </p:nvSpPr>
        <p:spPr>
          <a:xfrm>
            <a:off x="609600" y="5689684"/>
            <a:ext cx="3461140" cy="46935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latin typeface="Arial" pitchFamily="34" charset="0"/>
                <a:cs typeface="Arial" pitchFamily="34" charset="0"/>
              </a:rPr>
              <a:t>-50        0         50       100       150       200       300     </a:t>
            </a: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          Time (ps)                           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مثلث متساوي الساقين 64"/>
          <p:cNvSpPr/>
          <p:nvPr/>
        </p:nvSpPr>
        <p:spPr>
          <a:xfrm rot="2210838">
            <a:off x="2058619" y="5528465"/>
            <a:ext cx="109728" cy="45719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مثلث متساوي الساقين 65"/>
          <p:cNvSpPr/>
          <p:nvPr/>
        </p:nvSpPr>
        <p:spPr>
          <a:xfrm rot="1884104">
            <a:off x="3584149" y="5514735"/>
            <a:ext cx="109728" cy="45719"/>
          </a:xfrm>
          <a:prstGeom prst="triangl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12"/>
          <p:cNvPicPr>
            <a:picLocks noChangeAspect="1" noChangeArrowheads="1"/>
          </p:cNvPicPr>
          <p:nvPr/>
        </p:nvPicPr>
        <p:blipFill>
          <a:blip r:embed="rId6" cstate="print"/>
          <a:srcRect l="22824" t="37347" r="72031" b="58722"/>
          <a:stretch>
            <a:fillRect/>
          </a:stretch>
        </p:blipFill>
        <p:spPr bwMode="auto">
          <a:xfrm>
            <a:off x="609600" y="5486400"/>
            <a:ext cx="228600" cy="1524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12"/>
          <p:cNvPicPr>
            <a:picLocks noChangeAspect="1" noChangeArrowheads="1"/>
          </p:cNvPicPr>
          <p:nvPr/>
        </p:nvPicPr>
        <p:blipFill>
          <a:blip r:embed="rId6" cstate="print"/>
          <a:srcRect l="22824" t="37347" r="72031" b="58722"/>
          <a:stretch>
            <a:fillRect/>
          </a:stretch>
        </p:blipFill>
        <p:spPr bwMode="auto">
          <a:xfrm>
            <a:off x="762000" y="5486400"/>
            <a:ext cx="228600" cy="1524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1" name="Picture 12"/>
          <p:cNvPicPr>
            <a:picLocks noChangeAspect="1" noChangeArrowheads="1"/>
          </p:cNvPicPr>
          <p:nvPr/>
        </p:nvPicPr>
        <p:blipFill>
          <a:blip r:embed="rId6" cstate="print"/>
          <a:srcRect l="22824" t="37347" r="72031" b="58722"/>
          <a:stretch>
            <a:fillRect/>
          </a:stretch>
        </p:blipFill>
        <p:spPr bwMode="auto">
          <a:xfrm>
            <a:off x="914400" y="5486400"/>
            <a:ext cx="228600" cy="1524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0" grpId="0"/>
      <p:bldP spid="33" grpId="0"/>
      <p:bldP spid="34" grpId="0"/>
      <p:bldP spid="36" grpId="0"/>
      <p:bldP spid="31" grpId="0" animBg="1"/>
      <p:bldP spid="35" grpId="0" animBg="1"/>
      <p:bldP spid="37" grpId="0"/>
      <p:bldP spid="38" grpId="0"/>
      <p:bldP spid="49" grpId="0"/>
      <p:bldP spid="64" grpId="0" animBg="1"/>
      <p:bldP spid="65" grpId="0" animBg="1"/>
      <p:bldP spid="6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9144000" cy="6615113"/>
            <a:chOff x="0" y="0"/>
            <a:chExt cx="5760" cy="4167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24" y="3984"/>
              <a:ext cx="576" cy="183"/>
            </a:xfrm>
            <a:prstGeom prst="rect">
              <a:avLst/>
            </a:prstGeom>
            <a:noFill/>
          </p:spPr>
        </p:pic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0" y="412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5424" y="41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746"/>
            </a:xfrm>
            <a:prstGeom prst="rect">
              <a:avLst/>
            </a:prstGeom>
            <a:noFill/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0471" y="3276600"/>
            <a:ext cx="3745929" cy="3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91840"/>
            <a:ext cx="3678614" cy="31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 cstate="print">
            <a:lum bright="-15000" contrast="35000"/>
          </a:blip>
          <a:srcRect l="13750" t="57000" r="66250" b="15000"/>
          <a:stretch>
            <a:fillRect/>
          </a:stretch>
        </p:blipFill>
        <p:spPr bwMode="auto">
          <a:xfrm>
            <a:off x="3962400" y="5286375"/>
            <a:ext cx="1012371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شكل بيضاوي 28"/>
          <p:cNvSpPr/>
          <p:nvPr/>
        </p:nvSpPr>
        <p:spPr bwMode="auto">
          <a:xfrm>
            <a:off x="3657600" y="5257800"/>
            <a:ext cx="1737360" cy="1188720"/>
          </a:xfrm>
          <a:prstGeom prst="ellipse">
            <a:avLst/>
          </a:prstGeom>
          <a:solidFill>
            <a:srgbClr val="000000">
              <a:lumMod val="50000"/>
              <a:lumOff val="50000"/>
              <a:alpha val="9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32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32" charset="0"/>
              <a:cs typeface="Arial" charset="0"/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3810000" y="5452646"/>
            <a:ext cx="99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-110.07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cs typeface="Times New Roman"/>
              </a:rPr>
              <a:t>ͦ        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3962400" y="6062246"/>
            <a:ext cx="99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-116.85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ͦ        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7" cstate="print">
            <a:lum bright="-15000" contrast="35000"/>
          </a:blip>
          <a:srcRect l="15000" t="58000" r="25000" b="16000"/>
          <a:stretch>
            <a:fillRect/>
          </a:stretch>
        </p:blipFill>
        <p:spPr bwMode="auto">
          <a:xfrm>
            <a:off x="3655264" y="4191000"/>
            <a:ext cx="1450135" cy="76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6" descr="https://encrypted-tbn0.gstatic.com/images?q=tbn:ANd9GcQ_aO5clYYX7LePV8hmOLfmA-c255t8qZ1o3kS8P3OVCypRYzWYn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4800" y="3276600"/>
            <a:ext cx="685801" cy="685803"/>
          </a:xfrm>
          <a:prstGeom prst="rect">
            <a:avLst/>
          </a:prstGeom>
          <a:noFill/>
        </p:spPr>
      </p:pic>
      <p:sp>
        <p:nvSpPr>
          <p:cNvPr id="34" name="شكل بيضاوي 33"/>
          <p:cNvSpPr/>
          <p:nvPr/>
        </p:nvSpPr>
        <p:spPr bwMode="auto">
          <a:xfrm>
            <a:off x="3505200" y="3962400"/>
            <a:ext cx="1737360" cy="1188720"/>
          </a:xfrm>
          <a:prstGeom prst="ellipse">
            <a:avLst/>
          </a:prstGeom>
          <a:solidFill>
            <a:srgbClr val="000000">
              <a:lumMod val="50000"/>
              <a:lumOff val="50000"/>
              <a:alpha val="9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32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32" charset="0"/>
              <a:cs typeface="Arial" charset="0"/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3886200" y="4309646"/>
            <a:ext cx="99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-109.24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cs typeface="Times New Roman"/>
              </a:rPr>
              <a:t>ͦ        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sp>
        <p:nvSpPr>
          <p:cNvPr id="36" name="مستطيل 35"/>
          <p:cNvSpPr/>
          <p:nvPr/>
        </p:nvSpPr>
        <p:spPr>
          <a:xfrm>
            <a:off x="3657600" y="4690646"/>
            <a:ext cx="99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-117.08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ͦ        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cxnSp>
        <p:nvCxnSpPr>
          <p:cNvPr id="39" name="رابط كسهم مستقيم 38"/>
          <p:cNvCxnSpPr/>
          <p:nvPr/>
        </p:nvCxnSpPr>
        <p:spPr>
          <a:xfrm>
            <a:off x="5007755" y="5638800"/>
            <a:ext cx="0" cy="228600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كسهم مستقيم 39"/>
          <p:cNvCxnSpPr/>
          <p:nvPr/>
        </p:nvCxnSpPr>
        <p:spPr>
          <a:xfrm flipV="1">
            <a:off x="5007755" y="6019800"/>
            <a:ext cx="0" cy="228600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مربع نص 40"/>
          <p:cNvSpPr txBox="1"/>
          <p:nvPr/>
        </p:nvSpPr>
        <p:spPr>
          <a:xfrm>
            <a:off x="5404041" y="5802868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400" b="1" kern="0" dirty="0" smtClean="0">
                <a:latin typeface="Times New Roman" pitchFamily="18" charset="0"/>
                <a:cs typeface="Times New Roman" pitchFamily="18" charset="0"/>
              </a:rPr>
              <a:t>6.7</a:t>
            </a:r>
            <a:r>
              <a:rPr lang="en-US" sz="1400" b="1" kern="0" dirty="0" smtClean="0">
                <a:latin typeface="Times New Roman"/>
                <a:cs typeface="Times New Roman"/>
              </a:rPr>
              <a:t>ͦ        </a:t>
            </a:r>
            <a:endParaRPr lang="en-US" sz="1400" kern="0" dirty="0" smtClean="0"/>
          </a:p>
        </p:txBody>
      </p:sp>
      <p:cxnSp>
        <p:nvCxnSpPr>
          <p:cNvPr id="42" name="رابط كسهم مستقيم 41"/>
          <p:cNvCxnSpPr/>
          <p:nvPr/>
        </p:nvCxnSpPr>
        <p:spPr>
          <a:xfrm>
            <a:off x="4648200" y="4495800"/>
            <a:ext cx="0" cy="228600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كسهم مستقيم 42"/>
          <p:cNvCxnSpPr/>
          <p:nvPr/>
        </p:nvCxnSpPr>
        <p:spPr>
          <a:xfrm flipV="1">
            <a:off x="4648200" y="4800600"/>
            <a:ext cx="0" cy="228600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مربع نص 43"/>
          <p:cNvSpPr txBox="1"/>
          <p:nvPr/>
        </p:nvSpPr>
        <p:spPr>
          <a:xfrm>
            <a:off x="5175441" y="4659868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400" b="1" kern="0" dirty="0" smtClean="0">
                <a:latin typeface="Times New Roman" pitchFamily="18" charset="0"/>
                <a:cs typeface="Times New Roman" pitchFamily="18" charset="0"/>
              </a:rPr>
              <a:t>7.8</a:t>
            </a:r>
            <a:r>
              <a:rPr lang="en-US" sz="1400" b="1" kern="0" dirty="0" smtClean="0">
                <a:latin typeface="Times New Roman"/>
                <a:cs typeface="Times New Roman"/>
              </a:rPr>
              <a:t>ͦ        </a:t>
            </a:r>
            <a:endParaRPr lang="en-US" sz="1400" kern="0" dirty="0" smtClean="0"/>
          </a:p>
        </p:txBody>
      </p:sp>
      <p:sp>
        <p:nvSpPr>
          <p:cNvPr id="45" name="سهم منحني إلى اليمين 44"/>
          <p:cNvSpPr/>
          <p:nvPr/>
        </p:nvSpPr>
        <p:spPr>
          <a:xfrm rot="6088310">
            <a:off x="5591513" y="4675502"/>
            <a:ext cx="441241" cy="1422799"/>
          </a:xfrm>
          <a:prstGeom prst="curvedRightArrow">
            <a:avLst>
              <a:gd name="adj1" fmla="val 16405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سهم منحني إلى اليمين 45"/>
          <p:cNvSpPr/>
          <p:nvPr/>
        </p:nvSpPr>
        <p:spPr>
          <a:xfrm rot="14536132" flipH="1">
            <a:off x="1911886" y="2908856"/>
            <a:ext cx="600096" cy="3467575"/>
          </a:xfrm>
          <a:prstGeom prst="curvedRightArrow">
            <a:avLst>
              <a:gd name="adj1" fmla="val 16405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مستطيل 48"/>
          <p:cNvSpPr/>
          <p:nvPr/>
        </p:nvSpPr>
        <p:spPr>
          <a:xfrm>
            <a:off x="3657600" y="6550223"/>
            <a:ext cx="641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entury" pitchFamily="18" charset="0"/>
              </a:rPr>
              <a:t>27-33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37" name="مستطيل 36"/>
          <p:cNvSpPr/>
          <p:nvPr/>
        </p:nvSpPr>
        <p:spPr>
          <a:xfrm>
            <a:off x="-45591" y="6611779"/>
            <a:ext cx="91983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 smtClean="0">
                <a:latin typeface="Times New Roman"/>
                <a:ea typeface="MS Mincho"/>
              </a:rPr>
              <a:t>M. Almalki ,</a:t>
            </a:r>
            <a:r>
              <a:rPr lang="de-DE" sz="1000" b="1" dirty="0" smtClean="0">
                <a:latin typeface="Times New Roman"/>
                <a:ea typeface="MS Mincho"/>
              </a:rPr>
              <a:t> Dresden 2013 - DPG                                                                                                                </a:t>
            </a:r>
            <a:r>
              <a:rPr lang="en-US" sz="1000" b="1" dirty="0" smtClean="0">
                <a:latin typeface="Times New Roman"/>
                <a:ea typeface="MS Mincho"/>
              </a:rPr>
              <a:t>Digital Beam Position and Phase Monitor for P-LINAC for FAIR</a:t>
            </a: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9" cstate="print"/>
          <a:srcRect l="4923" t="4762" r="8102" b="50000"/>
          <a:stretch>
            <a:fillRect/>
          </a:stretch>
        </p:blipFill>
        <p:spPr bwMode="auto">
          <a:xfrm>
            <a:off x="2209800" y="1234440"/>
            <a:ext cx="4846322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مستطيل 46"/>
          <p:cNvSpPr/>
          <p:nvPr/>
        </p:nvSpPr>
        <p:spPr>
          <a:xfrm>
            <a:off x="4800600" y="1524000"/>
            <a:ext cx="8739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kern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Shape 3</a:t>
            </a:r>
            <a:endParaRPr lang="en-US" sz="1600" b="1" dirty="0">
              <a:solidFill>
                <a:srgbClr val="0000CC"/>
              </a:solidFill>
            </a:endParaRPr>
          </a:p>
        </p:txBody>
      </p:sp>
      <p:sp>
        <p:nvSpPr>
          <p:cNvPr id="48" name="مستطيل 47"/>
          <p:cNvSpPr/>
          <p:nvPr/>
        </p:nvSpPr>
        <p:spPr>
          <a:xfrm>
            <a:off x="4876800" y="1828800"/>
            <a:ext cx="16161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Reference shape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53" name="رابط كسهم مستقيم 52"/>
          <p:cNvCxnSpPr/>
          <p:nvPr/>
        </p:nvCxnSpPr>
        <p:spPr>
          <a:xfrm flipH="1">
            <a:off x="4495800" y="1981200"/>
            <a:ext cx="457200" cy="381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رابط كسهم مستقيم 53"/>
          <p:cNvCxnSpPr/>
          <p:nvPr/>
        </p:nvCxnSpPr>
        <p:spPr>
          <a:xfrm flipH="1">
            <a:off x="4419600" y="1676400"/>
            <a:ext cx="457200" cy="457200"/>
          </a:xfrm>
          <a:prstGeom prst="straightConnector1">
            <a:avLst/>
          </a:prstGeom>
          <a:ln w="127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مستطيل 54"/>
          <p:cNvSpPr/>
          <p:nvPr/>
        </p:nvSpPr>
        <p:spPr>
          <a:xfrm>
            <a:off x="4419600" y="2819400"/>
            <a:ext cx="9764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Time (ns)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مستطيل مستدير الزوايا 57"/>
          <p:cNvSpPr/>
          <p:nvPr/>
        </p:nvSpPr>
        <p:spPr>
          <a:xfrm>
            <a:off x="838200" y="304800"/>
            <a:ext cx="3810000" cy="609600"/>
          </a:xfrm>
          <a:prstGeom prst="roundRect">
            <a:avLst>
              <a:gd name="adj" fmla="val 4809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Bold Italic Art" pitchFamily="2" charset="-78"/>
            </a:endParaRPr>
          </a:p>
        </p:txBody>
      </p:sp>
      <p:sp>
        <p:nvSpPr>
          <p:cNvPr id="59" name="مستطيل 58"/>
          <p:cNvSpPr/>
          <p:nvPr/>
        </p:nvSpPr>
        <p:spPr>
          <a:xfrm>
            <a:off x="304800" y="385465"/>
            <a:ext cx="381000" cy="381000"/>
          </a:xfrm>
          <a:prstGeom prst="rect">
            <a:avLst/>
          </a:prstGeom>
          <a:solidFill>
            <a:srgbClr val="FFFF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مستطيل 59"/>
          <p:cNvSpPr/>
          <p:nvPr/>
        </p:nvSpPr>
        <p:spPr>
          <a:xfrm>
            <a:off x="838200" y="381000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Case study (as an example )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4" grpId="0" animBg="1"/>
      <p:bldP spid="35" grpId="0"/>
      <p:bldP spid="36" grpId="0"/>
      <p:bldP spid="41" grpId="0"/>
      <p:bldP spid="44" grpId="0"/>
      <p:bldP spid="45" grpId="0" animBg="1"/>
      <p:bldP spid="4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مستطيل مستدير الزوايا 56"/>
          <p:cNvSpPr/>
          <p:nvPr/>
        </p:nvSpPr>
        <p:spPr bwMode="auto">
          <a:xfrm>
            <a:off x="6248400" y="3352800"/>
            <a:ext cx="2377440" cy="609600"/>
          </a:xfrm>
          <a:prstGeom prst="roundRect">
            <a:avLst>
              <a:gd name="adj" fmla="val 6942"/>
            </a:avLst>
          </a:prstGeom>
          <a:solidFill>
            <a:srgbClr val="FFFFFF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32" charset="0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32" charset="0"/>
              <a:cs typeface="Arial" charset="0"/>
            </a:endParaRPr>
          </a:p>
        </p:txBody>
      </p:sp>
      <p:sp>
        <p:nvSpPr>
          <p:cNvPr id="56" name="مستطيل مستدير الزوايا 55"/>
          <p:cNvSpPr/>
          <p:nvPr/>
        </p:nvSpPr>
        <p:spPr bwMode="auto">
          <a:xfrm>
            <a:off x="3337560" y="3352800"/>
            <a:ext cx="2377440" cy="609600"/>
          </a:xfrm>
          <a:prstGeom prst="roundRect">
            <a:avLst>
              <a:gd name="adj" fmla="val 6942"/>
            </a:avLst>
          </a:prstGeom>
          <a:solidFill>
            <a:srgbClr val="FFFFFF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32" charset="0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32" charset="0"/>
              <a:cs typeface="Arial" charset="0"/>
            </a:endParaRPr>
          </a:p>
        </p:txBody>
      </p:sp>
      <p:sp>
        <p:nvSpPr>
          <p:cNvPr id="55" name="مستطيل مستدير الزوايا 54"/>
          <p:cNvSpPr/>
          <p:nvPr/>
        </p:nvSpPr>
        <p:spPr bwMode="auto">
          <a:xfrm>
            <a:off x="381000" y="3352800"/>
            <a:ext cx="2377440" cy="609600"/>
          </a:xfrm>
          <a:prstGeom prst="roundRect">
            <a:avLst>
              <a:gd name="adj" fmla="val 6942"/>
            </a:avLst>
          </a:prstGeom>
          <a:solidFill>
            <a:srgbClr val="FFFFFF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32" charset="0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32" charset="0"/>
              <a:cs typeface="Arial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6615113"/>
            <a:chOff x="0" y="0"/>
            <a:chExt cx="5760" cy="4167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24" y="3984"/>
              <a:ext cx="576" cy="183"/>
            </a:xfrm>
            <a:prstGeom prst="rect">
              <a:avLst/>
            </a:prstGeom>
            <a:noFill/>
          </p:spPr>
        </p:pic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0" y="412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5424" y="41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746"/>
            </a:xfrm>
            <a:prstGeom prst="rect">
              <a:avLst/>
            </a:prstGeom>
            <a:noFill/>
          </p:spPr>
        </p:pic>
      </p:grpSp>
      <p:sp>
        <p:nvSpPr>
          <p:cNvPr id="37" name="مستطيل 36"/>
          <p:cNvSpPr/>
          <p:nvPr/>
        </p:nvSpPr>
        <p:spPr>
          <a:xfrm>
            <a:off x="685800" y="3429000"/>
            <a:ext cx="1752600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MS Mincho"/>
              </a:rPr>
              <a:t>Libera SPH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8" name="مستطيل 37"/>
          <p:cNvSpPr/>
          <p:nvPr/>
        </p:nvSpPr>
        <p:spPr>
          <a:xfrm>
            <a:off x="3581400" y="3424535"/>
            <a:ext cx="19812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Oscilloscope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sp>
        <p:nvSpPr>
          <p:cNvPr id="47" name="مستطيل 46"/>
          <p:cNvSpPr/>
          <p:nvPr/>
        </p:nvSpPr>
        <p:spPr>
          <a:xfrm>
            <a:off x="5638800" y="4038600"/>
            <a:ext cx="1905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kern="0" dirty="0" smtClean="0">
                <a:solidFill>
                  <a:schemeClr val="tx1"/>
                </a:solidFill>
                <a:latin typeface="Times New Roman"/>
                <a:ea typeface="MS Mincho"/>
              </a:rPr>
              <a:t>A single </a:t>
            </a:r>
          </a:p>
          <a:p>
            <a:pPr algn="ctr">
              <a:defRPr/>
            </a:pPr>
            <a:r>
              <a:rPr lang="en-US" sz="2000" b="1" kern="0" dirty="0" smtClean="0">
                <a:solidFill>
                  <a:schemeClr val="tx1"/>
                </a:solidFill>
                <a:latin typeface="Times New Roman"/>
                <a:ea typeface="MS Mincho"/>
              </a:rPr>
              <a:t>bunch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49" name="مستطيل 48"/>
          <p:cNvSpPr/>
          <p:nvPr/>
        </p:nvSpPr>
        <p:spPr>
          <a:xfrm>
            <a:off x="6248400" y="3429000"/>
            <a:ext cx="25146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FFT calculations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sp>
        <p:nvSpPr>
          <p:cNvPr id="50" name="مستطيل 49"/>
          <p:cNvSpPr/>
          <p:nvPr/>
        </p:nvSpPr>
        <p:spPr>
          <a:xfrm>
            <a:off x="6934200" y="4038600"/>
            <a:ext cx="25146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kern="0" dirty="0" smtClean="0">
                <a:solidFill>
                  <a:schemeClr val="tx1"/>
                </a:solidFill>
                <a:latin typeface="Times New Roman"/>
                <a:ea typeface="MS Mincho"/>
              </a:rPr>
              <a:t>A train</a:t>
            </a:r>
          </a:p>
          <a:p>
            <a:pPr algn="ctr">
              <a:defRPr/>
            </a:pPr>
            <a:r>
              <a:rPr lang="en-US" sz="2000" b="1" kern="0" dirty="0" smtClean="0">
                <a:solidFill>
                  <a:schemeClr val="tx1"/>
                </a:solidFill>
                <a:latin typeface="Times New Roman"/>
                <a:ea typeface="MS Mincho"/>
              </a:rPr>
              <a:t>of bunches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1" name="سهم للأسفل 50"/>
          <p:cNvSpPr/>
          <p:nvPr/>
        </p:nvSpPr>
        <p:spPr>
          <a:xfrm>
            <a:off x="914400" y="4114800"/>
            <a:ext cx="990600" cy="1752600"/>
          </a:xfrm>
          <a:prstGeom prst="downArrow">
            <a:avLst/>
          </a:prstGeom>
          <a:solidFill>
            <a:srgbClr val="0000CC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سهم للأسفل 51"/>
          <p:cNvSpPr/>
          <p:nvPr/>
        </p:nvSpPr>
        <p:spPr>
          <a:xfrm>
            <a:off x="3794760" y="4114800"/>
            <a:ext cx="990600" cy="1752600"/>
          </a:xfrm>
          <a:prstGeom prst="downArrow">
            <a:avLst/>
          </a:prstGeom>
          <a:solidFill>
            <a:srgbClr val="0000CC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سهم للأسفل 52"/>
          <p:cNvSpPr/>
          <p:nvPr/>
        </p:nvSpPr>
        <p:spPr>
          <a:xfrm>
            <a:off x="6172200" y="4800600"/>
            <a:ext cx="990600" cy="1066800"/>
          </a:xfrm>
          <a:prstGeom prst="downArrow">
            <a:avLst/>
          </a:prstGeom>
          <a:solidFill>
            <a:srgbClr val="0000CC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سهم للأسفل 53"/>
          <p:cNvSpPr/>
          <p:nvPr/>
        </p:nvSpPr>
        <p:spPr>
          <a:xfrm>
            <a:off x="7848600" y="4800600"/>
            <a:ext cx="990600" cy="1066800"/>
          </a:xfrm>
          <a:prstGeom prst="downArrow">
            <a:avLst/>
          </a:prstGeom>
          <a:solidFill>
            <a:srgbClr val="0000CC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مستطيل 57"/>
          <p:cNvSpPr/>
          <p:nvPr/>
        </p:nvSpPr>
        <p:spPr>
          <a:xfrm>
            <a:off x="3884221" y="5870377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5.74 </a:t>
            </a:r>
            <a:r>
              <a:rPr lang="en-US" sz="2800" b="1" kern="0" dirty="0" smtClean="0">
                <a:solidFill>
                  <a:srgbClr val="0000CC"/>
                </a:solidFill>
                <a:latin typeface="Times New Roman"/>
                <a:cs typeface="Times New Roman"/>
              </a:rPr>
              <a:t>ͦ</a:t>
            </a:r>
            <a:r>
              <a:rPr lang="en-US" sz="2800" b="1" kern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sp>
        <p:nvSpPr>
          <p:cNvPr id="59" name="مستطيل 58"/>
          <p:cNvSpPr/>
          <p:nvPr/>
        </p:nvSpPr>
        <p:spPr>
          <a:xfrm>
            <a:off x="914400" y="5870377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7.86 </a:t>
            </a:r>
            <a:r>
              <a:rPr lang="en-US" sz="2800" b="1" kern="0" dirty="0" smtClean="0">
                <a:solidFill>
                  <a:srgbClr val="0000CC"/>
                </a:solidFill>
                <a:latin typeface="Times New Roman"/>
                <a:cs typeface="Times New Roman"/>
              </a:rPr>
              <a:t>ͦ </a:t>
            </a:r>
            <a:endParaRPr lang="en-US" sz="2800" dirty="0"/>
          </a:p>
        </p:txBody>
      </p:sp>
      <p:sp>
        <p:nvSpPr>
          <p:cNvPr id="62" name="مستطيل 61"/>
          <p:cNvSpPr/>
          <p:nvPr/>
        </p:nvSpPr>
        <p:spPr>
          <a:xfrm>
            <a:off x="6349757" y="5867400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7.8 </a:t>
            </a:r>
            <a:r>
              <a:rPr lang="en-US" sz="2800" b="1" kern="0" dirty="0" smtClean="0">
                <a:solidFill>
                  <a:srgbClr val="0000CC"/>
                </a:solidFill>
                <a:latin typeface="Times New Roman"/>
                <a:cs typeface="Times New Roman"/>
              </a:rPr>
              <a:t>ͦ</a:t>
            </a:r>
            <a:r>
              <a:rPr lang="en-US" sz="2800" b="1" kern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sp>
        <p:nvSpPr>
          <p:cNvPr id="63" name="مستطيل 62"/>
          <p:cNvSpPr/>
          <p:nvPr/>
        </p:nvSpPr>
        <p:spPr>
          <a:xfrm>
            <a:off x="8026157" y="5867400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6.7 </a:t>
            </a:r>
            <a:r>
              <a:rPr lang="en-US" sz="2800" b="1" kern="0" dirty="0" smtClean="0">
                <a:solidFill>
                  <a:srgbClr val="0000CC"/>
                </a:solidFill>
                <a:latin typeface="Times New Roman"/>
                <a:cs typeface="Times New Roman"/>
              </a:rPr>
              <a:t>ͦ</a:t>
            </a:r>
            <a:r>
              <a:rPr lang="en-US" sz="2800" b="1" kern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sp>
        <p:nvSpPr>
          <p:cNvPr id="65" name="مستطيل 64"/>
          <p:cNvSpPr/>
          <p:nvPr/>
        </p:nvSpPr>
        <p:spPr>
          <a:xfrm>
            <a:off x="3657600" y="6550223"/>
            <a:ext cx="641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entury" pitchFamily="18" charset="0"/>
              </a:rPr>
              <a:t>28-33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-45591" y="6611779"/>
            <a:ext cx="91983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 smtClean="0">
                <a:latin typeface="Times New Roman"/>
                <a:ea typeface="MS Mincho"/>
              </a:rPr>
              <a:t>M. Almalki ,</a:t>
            </a:r>
            <a:r>
              <a:rPr lang="de-DE" sz="1000" b="1" dirty="0" smtClean="0">
                <a:latin typeface="Times New Roman"/>
                <a:ea typeface="MS Mincho"/>
              </a:rPr>
              <a:t> Dresden 2013 - DPG                                                                                                                </a:t>
            </a:r>
            <a:r>
              <a:rPr lang="en-US" sz="1000" b="1" dirty="0" smtClean="0">
                <a:latin typeface="Times New Roman"/>
                <a:ea typeface="MS Mincho"/>
              </a:rPr>
              <a:t>Digital Beam Position and Phase Monitor for P-LINAC for FAIR</a:t>
            </a: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 cstate="print"/>
          <a:srcRect l="4923" t="4762" r="8102" b="50000"/>
          <a:stretch>
            <a:fillRect/>
          </a:stretch>
        </p:blipFill>
        <p:spPr bwMode="auto">
          <a:xfrm>
            <a:off x="2209800" y="1234440"/>
            <a:ext cx="4846322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مستطيل 30"/>
          <p:cNvSpPr/>
          <p:nvPr/>
        </p:nvSpPr>
        <p:spPr>
          <a:xfrm>
            <a:off x="4800600" y="1524000"/>
            <a:ext cx="8739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kern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Shape 3</a:t>
            </a:r>
            <a:endParaRPr lang="en-US" sz="1600" b="1" dirty="0">
              <a:solidFill>
                <a:srgbClr val="0000CC"/>
              </a:solidFill>
            </a:endParaRPr>
          </a:p>
        </p:txBody>
      </p:sp>
      <p:sp>
        <p:nvSpPr>
          <p:cNvPr id="32" name="مستطيل 31"/>
          <p:cNvSpPr/>
          <p:nvPr/>
        </p:nvSpPr>
        <p:spPr>
          <a:xfrm>
            <a:off x="4876800" y="1828800"/>
            <a:ext cx="16161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Reference shape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33" name="رابط كسهم مستقيم 32"/>
          <p:cNvCxnSpPr/>
          <p:nvPr/>
        </p:nvCxnSpPr>
        <p:spPr>
          <a:xfrm flipH="1">
            <a:off x="4495800" y="1981200"/>
            <a:ext cx="457200" cy="381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كسهم مستقيم 33"/>
          <p:cNvCxnSpPr/>
          <p:nvPr/>
        </p:nvCxnSpPr>
        <p:spPr>
          <a:xfrm flipH="1">
            <a:off x="4419600" y="1676400"/>
            <a:ext cx="457200" cy="457200"/>
          </a:xfrm>
          <a:prstGeom prst="straightConnector1">
            <a:avLst/>
          </a:prstGeom>
          <a:ln w="127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مستطيل 34"/>
          <p:cNvSpPr/>
          <p:nvPr/>
        </p:nvSpPr>
        <p:spPr>
          <a:xfrm>
            <a:off x="4419600" y="2819400"/>
            <a:ext cx="9764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Time (ns)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مستطيل مستدير الزوايا 35"/>
          <p:cNvSpPr/>
          <p:nvPr/>
        </p:nvSpPr>
        <p:spPr>
          <a:xfrm>
            <a:off x="838200" y="304800"/>
            <a:ext cx="3810000" cy="609600"/>
          </a:xfrm>
          <a:prstGeom prst="roundRect">
            <a:avLst>
              <a:gd name="adj" fmla="val 4809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Bold Italic Art" pitchFamily="2" charset="-78"/>
            </a:endParaRPr>
          </a:p>
        </p:txBody>
      </p:sp>
      <p:sp>
        <p:nvSpPr>
          <p:cNvPr id="39" name="مستطيل 38"/>
          <p:cNvSpPr/>
          <p:nvPr/>
        </p:nvSpPr>
        <p:spPr>
          <a:xfrm>
            <a:off x="304800" y="385465"/>
            <a:ext cx="381000" cy="381000"/>
          </a:xfrm>
          <a:prstGeom prst="rect">
            <a:avLst/>
          </a:prstGeom>
          <a:solidFill>
            <a:srgbClr val="FFFF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مستطيل 39"/>
          <p:cNvSpPr/>
          <p:nvPr/>
        </p:nvSpPr>
        <p:spPr>
          <a:xfrm>
            <a:off x="838200" y="381000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Case study (as an example )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  <p:bldP spid="51" grpId="0" animBg="1"/>
      <p:bldP spid="52" grpId="0" animBg="1"/>
      <p:bldP spid="53" grpId="0" animBg="1"/>
      <p:bldP spid="54" grpId="0" animBg="1"/>
      <p:bldP spid="58" grpId="0"/>
      <p:bldP spid="59" grpId="0"/>
      <p:bldP spid="62" grpId="0"/>
      <p:bldP spid="6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مستطيل مستدير الزوايا 52"/>
          <p:cNvSpPr/>
          <p:nvPr/>
        </p:nvSpPr>
        <p:spPr bwMode="auto">
          <a:xfrm>
            <a:off x="304800" y="3886200"/>
            <a:ext cx="8458200" cy="914400"/>
          </a:xfrm>
          <a:prstGeom prst="roundRect">
            <a:avLst/>
          </a:prstGeom>
          <a:solidFill>
            <a:srgbClr val="FFFF00">
              <a:alpha val="15000"/>
            </a:srgb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32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32" charset="0"/>
              <a:cs typeface="Arial" charset="0"/>
            </a:endParaRPr>
          </a:p>
        </p:txBody>
      </p:sp>
      <p:grpSp>
        <p:nvGrpSpPr>
          <p:cNvPr id="13" name="Group 33"/>
          <p:cNvGrpSpPr>
            <a:grpSpLocks/>
          </p:cNvGrpSpPr>
          <p:nvPr/>
        </p:nvGrpSpPr>
        <p:grpSpPr bwMode="auto">
          <a:xfrm>
            <a:off x="381000" y="4038600"/>
            <a:ext cx="6553209" cy="665163"/>
            <a:chOff x="1056" y="1755"/>
            <a:chExt cx="4128" cy="419"/>
          </a:xfrm>
        </p:grpSpPr>
        <p:grpSp>
          <p:nvGrpSpPr>
            <p:cNvPr id="14" name="Group 7"/>
            <p:cNvGrpSpPr>
              <a:grpSpLocks/>
            </p:cNvGrpSpPr>
            <p:nvPr/>
          </p:nvGrpSpPr>
          <p:grpSpPr bwMode="auto">
            <a:xfrm>
              <a:off x="1056" y="1755"/>
              <a:ext cx="476" cy="419"/>
              <a:chOff x="2864" y="2656"/>
              <a:chExt cx="1536" cy="1351"/>
            </a:xfrm>
          </p:grpSpPr>
          <p:sp>
            <p:nvSpPr>
              <p:cNvPr id="59" name="AutoShape 8"/>
              <p:cNvSpPr>
                <a:spLocks noChangeArrowheads="1"/>
              </p:cNvSpPr>
              <p:nvPr/>
            </p:nvSpPr>
            <p:spPr bwMode="gray">
              <a:xfrm>
                <a:off x="2864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" name="AutoShape 9"/>
              <p:cNvSpPr>
                <a:spLocks noChangeArrowheads="1"/>
              </p:cNvSpPr>
              <p:nvPr/>
            </p:nvSpPr>
            <p:spPr bwMode="gray">
              <a:xfrm>
                <a:off x="286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" name="AutoShape 10"/>
              <p:cNvSpPr>
                <a:spLocks noChangeArrowheads="1"/>
              </p:cNvSpPr>
              <p:nvPr/>
            </p:nvSpPr>
            <p:spPr bwMode="gray">
              <a:xfrm>
                <a:off x="295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56" name="Line 14"/>
            <p:cNvSpPr>
              <a:spLocks noChangeShapeType="1"/>
            </p:cNvSpPr>
            <p:nvPr/>
          </p:nvSpPr>
          <p:spPr bwMode="auto">
            <a:xfrm>
              <a:off x="1536" y="2139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th-TH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7" name="Text Box 15"/>
            <p:cNvSpPr txBox="1">
              <a:spLocks noChangeArrowheads="1"/>
            </p:cNvSpPr>
            <p:nvPr/>
          </p:nvSpPr>
          <p:spPr bwMode="auto">
            <a:xfrm>
              <a:off x="1536" y="1803"/>
              <a:ext cx="3648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 eaLnBrk="0" hangingPunct="0"/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Beam-based Test with Libera SPH.</a:t>
              </a:r>
            </a:p>
          </p:txBody>
        </p:sp>
        <p:sp>
          <p:nvSpPr>
            <p:cNvPr id="58" name="Text Box 16"/>
            <p:cNvSpPr txBox="1">
              <a:spLocks noChangeArrowheads="1"/>
            </p:cNvSpPr>
            <p:nvPr/>
          </p:nvSpPr>
          <p:spPr bwMode="gray">
            <a:xfrm>
              <a:off x="1200" y="1817"/>
              <a:ext cx="213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6615113"/>
            <a:chOff x="0" y="0"/>
            <a:chExt cx="5760" cy="4167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24" y="3984"/>
              <a:ext cx="576" cy="183"/>
            </a:xfrm>
            <a:prstGeom prst="rect">
              <a:avLst/>
            </a:prstGeom>
            <a:noFill/>
          </p:spPr>
        </p:pic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0" y="412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5424" y="41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746"/>
            </a:xfrm>
            <a:prstGeom prst="rect">
              <a:avLst/>
            </a:prstGeom>
            <a:noFill/>
          </p:spPr>
        </p:pic>
      </p:grpSp>
      <p:sp>
        <p:nvSpPr>
          <p:cNvPr id="51" name="مستطيل 50"/>
          <p:cNvSpPr/>
          <p:nvPr/>
        </p:nvSpPr>
        <p:spPr>
          <a:xfrm>
            <a:off x="3657600" y="6550223"/>
            <a:ext cx="641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entury" pitchFamily="18" charset="0"/>
              </a:rPr>
              <a:t>29-33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52" name="مستطيل 51"/>
          <p:cNvSpPr/>
          <p:nvPr/>
        </p:nvSpPr>
        <p:spPr>
          <a:xfrm>
            <a:off x="-45591" y="6611779"/>
            <a:ext cx="91983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 smtClean="0">
                <a:latin typeface="Times New Roman"/>
                <a:ea typeface="MS Mincho"/>
              </a:rPr>
              <a:t>M. Almalki ,</a:t>
            </a:r>
            <a:r>
              <a:rPr lang="de-DE" sz="1000" b="1" dirty="0" smtClean="0">
                <a:latin typeface="Times New Roman"/>
                <a:ea typeface="MS Mincho"/>
              </a:rPr>
              <a:t> Dresden 2013 - DPG                                                                                                                </a:t>
            </a:r>
            <a:r>
              <a:rPr lang="en-US" sz="1000" b="1" dirty="0" smtClean="0">
                <a:latin typeface="Times New Roman"/>
                <a:ea typeface="MS Mincho"/>
              </a:rPr>
              <a:t>Digital Beam Position and Phase Monitor for P-LINAC for FAIR</a:t>
            </a:r>
          </a:p>
        </p:txBody>
      </p: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381000" y="1981202"/>
            <a:ext cx="8534413" cy="665163"/>
            <a:chOff x="1152" y="1179"/>
            <a:chExt cx="5376" cy="419"/>
          </a:xfrm>
        </p:grpSpPr>
        <p:grpSp>
          <p:nvGrpSpPr>
            <p:cNvPr id="10" name="Group 3"/>
            <p:cNvGrpSpPr>
              <a:grpSpLocks/>
            </p:cNvGrpSpPr>
            <p:nvPr/>
          </p:nvGrpSpPr>
          <p:grpSpPr bwMode="auto">
            <a:xfrm>
              <a:off x="1152" y="1179"/>
              <a:ext cx="480" cy="419"/>
              <a:chOff x="1110" y="2656"/>
              <a:chExt cx="1549" cy="1351"/>
            </a:xfrm>
          </p:grpSpPr>
          <p:sp>
            <p:nvSpPr>
              <p:cNvPr id="7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72" name="Line 11"/>
            <p:cNvSpPr>
              <a:spLocks noChangeShapeType="1"/>
            </p:cNvSpPr>
            <p:nvPr/>
          </p:nvSpPr>
          <p:spPr bwMode="auto">
            <a:xfrm>
              <a:off x="1536" y="1563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th-TH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3" name="Text Box 12"/>
            <p:cNvSpPr txBox="1">
              <a:spLocks noChangeArrowheads="1"/>
            </p:cNvSpPr>
            <p:nvPr/>
          </p:nvSpPr>
          <p:spPr bwMode="auto">
            <a:xfrm>
              <a:off x="1632" y="1227"/>
              <a:ext cx="4896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Motivation (Beam Position and Beam Phase). </a:t>
              </a:r>
              <a:endPara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Text Box 13"/>
            <p:cNvSpPr txBox="1">
              <a:spLocks noChangeArrowheads="1"/>
            </p:cNvSpPr>
            <p:nvPr/>
          </p:nvSpPr>
          <p:spPr bwMode="gray">
            <a:xfrm>
              <a:off x="1281" y="1241"/>
              <a:ext cx="213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381000" y="3048000"/>
            <a:ext cx="8534413" cy="665162"/>
            <a:chOff x="1152" y="1179"/>
            <a:chExt cx="5376" cy="419"/>
          </a:xfrm>
        </p:grpSpPr>
        <p:grpSp>
          <p:nvGrpSpPr>
            <p:cNvPr id="12" name="Group 3"/>
            <p:cNvGrpSpPr>
              <a:grpSpLocks/>
            </p:cNvGrpSpPr>
            <p:nvPr/>
          </p:nvGrpSpPr>
          <p:grpSpPr bwMode="auto">
            <a:xfrm>
              <a:off x="1152" y="1179"/>
              <a:ext cx="480" cy="419"/>
              <a:chOff x="1110" y="2656"/>
              <a:chExt cx="1549" cy="1351"/>
            </a:xfrm>
          </p:grpSpPr>
          <p:sp>
            <p:nvSpPr>
              <p:cNvPr id="84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81" name="Line 11"/>
            <p:cNvSpPr>
              <a:spLocks noChangeShapeType="1"/>
            </p:cNvSpPr>
            <p:nvPr/>
          </p:nvSpPr>
          <p:spPr bwMode="auto">
            <a:xfrm>
              <a:off x="1536" y="1563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th-TH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2" name="Text Box 12"/>
            <p:cNvSpPr txBox="1">
              <a:spLocks noChangeArrowheads="1"/>
            </p:cNvSpPr>
            <p:nvPr/>
          </p:nvSpPr>
          <p:spPr bwMode="auto">
            <a:xfrm>
              <a:off x="1632" y="1227"/>
              <a:ext cx="4896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Digital Signal Processing Algorithm for Position and Phase.</a:t>
              </a:r>
            </a:p>
          </p:txBody>
        </p:sp>
        <p:sp>
          <p:nvSpPr>
            <p:cNvPr id="83" name="Text Box 13"/>
            <p:cNvSpPr txBox="1">
              <a:spLocks noChangeArrowheads="1"/>
            </p:cNvSpPr>
            <p:nvPr/>
          </p:nvSpPr>
          <p:spPr bwMode="gray">
            <a:xfrm>
              <a:off x="1281" y="1241"/>
              <a:ext cx="213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8" name="مستطيل مستدير الزوايا 77"/>
          <p:cNvSpPr/>
          <p:nvPr/>
        </p:nvSpPr>
        <p:spPr>
          <a:xfrm>
            <a:off x="152400" y="1752600"/>
            <a:ext cx="8763000" cy="4267200"/>
          </a:xfrm>
          <a:prstGeom prst="roundRect">
            <a:avLst>
              <a:gd name="adj" fmla="val 4809"/>
            </a:avLst>
          </a:prstGeom>
          <a:solidFill>
            <a:schemeClr val="bg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Bold Italic Art" pitchFamily="2" charset="-78"/>
            </a:endParaRP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381000" y="5105400"/>
            <a:ext cx="9390075" cy="665163"/>
            <a:chOff x="1056" y="1755"/>
            <a:chExt cx="5915" cy="419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056" y="1755"/>
              <a:ext cx="476" cy="419"/>
              <a:chOff x="2864" y="2656"/>
              <a:chExt cx="1536" cy="1351"/>
            </a:xfrm>
          </p:grpSpPr>
          <p:sp>
            <p:nvSpPr>
              <p:cNvPr id="67" name="AutoShape 8"/>
              <p:cNvSpPr>
                <a:spLocks noChangeArrowheads="1"/>
              </p:cNvSpPr>
              <p:nvPr/>
            </p:nvSpPr>
            <p:spPr bwMode="gray">
              <a:xfrm>
                <a:off x="2864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" name="AutoShape 9"/>
              <p:cNvSpPr>
                <a:spLocks noChangeArrowheads="1"/>
              </p:cNvSpPr>
              <p:nvPr/>
            </p:nvSpPr>
            <p:spPr bwMode="gray">
              <a:xfrm>
                <a:off x="286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" name="AutoShape 10"/>
              <p:cNvSpPr>
                <a:spLocks noChangeArrowheads="1"/>
              </p:cNvSpPr>
              <p:nvPr/>
            </p:nvSpPr>
            <p:spPr bwMode="gray">
              <a:xfrm>
                <a:off x="295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4" name="Line 14"/>
            <p:cNvSpPr>
              <a:spLocks noChangeShapeType="1"/>
            </p:cNvSpPr>
            <p:nvPr/>
          </p:nvSpPr>
          <p:spPr bwMode="auto">
            <a:xfrm>
              <a:off x="1536" y="2139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th-TH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5" name="Text Box 15"/>
            <p:cNvSpPr txBox="1">
              <a:spLocks noChangeArrowheads="1"/>
            </p:cNvSpPr>
            <p:nvPr/>
          </p:nvSpPr>
          <p:spPr bwMode="auto">
            <a:xfrm>
              <a:off x="1536" y="1803"/>
              <a:ext cx="5435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 eaLnBrk="0" hangingPunct="0"/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Results &amp; Conclusion.</a:t>
              </a:r>
            </a:p>
          </p:txBody>
        </p:sp>
        <p:sp>
          <p:nvSpPr>
            <p:cNvPr id="66" name="Text Box 16"/>
            <p:cNvSpPr txBox="1">
              <a:spLocks noChangeArrowheads="1"/>
            </p:cNvSpPr>
            <p:nvPr/>
          </p:nvSpPr>
          <p:spPr bwMode="gray">
            <a:xfrm>
              <a:off x="1200" y="1817"/>
              <a:ext cx="213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9144000" cy="6615113"/>
            <a:chOff x="0" y="0"/>
            <a:chExt cx="5760" cy="4167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24" y="3984"/>
              <a:ext cx="576" cy="183"/>
            </a:xfrm>
            <a:prstGeom prst="rect">
              <a:avLst/>
            </a:prstGeom>
            <a:noFill/>
          </p:spPr>
        </p:pic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0" y="412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5424" y="41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746"/>
            </a:xfrm>
            <a:prstGeom prst="rect">
              <a:avLst/>
            </a:prstGeom>
            <a:noFill/>
          </p:spPr>
        </p:pic>
      </p:grp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 l="8189"/>
          <a:stretch>
            <a:fillRect/>
          </a:stretch>
        </p:blipFill>
        <p:spPr bwMode="auto">
          <a:xfrm>
            <a:off x="2295430" y="1920240"/>
            <a:ext cx="4867370" cy="448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مستطيل 31"/>
          <p:cNvSpPr/>
          <p:nvPr/>
        </p:nvSpPr>
        <p:spPr>
          <a:xfrm>
            <a:off x="3657600" y="6550223"/>
            <a:ext cx="641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entury" pitchFamily="18" charset="0"/>
              </a:rPr>
              <a:t>30-33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33" name="مستطيل مستدير الزوايا 32"/>
          <p:cNvSpPr/>
          <p:nvPr/>
        </p:nvSpPr>
        <p:spPr>
          <a:xfrm>
            <a:off x="838200" y="304800"/>
            <a:ext cx="3041073" cy="609600"/>
          </a:xfrm>
          <a:prstGeom prst="roundRect">
            <a:avLst>
              <a:gd name="adj" fmla="val 4809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Bold Italic Art" pitchFamily="2" charset="-78"/>
            </a:endParaRPr>
          </a:p>
        </p:txBody>
      </p:sp>
      <p:sp>
        <p:nvSpPr>
          <p:cNvPr id="34" name="مستطيل 33"/>
          <p:cNvSpPr/>
          <p:nvPr/>
        </p:nvSpPr>
        <p:spPr>
          <a:xfrm>
            <a:off x="838200" y="381000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304800" y="385465"/>
            <a:ext cx="381000" cy="381000"/>
          </a:xfrm>
          <a:prstGeom prst="rect">
            <a:avLst/>
          </a:prstGeom>
          <a:solidFill>
            <a:srgbClr val="FFFF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-45591" y="6611779"/>
            <a:ext cx="91983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 smtClean="0">
                <a:latin typeface="Times New Roman"/>
                <a:ea typeface="MS Mincho"/>
              </a:rPr>
              <a:t>M. Almalki ,</a:t>
            </a:r>
            <a:r>
              <a:rPr lang="de-DE" sz="1000" b="1" dirty="0" smtClean="0">
                <a:latin typeface="Times New Roman"/>
                <a:ea typeface="MS Mincho"/>
              </a:rPr>
              <a:t> Dresden 2013 - DPG                                                                                                                </a:t>
            </a:r>
            <a:r>
              <a:rPr lang="en-US" sz="1000" b="1" dirty="0" smtClean="0">
                <a:latin typeface="Times New Roman"/>
                <a:ea typeface="MS Mincho"/>
              </a:rPr>
              <a:t>Digital Beam Position and Phase Monitor for P-LINAC for FAIR</a:t>
            </a:r>
          </a:p>
        </p:txBody>
      </p:sp>
      <p:sp>
        <p:nvSpPr>
          <p:cNvPr id="15" name="مستطيل 14"/>
          <p:cNvSpPr/>
          <p:nvPr/>
        </p:nvSpPr>
        <p:spPr>
          <a:xfrm rot="16200000">
            <a:off x="1486165" y="3866736"/>
            <a:ext cx="12859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Phase (degree)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3286030" y="6123801"/>
            <a:ext cx="3212739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Zero Crossing t (degree @ 108 MHz)     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2743200" y="1686580"/>
            <a:ext cx="3684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 smtClean="0">
                <a:solidFill>
                  <a:srgbClr val="FF0000"/>
                </a:solidFill>
                <a:latin typeface="Times New Roman"/>
                <a:ea typeface="MS Mincho"/>
              </a:rPr>
              <a:t>Beam Phase Detection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9144000" cy="6615113"/>
            <a:chOff x="0" y="0"/>
            <a:chExt cx="5760" cy="4167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24" y="3984"/>
              <a:ext cx="576" cy="183"/>
            </a:xfrm>
            <a:prstGeom prst="rect">
              <a:avLst/>
            </a:prstGeom>
            <a:noFill/>
          </p:spPr>
        </p:pic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0" y="412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5424" y="41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746"/>
            </a:xfrm>
            <a:prstGeom prst="rect">
              <a:avLst/>
            </a:prstGeom>
            <a:noFill/>
          </p:spPr>
        </p:pic>
      </p:grpSp>
      <p:sp>
        <p:nvSpPr>
          <p:cNvPr id="10" name="مستطيل مستدير الزوايا 9"/>
          <p:cNvSpPr/>
          <p:nvPr/>
        </p:nvSpPr>
        <p:spPr bwMode="auto">
          <a:xfrm>
            <a:off x="304800" y="3886200"/>
            <a:ext cx="8458200" cy="914400"/>
          </a:xfrm>
          <a:prstGeom prst="roundRect">
            <a:avLst/>
          </a:prstGeom>
          <a:solidFill>
            <a:srgbClr val="FFFF00">
              <a:alpha val="15000"/>
            </a:srgb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32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32" charset="0"/>
              <a:cs typeface="Arial" charset="0"/>
            </a:endParaRPr>
          </a:p>
        </p:txBody>
      </p:sp>
      <p:grpSp>
        <p:nvGrpSpPr>
          <p:cNvPr id="12" name="Group 32"/>
          <p:cNvGrpSpPr>
            <a:grpSpLocks/>
          </p:cNvGrpSpPr>
          <p:nvPr/>
        </p:nvGrpSpPr>
        <p:grpSpPr bwMode="auto">
          <a:xfrm>
            <a:off x="381000" y="1981202"/>
            <a:ext cx="8534413" cy="665163"/>
            <a:chOff x="1152" y="1179"/>
            <a:chExt cx="5376" cy="419"/>
          </a:xfrm>
        </p:grpSpPr>
        <p:grpSp>
          <p:nvGrpSpPr>
            <p:cNvPr id="13" name="Group 3"/>
            <p:cNvGrpSpPr>
              <a:grpSpLocks/>
            </p:cNvGrpSpPr>
            <p:nvPr/>
          </p:nvGrpSpPr>
          <p:grpSpPr bwMode="auto">
            <a:xfrm>
              <a:off x="1152" y="1179"/>
              <a:ext cx="480" cy="419"/>
              <a:chOff x="1110" y="2656"/>
              <a:chExt cx="1549" cy="1351"/>
            </a:xfrm>
          </p:grpSpPr>
          <p:sp>
            <p:nvSpPr>
              <p:cNvPr id="17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1536" y="1563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th-TH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1632" y="1227"/>
              <a:ext cx="4896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Motivation (Beam Position and Beam Phase). </a:t>
              </a:r>
              <a:endPara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gray">
            <a:xfrm>
              <a:off x="1281" y="1241"/>
              <a:ext cx="213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28" name="مستطيل 27"/>
          <p:cNvSpPr/>
          <p:nvPr/>
        </p:nvSpPr>
        <p:spPr>
          <a:xfrm>
            <a:off x="304800" y="304800"/>
            <a:ext cx="2057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Outline</a:t>
            </a:r>
          </a:p>
        </p:txBody>
      </p:sp>
      <p:grpSp>
        <p:nvGrpSpPr>
          <p:cNvPr id="29" name="Group 33"/>
          <p:cNvGrpSpPr>
            <a:grpSpLocks/>
          </p:cNvGrpSpPr>
          <p:nvPr/>
        </p:nvGrpSpPr>
        <p:grpSpPr bwMode="auto">
          <a:xfrm>
            <a:off x="381000" y="4038600"/>
            <a:ext cx="6553209" cy="665163"/>
            <a:chOff x="1056" y="1755"/>
            <a:chExt cx="4128" cy="419"/>
          </a:xfrm>
        </p:grpSpPr>
        <p:grpSp>
          <p:nvGrpSpPr>
            <p:cNvPr id="30" name="Group 7"/>
            <p:cNvGrpSpPr>
              <a:grpSpLocks/>
            </p:cNvGrpSpPr>
            <p:nvPr/>
          </p:nvGrpSpPr>
          <p:grpSpPr bwMode="auto">
            <a:xfrm>
              <a:off x="1056" y="1755"/>
              <a:ext cx="476" cy="419"/>
              <a:chOff x="2864" y="2656"/>
              <a:chExt cx="1536" cy="1351"/>
            </a:xfrm>
          </p:grpSpPr>
          <p:sp>
            <p:nvSpPr>
              <p:cNvPr id="34" name="AutoShape 8"/>
              <p:cNvSpPr>
                <a:spLocks noChangeArrowheads="1"/>
              </p:cNvSpPr>
              <p:nvPr/>
            </p:nvSpPr>
            <p:spPr bwMode="gray">
              <a:xfrm>
                <a:off x="2864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" name="AutoShape 9"/>
              <p:cNvSpPr>
                <a:spLocks noChangeArrowheads="1"/>
              </p:cNvSpPr>
              <p:nvPr/>
            </p:nvSpPr>
            <p:spPr bwMode="gray">
              <a:xfrm>
                <a:off x="286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" name="AutoShape 10"/>
              <p:cNvSpPr>
                <a:spLocks noChangeArrowheads="1"/>
              </p:cNvSpPr>
              <p:nvPr/>
            </p:nvSpPr>
            <p:spPr bwMode="gray">
              <a:xfrm>
                <a:off x="295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1" name="Line 14"/>
            <p:cNvSpPr>
              <a:spLocks noChangeShapeType="1"/>
            </p:cNvSpPr>
            <p:nvPr/>
          </p:nvSpPr>
          <p:spPr bwMode="auto">
            <a:xfrm>
              <a:off x="1536" y="2139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th-TH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" name="Text Box 15"/>
            <p:cNvSpPr txBox="1">
              <a:spLocks noChangeArrowheads="1"/>
            </p:cNvSpPr>
            <p:nvPr/>
          </p:nvSpPr>
          <p:spPr bwMode="auto">
            <a:xfrm>
              <a:off x="1536" y="1803"/>
              <a:ext cx="3648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 eaLnBrk="0" hangingPunct="0"/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Beam-based Test with Libera SPH.</a:t>
              </a:r>
            </a:p>
          </p:txBody>
        </p:sp>
        <p:sp>
          <p:nvSpPr>
            <p:cNvPr id="33" name="Text Box 16"/>
            <p:cNvSpPr txBox="1">
              <a:spLocks noChangeArrowheads="1"/>
            </p:cNvSpPr>
            <p:nvPr/>
          </p:nvSpPr>
          <p:spPr bwMode="gray">
            <a:xfrm>
              <a:off x="1200" y="1817"/>
              <a:ext cx="213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5" name="Group 32"/>
          <p:cNvGrpSpPr>
            <a:grpSpLocks/>
          </p:cNvGrpSpPr>
          <p:nvPr/>
        </p:nvGrpSpPr>
        <p:grpSpPr bwMode="auto">
          <a:xfrm>
            <a:off x="381000" y="3048000"/>
            <a:ext cx="8534413" cy="665162"/>
            <a:chOff x="1152" y="1179"/>
            <a:chExt cx="5376" cy="419"/>
          </a:xfrm>
        </p:grpSpPr>
        <p:grpSp>
          <p:nvGrpSpPr>
            <p:cNvPr id="46" name="Group 3"/>
            <p:cNvGrpSpPr>
              <a:grpSpLocks/>
            </p:cNvGrpSpPr>
            <p:nvPr/>
          </p:nvGrpSpPr>
          <p:grpSpPr bwMode="auto">
            <a:xfrm>
              <a:off x="1152" y="1179"/>
              <a:ext cx="480" cy="419"/>
              <a:chOff x="1110" y="2656"/>
              <a:chExt cx="1549" cy="1351"/>
            </a:xfrm>
          </p:grpSpPr>
          <p:sp>
            <p:nvSpPr>
              <p:cNvPr id="50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7" name="Line 11"/>
            <p:cNvSpPr>
              <a:spLocks noChangeShapeType="1"/>
            </p:cNvSpPr>
            <p:nvPr/>
          </p:nvSpPr>
          <p:spPr bwMode="auto">
            <a:xfrm>
              <a:off x="1536" y="1563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th-TH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8" name="Text Box 12"/>
            <p:cNvSpPr txBox="1">
              <a:spLocks noChangeArrowheads="1"/>
            </p:cNvSpPr>
            <p:nvPr/>
          </p:nvSpPr>
          <p:spPr bwMode="auto">
            <a:xfrm>
              <a:off x="1632" y="1227"/>
              <a:ext cx="4896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Digital Signal Processing Algorithm for Position and Phase.</a:t>
              </a:r>
            </a:p>
          </p:txBody>
        </p:sp>
        <p:sp>
          <p:nvSpPr>
            <p:cNvPr id="49" name="Text Box 13"/>
            <p:cNvSpPr txBox="1">
              <a:spLocks noChangeArrowheads="1"/>
            </p:cNvSpPr>
            <p:nvPr/>
          </p:nvSpPr>
          <p:spPr bwMode="gray">
            <a:xfrm>
              <a:off x="1281" y="1241"/>
              <a:ext cx="213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5" name="Group 33"/>
          <p:cNvGrpSpPr>
            <a:grpSpLocks/>
          </p:cNvGrpSpPr>
          <p:nvPr/>
        </p:nvGrpSpPr>
        <p:grpSpPr bwMode="auto">
          <a:xfrm>
            <a:off x="381000" y="5105400"/>
            <a:ext cx="9390075" cy="665163"/>
            <a:chOff x="1056" y="1755"/>
            <a:chExt cx="5915" cy="419"/>
          </a:xfrm>
        </p:grpSpPr>
        <p:grpSp>
          <p:nvGrpSpPr>
            <p:cNvPr id="56" name="Group 7"/>
            <p:cNvGrpSpPr>
              <a:grpSpLocks/>
            </p:cNvGrpSpPr>
            <p:nvPr/>
          </p:nvGrpSpPr>
          <p:grpSpPr bwMode="auto">
            <a:xfrm>
              <a:off x="1056" y="1755"/>
              <a:ext cx="476" cy="419"/>
              <a:chOff x="2864" y="2656"/>
              <a:chExt cx="1536" cy="1351"/>
            </a:xfrm>
          </p:grpSpPr>
          <p:sp>
            <p:nvSpPr>
              <p:cNvPr id="60" name="AutoShape 8"/>
              <p:cNvSpPr>
                <a:spLocks noChangeArrowheads="1"/>
              </p:cNvSpPr>
              <p:nvPr/>
            </p:nvSpPr>
            <p:spPr bwMode="gray">
              <a:xfrm>
                <a:off x="2864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" name="AutoShape 9"/>
              <p:cNvSpPr>
                <a:spLocks noChangeArrowheads="1"/>
              </p:cNvSpPr>
              <p:nvPr/>
            </p:nvSpPr>
            <p:spPr bwMode="gray">
              <a:xfrm>
                <a:off x="286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" name="AutoShape 10"/>
              <p:cNvSpPr>
                <a:spLocks noChangeArrowheads="1"/>
              </p:cNvSpPr>
              <p:nvPr/>
            </p:nvSpPr>
            <p:spPr bwMode="gray">
              <a:xfrm>
                <a:off x="295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57" name="Line 14"/>
            <p:cNvSpPr>
              <a:spLocks noChangeShapeType="1"/>
            </p:cNvSpPr>
            <p:nvPr/>
          </p:nvSpPr>
          <p:spPr bwMode="auto">
            <a:xfrm>
              <a:off x="1536" y="2139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th-TH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8" name="Text Box 15"/>
            <p:cNvSpPr txBox="1">
              <a:spLocks noChangeArrowheads="1"/>
            </p:cNvSpPr>
            <p:nvPr/>
          </p:nvSpPr>
          <p:spPr bwMode="auto">
            <a:xfrm>
              <a:off x="1536" y="1803"/>
              <a:ext cx="5435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 eaLnBrk="0" hangingPunct="0"/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Results &amp; Conclusion.</a:t>
              </a:r>
            </a:p>
          </p:txBody>
        </p:sp>
        <p:sp>
          <p:nvSpPr>
            <p:cNvPr id="59" name="Text Box 16"/>
            <p:cNvSpPr txBox="1">
              <a:spLocks noChangeArrowheads="1"/>
            </p:cNvSpPr>
            <p:nvPr/>
          </p:nvSpPr>
          <p:spPr bwMode="gray">
            <a:xfrm>
              <a:off x="1200" y="1817"/>
              <a:ext cx="213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5" name="مستطيل 64"/>
          <p:cNvSpPr/>
          <p:nvPr/>
        </p:nvSpPr>
        <p:spPr>
          <a:xfrm>
            <a:off x="3657600" y="6550223"/>
            <a:ext cx="5421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entury" pitchFamily="18" charset="0"/>
              </a:rPr>
              <a:t>3-33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53" name="مستطيل 52"/>
          <p:cNvSpPr/>
          <p:nvPr/>
        </p:nvSpPr>
        <p:spPr>
          <a:xfrm>
            <a:off x="-45591" y="6611779"/>
            <a:ext cx="91983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 smtClean="0">
                <a:latin typeface="Times New Roman"/>
                <a:ea typeface="MS Mincho"/>
              </a:rPr>
              <a:t>M. Almalki ,</a:t>
            </a:r>
            <a:r>
              <a:rPr lang="de-DE" sz="1000" b="1" dirty="0" smtClean="0">
                <a:latin typeface="Times New Roman"/>
                <a:ea typeface="MS Mincho"/>
              </a:rPr>
              <a:t> Dresden 2013 - DPG                                                                                                                </a:t>
            </a:r>
            <a:r>
              <a:rPr lang="en-US" sz="1000" b="1" dirty="0" smtClean="0">
                <a:latin typeface="Times New Roman"/>
                <a:ea typeface="MS Mincho"/>
              </a:rPr>
              <a:t>Digital Beam Position and Phase Monitor for P-LINAC for FAIR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6615113"/>
            <a:chOff x="0" y="0"/>
            <a:chExt cx="5760" cy="4167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24" y="3984"/>
              <a:ext cx="576" cy="183"/>
            </a:xfrm>
            <a:prstGeom prst="rect">
              <a:avLst/>
            </a:prstGeom>
            <a:noFill/>
          </p:spPr>
        </p:pic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0" y="412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5424" y="41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746"/>
            </a:xfrm>
            <a:prstGeom prst="rect">
              <a:avLst/>
            </a:prstGeom>
            <a:noFill/>
          </p:spPr>
        </p:pic>
      </p:grpSp>
      <p:sp>
        <p:nvSpPr>
          <p:cNvPr id="33" name="مستطيل مستدير الزوايا 32"/>
          <p:cNvSpPr/>
          <p:nvPr/>
        </p:nvSpPr>
        <p:spPr>
          <a:xfrm>
            <a:off x="838200" y="304800"/>
            <a:ext cx="3041073" cy="609600"/>
          </a:xfrm>
          <a:prstGeom prst="roundRect">
            <a:avLst>
              <a:gd name="adj" fmla="val 4809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Bold Italic Art" pitchFamily="2" charset="-78"/>
            </a:endParaRPr>
          </a:p>
        </p:txBody>
      </p:sp>
      <p:sp>
        <p:nvSpPr>
          <p:cNvPr id="34" name="مستطيل 33"/>
          <p:cNvSpPr/>
          <p:nvPr/>
        </p:nvSpPr>
        <p:spPr>
          <a:xfrm>
            <a:off x="838200" y="381000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304800" y="385465"/>
            <a:ext cx="381000" cy="381000"/>
          </a:xfrm>
          <a:prstGeom prst="rect">
            <a:avLst/>
          </a:prstGeom>
          <a:solidFill>
            <a:srgbClr val="FFFF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-45591" y="6611779"/>
            <a:ext cx="91983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 smtClean="0">
                <a:latin typeface="Times New Roman"/>
                <a:ea typeface="MS Mincho"/>
              </a:rPr>
              <a:t>M. Almalki ,</a:t>
            </a:r>
            <a:r>
              <a:rPr lang="de-DE" sz="1000" b="1" dirty="0" smtClean="0">
                <a:latin typeface="Times New Roman"/>
                <a:ea typeface="MS Mincho"/>
              </a:rPr>
              <a:t> Dresden 2013 - DPG                                                                                                                </a:t>
            </a:r>
            <a:r>
              <a:rPr lang="en-US" sz="1000" b="1" dirty="0" smtClean="0">
                <a:latin typeface="Times New Roman"/>
                <a:ea typeface="MS Mincho"/>
              </a:rPr>
              <a:t>Digital Beam Position and Phase Monitor for P-LINAC for FAIR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045646"/>
            <a:ext cx="6172199" cy="450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شكل بيضاوي 17"/>
          <p:cNvSpPr/>
          <p:nvPr/>
        </p:nvSpPr>
        <p:spPr>
          <a:xfrm>
            <a:off x="6781800" y="3429000"/>
            <a:ext cx="304800" cy="2514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مستطيل 18"/>
          <p:cNvSpPr/>
          <p:nvPr/>
        </p:nvSpPr>
        <p:spPr>
          <a:xfrm>
            <a:off x="2514600" y="1686580"/>
            <a:ext cx="47131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 smtClean="0">
                <a:solidFill>
                  <a:srgbClr val="FF0000"/>
                </a:solidFill>
                <a:latin typeface="Times New Roman"/>
                <a:ea typeface="MS Mincho"/>
              </a:rPr>
              <a:t>Beam Position Determination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5562600" y="2438400"/>
            <a:ext cx="175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kern="0" dirty="0" smtClean="0">
                <a:solidFill>
                  <a:srgbClr val="FF0000"/>
                </a:solidFill>
                <a:latin typeface="Times New Roman"/>
                <a:ea typeface="MS Mincho"/>
              </a:rPr>
              <a:t>X : Horizontal plane</a:t>
            </a:r>
          </a:p>
          <a:p>
            <a:pPr lvl="0"/>
            <a:r>
              <a:rPr lang="en-US" sz="1400" b="1" kern="0" dirty="0" smtClean="0">
                <a:solidFill>
                  <a:srgbClr val="0000CC"/>
                </a:solidFill>
                <a:latin typeface="Times New Roman"/>
                <a:ea typeface="MS Mincho"/>
              </a:rPr>
              <a:t>Y : Vertical plane</a:t>
            </a:r>
            <a:endParaRPr lang="en-US" sz="1400" dirty="0">
              <a:solidFill>
                <a:srgbClr val="0000CC"/>
              </a:solidFill>
            </a:endParaRPr>
          </a:p>
        </p:txBody>
      </p:sp>
      <p:sp>
        <p:nvSpPr>
          <p:cNvPr id="32" name="مستطيل 31"/>
          <p:cNvSpPr/>
          <p:nvPr/>
        </p:nvSpPr>
        <p:spPr>
          <a:xfrm>
            <a:off x="3657600" y="6550223"/>
            <a:ext cx="641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entury" pitchFamily="18" charset="0"/>
              </a:rPr>
              <a:t>31-33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6615113"/>
            <a:chOff x="0" y="0"/>
            <a:chExt cx="5760" cy="4167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24" y="3984"/>
              <a:ext cx="576" cy="183"/>
            </a:xfrm>
            <a:prstGeom prst="rect">
              <a:avLst/>
            </a:prstGeom>
            <a:noFill/>
          </p:spPr>
        </p:pic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0" y="412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5424" y="41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746"/>
            </a:xfrm>
            <a:prstGeom prst="rect">
              <a:avLst/>
            </a:prstGeom>
            <a:noFill/>
          </p:spPr>
        </p:pic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228600" y="228604"/>
            <a:ext cx="6248404" cy="665163"/>
            <a:chOff x="1152" y="1179"/>
            <a:chExt cx="3936" cy="419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152" y="1179"/>
              <a:ext cx="480" cy="419"/>
              <a:chOff x="1110" y="2656"/>
              <a:chExt cx="1549" cy="1351"/>
            </a:xfrm>
          </p:grpSpPr>
          <p:sp>
            <p:nvSpPr>
              <p:cNvPr id="17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1536" y="1563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th-TH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1680" y="1227"/>
              <a:ext cx="3408" cy="36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eaLnBrk="0" hangingPunct="0"/>
              <a:r>
                <a:rPr lang="en-US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Conclusion</a:t>
              </a:r>
              <a:endParaRPr lang="en-US" sz="3200" dirty="0" smtClean="0"/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gray">
            <a:xfrm>
              <a:off x="1281" y="1241"/>
              <a:ext cx="213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مستطيل 21"/>
          <p:cNvSpPr/>
          <p:nvPr/>
        </p:nvSpPr>
        <p:spPr>
          <a:xfrm>
            <a:off x="228600" y="2438400"/>
            <a:ext cx="8763000" cy="92333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Beam-based Test (purpose, method, setup).</a:t>
            </a:r>
          </a:p>
          <a:p>
            <a:pPr eaLnBrk="0" hangingPunct="0">
              <a:buFont typeface="Wingdings" pitchFamily="2" charset="2"/>
              <a:buChar char="Ø"/>
            </a:pPr>
            <a:endParaRPr lang="en-US" b="1" dirty="0" smtClean="0">
              <a:latin typeface="Times New Roman" pitchFamily="18" charset="0"/>
              <a:ea typeface="MS Mincho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ea typeface="MS Mincho"/>
                <a:cs typeface="Times New Roman" pitchFamily="18" charset="0"/>
              </a:rPr>
              <a:t> </a:t>
            </a:r>
            <a:r>
              <a:rPr lang="pt-BR" b="1" dirty="0" smtClean="0">
                <a:latin typeface="Times New Roman"/>
                <a:ea typeface="MS Mincho"/>
              </a:rPr>
              <a:t>Libera SPH phase evaluation in comparison with time-domain and FFT calculations.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228600" y="4542472"/>
            <a:ext cx="87630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Times New Roman"/>
                <a:ea typeface="MS Mincho"/>
              </a:rPr>
              <a:t>1- The tested Libera SPH digital electronics is siuted for beam position determination.</a:t>
            </a:r>
          </a:p>
          <a:p>
            <a:endParaRPr lang="en-US" b="1" dirty="0" smtClean="0">
              <a:latin typeface="Times New Roman"/>
              <a:ea typeface="MS Mincho"/>
            </a:endParaRPr>
          </a:p>
          <a:p>
            <a:r>
              <a:rPr lang="en-US" b="1" dirty="0" smtClean="0">
                <a:latin typeface="Times New Roman"/>
                <a:ea typeface="MS Mincho"/>
              </a:rPr>
              <a:t>2- For phase detection it does not fulfil the requirements yet.  However, modifications might lead to improve the performance in order to meet with the desired accuracy. </a:t>
            </a:r>
          </a:p>
        </p:txBody>
      </p:sp>
      <p:sp>
        <p:nvSpPr>
          <p:cNvPr id="21" name="مستطيل 20"/>
          <p:cNvSpPr/>
          <p:nvPr/>
        </p:nvSpPr>
        <p:spPr>
          <a:xfrm>
            <a:off x="228600" y="1828800"/>
            <a:ext cx="3636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have been done ?</a:t>
            </a:r>
          </a:p>
        </p:txBody>
      </p:sp>
      <p:sp>
        <p:nvSpPr>
          <p:cNvPr id="25" name="مستطيل 24"/>
          <p:cNvSpPr/>
          <p:nvPr/>
        </p:nvSpPr>
        <p:spPr>
          <a:xfrm>
            <a:off x="-45591" y="6611779"/>
            <a:ext cx="91983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 smtClean="0">
                <a:latin typeface="Times New Roman"/>
                <a:ea typeface="MS Mincho"/>
              </a:rPr>
              <a:t>M. Almalki ,</a:t>
            </a:r>
            <a:r>
              <a:rPr lang="de-DE" sz="1000" b="1" dirty="0" smtClean="0">
                <a:latin typeface="Times New Roman"/>
                <a:ea typeface="MS Mincho"/>
              </a:rPr>
              <a:t> Dresden 2013 - DPG                                                                                                                </a:t>
            </a:r>
            <a:r>
              <a:rPr lang="en-US" sz="1000" b="1" dirty="0" smtClean="0">
                <a:latin typeface="Times New Roman"/>
                <a:ea typeface="MS Mincho"/>
              </a:rPr>
              <a:t>Digital Beam Position and Phase Monitor for P-LINAC for FAIR</a:t>
            </a:r>
          </a:p>
        </p:txBody>
      </p:sp>
      <p:sp>
        <p:nvSpPr>
          <p:cNvPr id="23" name="مستطيل 22"/>
          <p:cNvSpPr/>
          <p:nvPr/>
        </p:nvSpPr>
        <p:spPr>
          <a:xfrm>
            <a:off x="228600" y="4038600"/>
            <a:ext cx="3636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Outcomes : </a:t>
            </a:r>
          </a:p>
        </p:txBody>
      </p:sp>
      <p:sp>
        <p:nvSpPr>
          <p:cNvPr id="24" name="مستطيل 23"/>
          <p:cNvSpPr/>
          <p:nvPr/>
        </p:nvSpPr>
        <p:spPr>
          <a:xfrm>
            <a:off x="3657600" y="6550223"/>
            <a:ext cx="641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entury" pitchFamily="18" charset="0"/>
              </a:rPr>
              <a:t>32-33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6615113"/>
            <a:chOff x="0" y="0"/>
            <a:chExt cx="5760" cy="4167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24" y="3984"/>
              <a:ext cx="576" cy="183"/>
            </a:xfrm>
            <a:prstGeom prst="rect">
              <a:avLst/>
            </a:prstGeom>
            <a:noFill/>
          </p:spPr>
        </p:pic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0" y="412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5424" y="41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746"/>
            </a:xfrm>
            <a:prstGeom prst="rect">
              <a:avLst/>
            </a:prstGeom>
            <a:noFill/>
          </p:spPr>
        </p:pic>
      </p:grpSp>
      <p:sp>
        <p:nvSpPr>
          <p:cNvPr id="18" name="مستطيل 17"/>
          <p:cNvSpPr/>
          <p:nvPr/>
        </p:nvSpPr>
        <p:spPr>
          <a:xfrm rot="20100000">
            <a:off x="4436" y="2740759"/>
            <a:ext cx="8575854" cy="1323439"/>
          </a:xfrm>
          <a:prstGeom prst="rect">
            <a:avLst/>
          </a:prstGeom>
          <a:noFill/>
          <a:effectLst>
            <a:softEdge rad="31750"/>
          </a:effectLst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latin typeface="Verdana"/>
                <a:cs typeface="Arial"/>
              </a:rPr>
              <a:t>Thank You</a:t>
            </a:r>
            <a:endParaRPr kumimoji="0" lang="ar-SA" sz="8000" b="1" i="0" u="none" strike="noStrike" kern="0" cap="none" spc="0" normalizeH="0" baseline="0" noProof="0" dirty="0">
              <a:ln/>
              <a:solidFill>
                <a:srgbClr val="0070C0"/>
              </a:solidFill>
              <a:effectLst/>
              <a:uLnTx/>
              <a:uFillTx/>
              <a:latin typeface="Verdana"/>
              <a:cs typeface="Arial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-45591" y="6611779"/>
            <a:ext cx="91983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 smtClean="0">
                <a:latin typeface="Times New Roman"/>
                <a:ea typeface="MS Mincho"/>
              </a:rPr>
              <a:t>M. Almalki ,</a:t>
            </a:r>
            <a:r>
              <a:rPr lang="de-DE" sz="1000" b="1" dirty="0" smtClean="0">
                <a:latin typeface="Times New Roman"/>
                <a:ea typeface="MS Mincho"/>
              </a:rPr>
              <a:t> Dresden 2013 - DPG                                                                                                                </a:t>
            </a:r>
            <a:r>
              <a:rPr lang="en-US" sz="1000" b="1" dirty="0" smtClean="0">
                <a:latin typeface="Times New Roman"/>
                <a:ea typeface="MS Mincho"/>
              </a:rPr>
              <a:t>Digital Beam Position and Phase Monitor for P-LINAC for FAIR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657600" y="6550223"/>
            <a:ext cx="641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entury" pitchFamily="18" charset="0"/>
              </a:rPr>
              <a:t>33-33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6615113"/>
            <a:chOff x="0" y="0"/>
            <a:chExt cx="5760" cy="4167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24" y="3984"/>
              <a:ext cx="576" cy="183"/>
            </a:xfrm>
            <a:prstGeom prst="rect">
              <a:avLst/>
            </a:prstGeom>
            <a:noFill/>
          </p:spPr>
        </p:pic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0" y="412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5424" y="41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746"/>
            </a:xfrm>
            <a:prstGeom prst="rect">
              <a:avLst/>
            </a:prstGeom>
            <a:noFill/>
          </p:spPr>
        </p:pic>
      </p:grpSp>
      <p:sp>
        <p:nvSpPr>
          <p:cNvPr id="28" name="مستطيل 27"/>
          <p:cNvSpPr/>
          <p:nvPr/>
        </p:nvSpPr>
        <p:spPr>
          <a:xfrm>
            <a:off x="304800" y="304800"/>
            <a:ext cx="2057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Outline</a:t>
            </a:r>
          </a:p>
        </p:txBody>
      </p:sp>
      <p:sp>
        <p:nvSpPr>
          <p:cNvPr id="53" name="مستطيل 52"/>
          <p:cNvSpPr/>
          <p:nvPr/>
        </p:nvSpPr>
        <p:spPr>
          <a:xfrm>
            <a:off x="3657600" y="6550223"/>
            <a:ext cx="5421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entury" pitchFamily="18" charset="0"/>
              </a:rPr>
              <a:t>4-33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55" name="مستطيل 54"/>
          <p:cNvSpPr/>
          <p:nvPr/>
        </p:nvSpPr>
        <p:spPr>
          <a:xfrm>
            <a:off x="-45591" y="6611779"/>
            <a:ext cx="91983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 smtClean="0">
                <a:latin typeface="Times New Roman"/>
                <a:ea typeface="MS Mincho"/>
              </a:rPr>
              <a:t>M. Almalki ,</a:t>
            </a:r>
            <a:r>
              <a:rPr lang="de-DE" sz="1000" b="1" dirty="0" smtClean="0">
                <a:latin typeface="Times New Roman"/>
                <a:ea typeface="MS Mincho"/>
              </a:rPr>
              <a:t> Dresden 2013 - DPG                                                                                                                </a:t>
            </a:r>
            <a:r>
              <a:rPr lang="en-US" sz="1000" b="1" dirty="0" smtClean="0">
                <a:latin typeface="Times New Roman"/>
                <a:ea typeface="MS Mincho"/>
              </a:rPr>
              <a:t>Digital Beam Position and Phase Monitor for P-LINAC for FAIR</a:t>
            </a:r>
          </a:p>
        </p:txBody>
      </p:sp>
      <p:sp>
        <p:nvSpPr>
          <p:cNvPr id="46" name="مستطيل مستدير الزوايا 45"/>
          <p:cNvSpPr/>
          <p:nvPr/>
        </p:nvSpPr>
        <p:spPr bwMode="auto">
          <a:xfrm>
            <a:off x="304800" y="3886200"/>
            <a:ext cx="8458200" cy="914400"/>
          </a:xfrm>
          <a:prstGeom prst="roundRect">
            <a:avLst/>
          </a:prstGeom>
          <a:solidFill>
            <a:srgbClr val="FFFF00">
              <a:alpha val="15000"/>
            </a:srgb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32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32" charset="0"/>
              <a:cs typeface="Arial" charset="0"/>
            </a:endParaRPr>
          </a:p>
        </p:txBody>
      </p:sp>
      <p:grpSp>
        <p:nvGrpSpPr>
          <p:cNvPr id="70" name="Group 33"/>
          <p:cNvGrpSpPr>
            <a:grpSpLocks/>
          </p:cNvGrpSpPr>
          <p:nvPr/>
        </p:nvGrpSpPr>
        <p:grpSpPr bwMode="auto">
          <a:xfrm>
            <a:off x="381000" y="4038600"/>
            <a:ext cx="6553209" cy="665163"/>
            <a:chOff x="1056" y="1755"/>
            <a:chExt cx="4128" cy="419"/>
          </a:xfrm>
        </p:grpSpPr>
        <p:grpSp>
          <p:nvGrpSpPr>
            <p:cNvPr id="71" name="Group 7"/>
            <p:cNvGrpSpPr>
              <a:grpSpLocks/>
            </p:cNvGrpSpPr>
            <p:nvPr/>
          </p:nvGrpSpPr>
          <p:grpSpPr bwMode="auto">
            <a:xfrm>
              <a:off x="1056" y="1755"/>
              <a:ext cx="476" cy="419"/>
              <a:chOff x="2864" y="2656"/>
              <a:chExt cx="1536" cy="1351"/>
            </a:xfrm>
          </p:grpSpPr>
          <p:sp>
            <p:nvSpPr>
              <p:cNvPr id="75" name="AutoShape 8"/>
              <p:cNvSpPr>
                <a:spLocks noChangeArrowheads="1"/>
              </p:cNvSpPr>
              <p:nvPr/>
            </p:nvSpPr>
            <p:spPr bwMode="gray">
              <a:xfrm>
                <a:off x="2864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" name="AutoShape 9"/>
              <p:cNvSpPr>
                <a:spLocks noChangeArrowheads="1"/>
              </p:cNvSpPr>
              <p:nvPr/>
            </p:nvSpPr>
            <p:spPr bwMode="gray">
              <a:xfrm>
                <a:off x="286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" name="AutoShape 10"/>
              <p:cNvSpPr>
                <a:spLocks noChangeArrowheads="1"/>
              </p:cNvSpPr>
              <p:nvPr/>
            </p:nvSpPr>
            <p:spPr bwMode="gray">
              <a:xfrm>
                <a:off x="295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72" name="Line 14"/>
            <p:cNvSpPr>
              <a:spLocks noChangeShapeType="1"/>
            </p:cNvSpPr>
            <p:nvPr/>
          </p:nvSpPr>
          <p:spPr bwMode="auto">
            <a:xfrm>
              <a:off x="1536" y="2139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th-TH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3" name="Text Box 15"/>
            <p:cNvSpPr txBox="1">
              <a:spLocks noChangeArrowheads="1"/>
            </p:cNvSpPr>
            <p:nvPr/>
          </p:nvSpPr>
          <p:spPr bwMode="auto">
            <a:xfrm>
              <a:off x="1536" y="1803"/>
              <a:ext cx="3648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 eaLnBrk="0" hangingPunct="0"/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Beam-based Test with Libera SPH.</a:t>
              </a:r>
            </a:p>
          </p:txBody>
        </p:sp>
        <p:sp>
          <p:nvSpPr>
            <p:cNvPr id="74" name="Text Box 16"/>
            <p:cNvSpPr txBox="1">
              <a:spLocks noChangeArrowheads="1"/>
            </p:cNvSpPr>
            <p:nvPr/>
          </p:nvSpPr>
          <p:spPr bwMode="gray">
            <a:xfrm>
              <a:off x="1200" y="1817"/>
              <a:ext cx="213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8" name="Group 32"/>
          <p:cNvGrpSpPr>
            <a:grpSpLocks/>
          </p:cNvGrpSpPr>
          <p:nvPr/>
        </p:nvGrpSpPr>
        <p:grpSpPr bwMode="auto">
          <a:xfrm>
            <a:off x="381000" y="3048000"/>
            <a:ext cx="8534413" cy="665162"/>
            <a:chOff x="1152" y="1179"/>
            <a:chExt cx="5376" cy="419"/>
          </a:xfrm>
        </p:grpSpPr>
        <p:grpSp>
          <p:nvGrpSpPr>
            <p:cNvPr id="79" name="Group 3"/>
            <p:cNvGrpSpPr>
              <a:grpSpLocks/>
            </p:cNvGrpSpPr>
            <p:nvPr/>
          </p:nvGrpSpPr>
          <p:grpSpPr bwMode="auto">
            <a:xfrm>
              <a:off x="1152" y="1179"/>
              <a:ext cx="480" cy="419"/>
              <a:chOff x="1110" y="2656"/>
              <a:chExt cx="1549" cy="1351"/>
            </a:xfrm>
          </p:grpSpPr>
          <p:sp>
            <p:nvSpPr>
              <p:cNvPr id="83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80" name="Line 11"/>
            <p:cNvSpPr>
              <a:spLocks noChangeShapeType="1"/>
            </p:cNvSpPr>
            <p:nvPr/>
          </p:nvSpPr>
          <p:spPr bwMode="auto">
            <a:xfrm>
              <a:off x="1536" y="1563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th-TH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1" name="Text Box 12"/>
            <p:cNvSpPr txBox="1">
              <a:spLocks noChangeArrowheads="1"/>
            </p:cNvSpPr>
            <p:nvPr/>
          </p:nvSpPr>
          <p:spPr bwMode="auto">
            <a:xfrm>
              <a:off x="1632" y="1227"/>
              <a:ext cx="4896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Digital Signal Processing Algorithm for Position and Phase.</a:t>
              </a:r>
            </a:p>
          </p:txBody>
        </p:sp>
        <p:sp>
          <p:nvSpPr>
            <p:cNvPr id="82" name="Text Box 13"/>
            <p:cNvSpPr txBox="1">
              <a:spLocks noChangeArrowheads="1"/>
            </p:cNvSpPr>
            <p:nvPr/>
          </p:nvSpPr>
          <p:spPr bwMode="gray">
            <a:xfrm>
              <a:off x="1281" y="1241"/>
              <a:ext cx="213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6" name="Group 33"/>
          <p:cNvGrpSpPr>
            <a:grpSpLocks/>
          </p:cNvGrpSpPr>
          <p:nvPr/>
        </p:nvGrpSpPr>
        <p:grpSpPr bwMode="auto">
          <a:xfrm>
            <a:off x="381000" y="5105400"/>
            <a:ext cx="9390075" cy="665163"/>
            <a:chOff x="1056" y="1755"/>
            <a:chExt cx="5915" cy="419"/>
          </a:xfrm>
        </p:grpSpPr>
        <p:grpSp>
          <p:nvGrpSpPr>
            <p:cNvPr id="87" name="Group 7"/>
            <p:cNvGrpSpPr>
              <a:grpSpLocks/>
            </p:cNvGrpSpPr>
            <p:nvPr/>
          </p:nvGrpSpPr>
          <p:grpSpPr bwMode="auto">
            <a:xfrm>
              <a:off x="1056" y="1755"/>
              <a:ext cx="476" cy="419"/>
              <a:chOff x="2864" y="2656"/>
              <a:chExt cx="1536" cy="1351"/>
            </a:xfrm>
          </p:grpSpPr>
          <p:sp>
            <p:nvSpPr>
              <p:cNvPr id="91" name="AutoShape 8"/>
              <p:cNvSpPr>
                <a:spLocks noChangeArrowheads="1"/>
              </p:cNvSpPr>
              <p:nvPr/>
            </p:nvSpPr>
            <p:spPr bwMode="gray">
              <a:xfrm>
                <a:off x="2864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" name="AutoShape 9"/>
              <p:cNvSpPr>
                <a:spLocks noChangeArrowheads="1"/>
              </p:cNvSpPr>
              <p:nvPr/>
            </p:nvSpPr>
            <p:spPr bwMode="gray">
              <a:xfrm>
                <a:off x="286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" name="AutoShape 10"/>
              <p:cNvSpPr>
                <a:spLocks noChangeArrowheads="1"/>
              </p:cNvSpPr>
              <p:nvPr/>
            </p:nvSpPr>
            <p:spPr bwMode="gray">
              <a:xfrm>
                <a:off x="295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88" name="Line 14"/>
            <p:cNvSpPr>
              <a:spLocks noChangeShapeType="1"/>
            </p:cNvSpPr>
            <p:nvPr/>
          </p:nvSpPr>
          <p:spPr bwMode="auto">
            <a:xfrm>
              <a:off x="1536" y="2139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th-TH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9" name="Text Box 15"/>
            <p:cNvSpPr txBox="1">
              <a:spLocks noChangeArrowheads="1"/>
            </p:cNvSpPr>
            <p:nvPr/>
          </p:nvSpPr>
          <p:spPr bwMode="auto">
            <a:xfrm>
              <a:off x="1536" y="1803"/>
              <a:ext cx="5435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 eaLnBrk="0" hangingPunct="0"/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Results &amp; Conclusion.</a:t>
              </a:r>
            </a:p>
          </p:txBody>
        </p:sp>
        <p:sp>
          <p:nvSpPr>
            <p:cNvPr id="90" name="Text Box 16"/>
            <p:cNvSpPr txBox="1">
              <a:spLocks noChangeArrowheads="1"/>
            </p:cNvSpPr>
            <p:nvPr/>
          </p:nvSpPr>
          <p:spPr bwMode="gray">
            <a:xfrm>
              <a:off x="1200" y="1817"/>
              <a:ext cx="213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مستطيل مستدير الزوايا 44"/>
          <p:cNvSpPr/>
          <p:nvPr/>
        </p:nvSpPr>
        <p:spPr>
          <a:xfrm>
            <a:off x="152400" y="1752600"/>
            <a:ext cx="8763000" cy="4267200"/>
          </a:xfrm>
          <a:prstGeom prst="roundRect">
            <a:avLst>
              <a:gd name="adj" fmla="val 4809"/>
            </a:avLst>
          </a:prstGeom>
          <a:solidFill>
            <a:schemeClr val="bg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Bold Italic Art" pitchFamily="2" charset="-78"/>
            </a:endParaRPr>
          </a:p>
        </p:txBody>
      </p:sp>
      <p:grpSp>
        <p:nvGrpSpPr>
          <p:cNvPr id="56" name="Group 32"/>
          <p:cNvGrpSpPr>
            <a:grpSpLocks/>
          </p:cNvGrpSpPr>
          <p:nvPr/>
        </p:nvGrpSpPr>
        <p:grpSpPr bwMode="auto">
          <a:xfrm>
            <a:off x="381000" y="1981202"/>
            <a:ext cx="8534413" cy="665163"/>
            <a:chOff x="1152" y="1179"/>
            <a:chExt cx="5376" cy="419"/>
          </a:xfrm>
        </p:grpSpPr>
        <p:grpSp>
          <p:nvGrpSpPr>
            <p:cNvPr id="63" name="Group 3"/>
            <p:cNvGrpSpPr>
              <a:grpSpLocks/>
            </p:cNvGrpSpPr>
            <p:nvPr/>
          </p:nvGrpSpPr>
          <p:grpSpPr bwMode="auto">
            <a:xfrm>
              <a:off x="1152" y="1179"/>
              <a:ext cx="480" cy="419"/>
              <a:chOff x="1110" y="2656"/>
              <a:chExt cx="1549" cy="1351"/>
            </a:xfrm>
          </p:grpSpPr>
          <p:sp>
            <p:nvSpPr>
              <p:cNvPr id="67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4" name="Line 11"/>
            <p:cNvSpPr>
              <a:spLocks noChangeShapeType="1"/>
            </p:cNvSpPr>
            <p:nvPr/>
          </p:nvSpPr>
          <p:spPr bwMode="auto">
            <a:xfrm>
              <a:off x="1536" y="1563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th-TH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5" name="Text Box 12"/>
            <p:cNvSpPr txBox="1">
              <a:spLocks noChangeArrowheads="1"/>
            </p:cNvSpPr>
            <p:nvPr/>
          </p:nvSpPr>
          <p:spPr bwMode="auto">
            <a:xfrm>
              <a:off x="1632" y="1227"/>
              <a:ext cx="4896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Motivation (Beam Position and Beam Phase). </a:t>
              </a:r>
              <a:endPara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Text Box 13"/>
            <p:cNvSpPr txBox="1">
              <a:spLocks noChangeArrowheads="1"/>
            </p:cNvSpPr>
            <p:nvPr/>
          </p:nvSpPr>
          <p:spPr bwMode="gray">
            <a:xfrm>
              <a:off x="1281" y="1241"/>
              <a:ext cx="213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2" cstate="print"/>
          <a:srcRect l="11250" t="14000" r="15625" b="18000"/>
          <a:stretch>
            <a:fillRect/>
          </a:stretch>
        </p:blipFill>
        <p:spPr bwMode="auto">
          <a:xfrm>
            <a:off x="0" y="1219200"/>
            <a:ext cx="9144000" cy="531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مربع نص 28"/>
          <p:cNvSpPr txBox="1"/>
          <p:nvPr/>
        </p:nvSpPr>
        <p:spPr>
          <a:xfrm>
            <a:off x="5538484" y="1752600"/>
            <a:ext cx="1548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Circumference</a:t>
            </a:r>
          </a:p>
          <a:p>
            <a:pPr algn="ctr"/>
            <a:r>
              <a:rPr lang="en-US" b="1" dirty="0" smtClean="0"/>
              <a:t>1080 m</a:t>
            </a:r>
            <a:endParaRPr lang="en-US" b="1" dirty="0"/>
          </a:p>
        </p:txBody>
      </p:sp>
      <p:sp>
        <p:nvSpPr>
          <p:cNvPr id="30" name="مربع نص 29"/>
          <p:cNvSpPr txBox="1"/>
          <p:nvPr/>
        </p:nvSpPr>
        <p:spPr>
          <a:xfrm>
            <a:off x="6019800" y="5336977"/>
            <a:ext cx="2810834" cy="3693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7 × 10     cooled pbar/hour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6614996" y="5257800"/>
            <a:ext cx="407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10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1679803" y="1755577"/>
            <a:ext cx="222342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 × 10     proton/hour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2274999" y="1676400"/>
            <a:ext cx="407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16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6615113"/>
            <a:chOff x="0" y="0"/>
            <a:chExt cx="5760" cy="4167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4" y="3984"/>
              <a:ext cx="576" cy="183"/>
            </a:xfrm>
            <a:prstGeom prst="rect">
              <a:avLst/>
            </a:prstGeom>
            <a:noFill/>
          </p:spPr>
        </p:pic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0" y="412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5424" y="41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5760" cy="746"/>
            </a:xfrm>
            <a:prstGeom prst="rect">
              <a:avLst/>
            </a:prstGeom>
            <a:noFill/>
          </p:spPr>
        </p:pic>
      </p:grpSp>
      <p:sp>
        <p:nvSpPr>
          <p:cNvPr id="22" name="مستطيل 21"/>
          <p:cNvSpPr/>
          <p:nvPr/>
        </p:nvSpPr>
        <p:spPr>
          <a:xfrm>
            <a:off x="3657600" y="6550223"/>
            <a:ext cx="5421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entury" pitchFamily="18" charset="0"/>
              </a:rPr>
              <a:t>5-33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838200" y="304800"/>
            <a:ext cx="7924800" cy="609600"/>
          </a:xfrm>
          <a:prstGeom prst="roundRect">
            <a:avLst>
              <a:gd name="adj" fmla="val 4809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Bold Italic Art" pitchFamily="2" charset="-78"/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838200" y="381000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Motivation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304800" y="385465"/>
            <a:ext cx="381000" cy="381000"/>
          </a:xfrm>
          <a:prstGeom prst="rect">
            <a:avLst/>
          </a:prstGeom>
          <a:solidFill>
            <a:srgbClr val="FFFF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-45591" y="6611779"/>
            <a:ext cx="91983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 smtClean="0">
                <a:latin typeface="Times New Roman"/>
                <a:ea typeface="MS Mincho"/>
              </a:rPr>
              <a:t>M. Almalki ,</a:t>
            </a:r>
            <a:r>
              <a:rPr lang="de-DE" sz="1000" b="1" dirty="0" smtClean="0">
                <a:latin typeface="Times New Roman"/>
                <a:ea typeface="MS Mincho"/>
              </a:rPr>
              <a:t> Dresden 2013 - DPG                                                                                                                </a:t>
            </a:r>
            <a:r>
              <a:rPr lang="en-US" sz="1000" b="1" dirty="0" smtClean="0">
                <a:latin typeface="Times New Roman"/>
                <a:ea typeface="MS Mincho"/>
              </a:rPr>
              <a:t>Digital Beam Position and Phase Monitor for P-LINAC for FAIR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2" cstate="print"/>
          <a:srcRect l="11250" t="14000" r="15625" b="18000"/>
          <a:stretch>
            <a:fillRect/>
          </a:stretch>
        </p:blipFill>
        <p:spPr bwMode="auto">
          <a:xfrm>
            <a:off x="0" y="1219200"/>
            <a:ext cx="9144000" cy="531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مربع نص 28"/>
          <p:cNvSpPr txBox="1"/>
          <p:nvPr/>
        </p:nvSpPr>
        <p:spPr>
          <a:xfrm>
            <a:off x="5538484" y="1752600"/>
            <a:ext cx="1548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Circumference</a:t>
            </a:r>
          </a:p>
          <a:p>
            <a:pPr algn="ctr"/>
            <a:r>
              <a:rPr lang="en-US" b="1" dirty="0" smtClean="0"/>
              <a:t>1080 m</a:t>
            </a:r>
            <a:endParaRPr lang="en-US" b="1" dirty="0"/>
          </a:p>
        </p:txBody>
      </p:sp>
      <p:sp>
        <p:nvSpPr>
          <p:cNvPr id="32" name="مربع نص 31"/>
          <p:cNvSpPr txBox="1"/>
          <p:nvPr/>
        </p:nvSpPr>
        <p:spPr>
          <a:xfrm>
            <a:off x="1679803" y="1755577"/>
            <a:ext cx="222342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 × 10     proton/hour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2274999" y="1676400"/>
            <a:ext cx="407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16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6615113"/>
            <a:chOff x="0" y="0"/>
            <a:chExt cx="5760" cy="4167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4" y="3984"/>
              <a:ext cx="576" cy="183"/>
            </a:xfrm>
            <a:prstGeom prst="rect">
              <a:avLst/>
            </a:prstGeom>
            <a:noFill/>
          </p:spPr>
        </p:pic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0" y="412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5424" y="41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5760" cy="746"/>
            </a:xfrm>
            <a:prstGeom prst="rect">
              <a:avLst/>
            </a:prstGeom>
            <a:noFill/>
          </p:spPr>
        </p:pic>
      </p:grpSp>
      <p:sp>
        <p:nvSpPr>
          <p:cNvPr id="35" name="سهم للأسفل 34"/>
          <p:cNvSpPr/>
          <p:nvPr/>
        </p:nvSpPr>
        <p:spPr>
          <a:xfrm rot="19702496">
            <a:off x="3188100" y="2568089"/>
            <a:ext cx="457200" cy="19202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" name="مستطيل مستدير الزوايا 44"/>
          <p:cNvSpPr/>
          <p:nvPr/>
        </p:nvSpPr>
        <p:spPr>
          <a:xfrm>
            <a:off x="838200" y="304800"/>
            <a:ext cx="7924800" cy="609600"/>
          </a:xfrm>
          <a:prstGeom prst="roundRect">
            <a:avLst>
              <a:gd name="adj" fmla="val 4809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Bold Italic Art" pitchFamily="2" charset="-78"/>
            </a:endParaRPr>
          </a:p>
        </p:txBody>
      </p:sp>
      <p:sp>
        <p:nvSpPr>
          <p:cNvPr id="46" name="مستطيل 45"/>
          <p:cNvSpPr/>
          <p:nvPr/>
        </p:nvSpPr>
        <p:spPr>
          <a:xfrm>
            <a:off x="838200" y="381000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Motivation.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مستطيل 46"/>
          <p:cNvSpPr/>
          <p:nvPr/>
        </p:nvSpPr>
        <p:spPr>
          <a:xfrm>
            <a:off x="304800" y="385465"/>
            <a:ext cx="381000" cy="381000"/>
          </a:xfrm>
          <a:prstGeom prst="rect">
            <a:avLst/>
          </a:prstGeom>
          <a:solidFill>
            <a:srgbClr val="FFFF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مستطيل 48"/>
          <p:cNvSpPr/>
          <p:nvPr/>
        </p:nvSpPr>
        <p:spPr>
          <a:xfrm>
            <a:off x="3657600" y="6550223"/>
            <a:ext cx="5421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entury" pitchFamily="18" charset="0"/>
              </a:rPr>
              <a:t>6-33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6019800" y="5260777"/>
            <a:ext cx="2810834" cy="3693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7 × 10     cooled pbar/hour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6614996" y="5181600"/>
            <a:ext cx="407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10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50" name="Picture 5655" descr="p-linac-overview-bpm"/>
          <p:cNvPicPr>
            <a:picLocks noChangeAspect="1" noChangeArrowheads="1"/>
          </p:cNvPicPr>
          <p:nvPr/>
        </p:nvPicPr>
        <p:blipFill>
          <a:blip r:embed="rId5" cstate="print"/>
          <a:srcRect t="2174"/>
          <a:stretch>
            <a:fillRect/>
          </a:stretch>
        </p:blipFill>
        <p:spPr bwMode="auto">
          <a:xfrm>
            <a:off x="83022" y="4419600"/>
            <a:ext cx="8984778" cy="205740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CC"/>
            </a:solidFill>
          </a:ln>
        </p:spPr>
      </p:pic>
      <p:sp>
        <p:nvSpPr>
          <p:cNvPr id="51" name="مستطيل 50"/>
          <p:cNvSpPr/>
          <p:nvPr/>
        </p:nvSpPr>
        <p:spPr>
          <a:xfrm>
            <a:off x="5309237" y="5345668"/>
            <a:ext cx="2691763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Bold Italic Art" pitchFamily="2" charset="-78"/>
              </a:rPr>
              <a:t>48           60          70 MeV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52" name="مستطيل 51"/>
          <p:cNvSpPr/>
          <p:nvPr/>
        </p:nvSpPr>
        <p:spPr>
          <a:xfrm>
            <a:off x="2514600" y="5334000"/>
            <a:ext cx="222593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Bold Italic Art" pitchFamily="2" charset="-78"/>
              </a:rPr>
              <a:t>  3 MeV    24      36    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53" name="مستطيل 52"/>
          <p:cNvSpPr/>
          <p:nvPr/>
        </p:nvSpPr>
        <p:spPr>
          <a:xfrm>
            <a:off x="5181600" y="5638800"/>
            <a:ext cx="1415772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Bold Italic Art" pitchFamily="2" charset="-78"/>
              </a:rPr>
              <a:t>CH4 to CH6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مستطيل 53"/>
          <p:cNvSpPr/>
          <p:nvPr/>
        </p:nvSpPr>
        <p:spPr>
          <a:xfrm>
            <a:off x="2514600" y="5638800"/>
            <a:ext cx="2210862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Bold Italic Art" pitchFamily="2" charset="-78"/>
              </a:rPr>
              <a:t>    CCH1 to CCH3 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مستطيل 54"/>
          <p:cNvSpPr/>
          <p:nvPr/>
        </p:nvSpPr>
        <p:spPr>
          <a:xfrm>
            <a:off x="222306" y="5638800"/>
            <a:ext cx="240771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Bold Italic Art" pitchFamily="2" charset="-78"/>
              </a:rPr>
              <a:t>Source     LEPT   RFQ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مستطيل 55"/>
          <p:cNvSpPr/>
          <p:nvPr/>
        </p:nvSpPr>
        <p:spPr>
          <a:xfrm>
            <a:off x="1219200" y="5345668"/>
            <a:ext cx="870751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Bold Italic Art" pitchFamily="2" charset="-78"/>
              </a:rPr>
              <a:t>95 keV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57" name="مستطيل 56"/>
          <p:cNvSpPr/>
          <p:nvPr/>
        </p:nvSpPr>
        <p:spPr>
          <a:xfrm>
            <a:off x="7924800" y="5257800"/>
            <a:ext cx="992579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Bold Italic Art" pitchFamily="2" charset="-78"/>
              </a:rPr>
              <a:t>    dump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مستطيل 57"/>
          <p:cNvSpPr/>
          <p:nvPr/>
        </p:nvSpPr>
        <p:spPr>
          <a:xfrm>
            <a:off x="7543800" y="4431268"/>
            <a:ext cx="1011815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Bold Italic Art" pitchFamily="2" charset="-78"/>
              </a:rPr>
              <a:t>to SIS18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مستطيل 58"/>
          <p:cNvSpPr/>
          <p:nvPr/>
        </p:nvSpPr>
        <p:spPr>
          <a:xfrm flipV="1">
            <a:off x="2362200" y="5943600"/>
            <a:ext cx="2438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رابط كسهم مستقيم 59"/>
          <p:cNvCxnSpPr/>
          <p:nvPr/>
        </p:nvCxnSpPr>
        <p:spPr>
          <a:xfrm>
            <a:off x="5105400" y="6324600"/>
            <a:ext cx="1828800" cy="0"/>
          </a:xfrm>
          <a:prstGeom prst="straightConnector1">
            <a:avLst/>
          </a:prstGeom>
          <a:ln w="22225">
            <a:solidFill>
              <a:srgbClr val="0000FF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رابط كسهم مستقيم 60"/>
          <p:cNvCxnSpPr/>
          <p:nvPr/>
        </p:nvCxnSpPr>
        <p:spPr>
          <a:xfrm flipH="1">
            <a:off x="2651760" y="6324600"/>
            <a:ext cx="1828800" cy="0"/>
          </a:xfrm>
          <a:prstGeom prst="straightConnector1">
            <a:avLst/>
          </a:prstGeom>
          <a:ln w="22225">
            <a:solidFill>
              <a:srgbClr val="0000FF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مستطيل 61"/>
          <p:cNvSpPr/>
          <p:nvPr/>
        </p:nvSpPr>
        <p:spPr>
          <a:xfrm>
            <a:off x="4492732" y="6138446"/>
            <a:ext cx="612668" cy="338554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Bold Italic Art" pitchFamily="2" charset="-78"/>
              </a:rPr>
              <a:t>30 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4" name="مستطيل 33"/>
          <p:cNvSpPr/>
          <p:nvPr/>
        </p:nvSpPr>
        <p:spPr>
          <a:xfrm>
            <a:off x="-45591" y="6611779"/>
            <a:ext cx="91983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 smtClean="0">
                <a:latin typeface="Times New Roman"/>
                <a:ea typeface="MS Mincho"/>
              </a:rPr>
              <a:t>M. Almalki ,</a:t>
            </a:r>
            <a:r>
              <a:rPr lang="de-DE" sz="1000" b="1" dirty="0" smtClean="0">
                <a:latin typeface="Times New Roman"/>
                <a:ea typeface="MS Mincho"/>
              </a:rPr>
              <a:t> Dresden 2013 - DPG                                                                                                                </a:t>
            </a:r>
            <a:r>
              <a:rPr lang="en-US" sz="1000" b="1" dirty="0" smtClean="0">
                <a:latin typeface="Times New Roman"/>
                <a:ea typeface="MS Mincho"/>
              </a:rPr>
              <a:t>Digital Beam Position and Phase Monitor for P-LINAC for FAIR</a:t>
            </a:r>
          </a:p>
        </p:txBody>
      </p:sp>
      <p:sp>
        <p:nvSpPr>
          <p:cNvPr id="36" name="مستطيل 35"/>
          <p:cNvSpPr/>
          <p:nvPr/>
        </p:nvSpPr>
        <p:spPr>
          <a:xfrm>
            <a:off x="46618" y="4419600"/>
            <a:ext cx="2086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p-LINAC for FAIR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مستطيل مستدير الزوايا 60"/>
          <p:cNvSpPr/>
          <p:nvPr/>
        </p:nvSpPr>
        <p:spPr bwMode="auto">
          <a:xfrm>
            <a:off x="6004560" y="2133600"/>
            <a:ext cx="2301240" cy="521732"/>
          </a:xfrm>
          <a:prstGeom prst="roundRect">
            <a:avLst/>
          </a:prstGeom>
          <a:solidFill>
            <a:srgbClr val="FFFFFF">
              <a:lumMod val="85000"/>
              <a:alpha val="15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32" charset="0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32" charset="0"/>
              <a:cs typeface="Arial" charset="0"/>
            </a:endParaRPr>
          </a:p>
        </p:txBody>
      </p:sp>
      <p:pic>
        <p:nvPicPr>
          <p:cNvPr id="165" name="Picture 1"/>
          <p:cNvPicPr>
            <a:picLocks noChangeAspect="1" noChangeArrowheads="1"/>
          </p:cNvPicPr>
          <p:nvPr/>
        </p:nvPicPr>
        <p:blipFill>
          <a:blip r:embed="rId2" cstate="print"/>
          <a:srcRect l="16250" t="21000" r="46875" b="20000"/>
          <a:stretch>
            <a:fillRect/>
          </a:stretch>
        </p:blipFill>
        <p:spPr bwMode="auto">
          <a:xfrm>
            <a:off x="3276600" y="1371600"/>
            <a:ext cx="2011680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6615113"/>
            <a:chOff x="0" y="0"/>
            <a:chExt cx="5760" cy="4167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4" y="3984"/>
              <a:ext cx="576" cy="183"/>
            </a:xfrm>
            <a:prstGeom prst="rect">
              <a:avLst/>
            </a:prstGeom>
            <a:noFill/>
          </p:spPr>
        </p:pic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0" y="412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5424" y="41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5760" cy="746"/>
            </a:xfrm>
            <a:prstGeom prst="rect">
              <a:avLst/>
            </a:prstGeom>
            <a:noFill/>
          </p:spPr>
        </p:pic>
      </p:grpSp>
      <p:sp>
        <p:nvSpPr>
          <p:cNvPr id="118" name="مستطيل مستدير الزوايا 117"/>
          <p:cNvSpPr/>
          <p:nvPr/>
        </p:nvSpPr>
        <p:spPr bwMode="auto">
          <a:xfrm>
            <a:off x="457200" y="2145268"/>
            <a:ext cx="2301240" cy="521732"/>
          </a:xfrm>
          <a:prstGeom prst="roundRect">
            <a:avLst/>
          </a:prstGeom>
          <a:solidFill>
            <a:srgbClr val="FFFFFF">
              <a:lumMod val="85000"/>
              <a:alpha val="15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32" charset="0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32" charset="0"/>
              <a:cs typeface="Arial" charset="0"/>
            </a:endParaRPr>
          </a:p>
        </p:txBody>
      </p:sp>
      <p:sp>
        <p:nvSpPr>
          <p:cNvPr id="119" name="مستطيل 118"/>
          <p:cNvSpPr/>
          <p:nvPr/>
        </p:nvSpPr>
        <p:spPr>
          <a:xfrm>
            <a:off x="76200" y="2176046"/>
            <a:ext cx="906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2F01D9"/>
                </a:solidFill>
                <a:latin typeface="Times New Roman" pitchFamily="18" charset="0"/>
                <a:cs typeface="Times New Roman" pitchFamily="18" charset="0"/>
              </a:rPr>
              <a:t>       Beam Position                                                  Beam Phase                                              </a:t>
            </a:r>
          </a:p>
        </p:txBody>
      </p:sp>
      <p:sp>
        <p:nvSpPr>
          <p:cNvPr id="32" name="علبة 31"/>
          <p:cNvSpPr/>
          <p:nvPr/>
        </p:nvSpPr>
        <p:spPr>
          <a:xfrm rot="5400000">
            <a:off x="4198619" y="-617219"/>
            <a:ext cx="899161" cy="10058400"/>
          </a:xfrm>
          <a:prstGeom prst="can">
            <a:avLst/>
          </a:prstGeom>
          <a:gradFill rotWithShape="1">
            <a:gsLst>
              <a:gs pos="0">
                <a:srgbClr val="2D2DB9">
                  <a:tint val="50000"/>
                  <a:satMod val="300000"/>
                </a:srgbClr>
              </a:gs>
              <a:gs pos="35000">
                <a:srgbClr val="2D2DB9">
                  <a:tint val="37000"/>
                  <a:satMod val="300000"/>
                </a:srgbClr>
              </a:gs>
              <a:gs pos="100000">
                <a:srgbClr val="2D2DB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D2DB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33" name="علبة 32"/>
          <p:cNvSpPr/>
          <p:nvPr/>
        </p:nvSpPr>
        <p:spPr>
          <a:xfrm rot="5400000">
            <a:off x="1600198" y="3870963"/>
            <a:ext cx="914403" cy="1066800"/>
          </a:xfrm>
          <a:prstGeom prst="can">
            <a:avLst/>
          </a:prstGeom>
          <a:gradFill rotWithShape="1">
            <a:gsLst>
              <a:gs pos="0">
                <a:srgbClr val="2D2DB9">
                  <a:tint val="50000"/>
                  <a:satMod val="300000"/>
                </a:srgbClr>
              </a:gs>
              <a:gs pos="35000">
                <a:srgbClr val="2D2DB9">
                  <a:tint val="37000"/>
                  <a:satMod val="300000"/>
                </a:srgbClr>
              </a:gs>
              <a:gs pos="100000">
                <a:srgbClr val="2D2DB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34" name="مستطيل 33"/>
          <p:cNvSpPr/>
          <p:nvPr/>
        </p:nvSpPr>
        <p:spPr>
          <a:xfrm>
            <a:off x="1643849" y="3585864"/>
            <a:ext cx="87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Times New Roman"/>
                <a:ea typeface="MS Mincho"/>
              </a:rPr>
              <a:t>BPM 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5" cstate="print"/>
          <a:srcRect l="30974" t="6706" r="22665" b="21971"/>
          <a:stretch>
            <a:fillRect/>
          </a:stretch>
        </p:blipFill>
        <p:spPr bwMode="auto">
          <a:xfrm>
            <a:off x="1487424" y="3947161"/>
            <a:ext cx="950976" cy="91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مستطيل 35"/>
          <p:cNvSpPr/>
          <p:nvPr/>
        </p:nvSpPr>
        <p:spPr>
          <a:xfrm>
            <a:off x="6825449" y="3585864"/>
            <a:ext cx="87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MS Mincho"/>
              </a:rPr>
              <a:t>BPM 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7" name="علبة 36"/>
          <p:cNvSpPr/>
          <p:nvPr/>
        </p:nvSpPr>
        <p:spPr>
          <a:xfrm rot="5400000">
            <a:off x="6781798" y="3870963"/>
            <a:ext cx="914403" cy="1066800"/>
          </a:xfrm>
          <a:prstGeom prst="can">
            <a:avLst/>
          </a:prstGeom>
          <a:gradFill rotWithShape="1">
            <a:gsLst>
              <a:gs pos="0">
                <a:srgbClr val="2D2DB9">
                  <a:tint val="50000"/>
                  <a:satMod val="300000"/>
                </a:srgbClr>
              </a:gs>
              <a:gs pos="35000">
                <a:srgbClr val="2D2DB9">
                  <a:tint val="37000"/>
                  <a:satMod val="300000"/>
                </a:srgbClr>
              </a:gs>
              <a:gs pos="100000">
                <a:srgbClr val="2D2DB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5" cstate="print"/>
          <a:srcRect l="30974" t="6706" r="22665" b="21971"/>
          <a:stretch>
            <a:fillRect/>
          </a:stretch>
        </p:blipFill>
        <p:spPr bwMode="auto">
          <a:xfrm>
            <a:off x="6705600" y="3947161"/>
            <a:ext cx="950975" cy="91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9" name="رابط كسهم مستقيم 38"/>
          <p:cNvCxnSpPr/>
          <p:nvPr/>
        </p:nvCxnSpPr>
        <p:spPr bwMode="auto">
          <a:xfrm>
            <a:off x="4800600" y="4419600"/>
            <a:ext cx="237744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00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40" name="شكل بيضاوي 39"/>
          <p:cNvSpPr/>
          <p:nvPr/>
        </p:nvSpPr>
        <p:spPr>
          <a:xfrm>
            <a:off x="-990600" y="4404361"/>
            <a:ext cx="457200" cy="91440"/>
          </a:xfrm>
          <a:prstGeom prst="ellipse">
            <a:avLst/>
          </a:prstGeom>
          <a:blipFill>
            <a:blip r:embed="rId6" cstate="print"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46" name="مستطيل 45"/>
          <p:cNvSpPr/>
          <p:nvPr/>
        </p:nvSpPr>
        <p:spPr>
          <a:xfrm>
            <a:off x="4343400" y="3938825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MS Mincho"/>
              </a:rPr>
              <a:t>L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7" name="مستطيل 46"/>
          <p:cNvSpPr/>
          <p:nvPr/>
        </p:nvSpPr>
        <p:spPr>
          <a:xfrm>
            <a:off x="3733800" y="4476690"/>
            <a:ext cx="14654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MS Mincho"/>
              </a:rPr>
              <a:t>Accelerator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48" name="رابط كسهم مستقيم 47"/>
          <p:cNvCxnSpPr/>
          <p:nvPr/>
        </p:nvCxnSpPr>
        <p:spPr bwMode="auto">
          <a:xfrm>
            <a:off x="1905000" y="4419600"/>
            <a:ext cx="237744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00"/>
            </a:solidFill>
            <a:prstDash val="solid"/>
            <a:round/>
            <a:headEnd type="arrow"/>
            <a:tailEnd type="none"/>
          </a:ln>
          <a:effectLst/>
        </p:spPr>
      </p:cxnSp>
      <p:sp>
        <p:nvSpPr>
          <p:cNvPr id="50" name="شكل بيضاوي 49"/>
          <p:cNvSpPr/>
          <p:nvPr/>
        </p:nvSpPr>
        <p:spPr>
          <a:xfrm>
            <a:off x="-914400" y="4400490"/>
            <a:ext cx="457200" cy="91440"/>
          </a:xfrm>
          <a:prstGeom prst="ellipse">
            <a:avLst/>
          </a:prstGeom>
          <a:blipFill>
            <a:blip r:embed="rId6" cstate="print"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51" name="شكل بيضاوي 50"/>
          <p:cNvSpPr/>
          <p:nvPr/>
        </p:nvSpPr>
        <p:spPr>
          <a:xfrm>
            <a:off x="-990600" y="4404361"/>
            <a:ext cx="457200" cy="91440"/>
          </a:xfrm>
          <a:prstGeom prst="ellipse">
            <a:avLst/>
          </a:prstGeom>
          <a:blipFill>
            <a:blip r:embed="rId6" cstate="print"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52" name="شكل بيضاوي 51"/>
          <p:cNvSpPr/>
          <p:nvPr/>
        </p:nvSpPr>
        <p:spPr>
          <a:xfrm>
            <a:off x="-914400" y="4400490"/>
            <a:ext cx="457200" cy="91440"/>
          </a:xfrm>
          <a:prstGeom prst="ellipse">
            <a:avLst/>
          </a:prstGeom>
          <a:blipFill>
            <a:blip r:embed="rId6" cstate="print"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42" name="شكل بيضاوي 41"/>
          <p:cNvSpPr/>
          <p:nvPr/>
        </p:nvSpPr>
        <p:spPr>
          <a:xfrm>
            <a:off x="-990600" y="4427935"/>
            <a:ext cx="457200" cy="91440"/>
          </a:xfrm>
          <a:prstGeom prst="ellipse">
            <a:avLst/>
          </a:prstGeom>
          <a:blipFill>
            <a:blip r:embed="rId6" cstate="print"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43" name="شكل بيضاوي 42"/>
          <p:cNvSpPr/>
          <p:nvPr/>
        </p:nvSpPr>
        <p:spPr>
          <a:xfrm>
            <a:off x="-914400" y="4424064"/>
            <a:ext cx="457200" cy="91440"/>
          </a:xfrm>
          <a:prstGeom prst="ellipse">
            <a:avLst/>
          </a:prstGeom>
          <a:blipFill>
            <a:blip r:embed="rId6" cstate="print"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44" name="شكل بيضاوي 43"/>
          <p:cNvSpPr/>
          <p:nvPr/>
        </p:nvSpPr>
        <p:spPr>
          <a:xfrm>
            <a:off x="-990600" y="4427935"/>
            <a:ext cx="457200" cy="91440"/>
          </a:xfrm>
          <a:prstGeom prst="ellipse">
            <a:avLst/>
          </a:prstGeom>
          <a:blipFill>
            <a:blip r:embed="rId6" cstate="print"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45" name="شكل بيضاوي 44"/>
          <p:cNvSpPr/>
          <p:nvPr/>
        </p:nvSpPr>
        <p:spPr>
          <a:xfrm>
            <a:off x="-914400" y="4424064"/>
            <a:ext cx="457200" cy="91440"/>
          </a:xfrm>
          <a:prstGeom prst="ellipse">
            <a:avLst/>
          </a:prstGeom>
          <a:blipFill>
            <a:blip r:embed="rId6" cstate="print"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49" name="شكل بيضاوي 48"/>
          <p:cNvSpPr/>
          <p:nvPr/>
        </p:nvSpPr>
        <p:spPr>
          <a:xfrm>
            <a:off x="-1066800" y="4385250"/>
            <a:ext cx="457200" cy="91440"/>
          </a:xfrm>
          <a:prstGeom prst="ellipse">
            <a:avLst/>
          </a:prstGeom>
          <a:blipFill>
            <a:blip r:embed="rId6" cstate="print"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53" name="شكل بيضاوي 52"/>
          <p:cNvSpPr/>
          <p:nvPr/>
        </p:nvSpPr>
        <p:spPr>
          <a:xfrm>
            <a:off x="-990600" y="4381379"/>
            <a:ext cx="457200" cy="91440"/>
          </a:xfrm>
          <a:prstGeom prst="ellipse">
            <a:avLst/>
          </a:prstGeom>
          <a:blipFill>
            <a:blip r:embed="rId6" cstate="print"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54" name="شكل بيضاوي 53"/>
          <p:cNvSpPr/>
          <p:nvPr/>
        </p:nvSpPr>
        <p:spPr>
          <a:xfrm>
            <a:off x="-1066800" y="4385250"/>
            <a:ext cx="457200" cy="91440"/>
          </a:xfrm>
          <a:prstGeom prst="ellipse">
            <a:avLst/>
          </a:prstGeom>
          <a:blipFill>
            <a:blip r:embed="rId6" cstate="print"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55" name="شكل بيضاوي 54"/>
          <p:cNvSpPr/>
          <p:nvPr/>
        </p:nvSpPr>
        <p:spPr>
          <a:xfrm>
            <a:off x="-990600" y="4381379"/>
            <a:ext cx="457200" cy="91440"/>
          </a:xfrm>
          <a:prstGeom prst="ellipse">
            <a:avLst/>
          </a:prstGeom>
          <a:blipFill>
            <a:blip r:embed="rId6" cstate="print"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56" name="شكل بيضاوي 55"/>
          <p:cNvSpPr/>
          <p:nvPr/>
        </p:nvSpPr>
        <p:spPr>
          <a:xfrm>
            <a:off x="-1066800" y="4408824"/>
            <a:ext cx="457200" cy="91440"/>
          </a:xfrm>
          <a:prstGeom prst="ellipse">
            <a:avLst/>
          </a:prstGeom>
          <a:blipFill>
            <a:blip r:embed="rId6" cstate="print"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57" name="شكل بيضاوي 56"/>
          <p:cNvSpPr/>
          <p:nvPr/>
        </p:nvSpPr>
        <p:spPr>
          <a:xfrm>
            <a:off x="-990600" y="4404953"/>
            <a:ext cx="457200" cy="91440"/>
          </a:xfrm>
          <a:prstGeom prst="ellipse">
            <a:avLst/>
          </a:prstGeom>
          <a:blipFill>
            <a:blip r:embed="rId6" cstate="print"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58" name="شكل بيضاوي 57"/>
          <p:cNvSpPr/>
          <p:nvPr/>
        </p:nvSpPr>
        <p:spPr>
          <a:xfrm>
            <a:off x="-1066800" y="4408824"/>
            <a:ext cx="457200" cy="91440"/>
          </a:xfrm>
          <a:prstGeom prst="ellipse">
            <a:avLst/>
          </a:prstGeom>
          <a:blipFill>
            <a:blip r:embed="rId6" cstate="print"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59" name="شكل بيضاوي 58"/>
          <p:cNvSpPr/>
          <p:nvPr/>
        </p:nvSpPr>
        <p:spPr>
          <a:xfrm>
            <a:off x="-990600" y="4404953"/>
            <a:ext cx="457200" cy="91440"/>
          </a:xfrm>
          <a:prstGeom prst="ellipse">
            <a:avLst/>
          </a:prstGeom>
          <a:blipFill>
            <a:blip r:embed="rId6" cstate="print"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62" name="مستطيل 61"/>
          <p:cNvSpPr/>
          <p:nvPr/>
        </p:nvSpPr>
        <p:spPr>
          <a:xfrm>
            <a:off x="3657600" y="6550223"/>
            <a:ext cx="5421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entury" pitchFamily="18" charset="0"/>
              </a:rPr>
              <a:t>7-33</a:t>
            </a:r>
            <a:endParaRPr lang="en-US" sz="1400" dirty="0">
              <a:solidFill>
                <a:srgbClr val="C00000"/>
              </a:solidFill>
            </a:endParaRPr>
          </a:p>
        </p:txBody>
      </p:sp>
      <p:grpSp>
        <p:nvGrpSpPr>
          <p:cNvPr id="63" name="Group 32"/>
          <p:cNvGrpSpPr>
            <a:grpSpLocks/>
          </p:cNvGrpSpPr>
          <p:nvPr/>
        </p:nvGrpSpPr>
        <p:grpSpPr bwMode="auto">
          <a:xfrm>
            <a:off x="1447800" y="533400"/>
            <a:ext cx="5875347" cy="533400"/>
            <a:chOff x="1536" y="1227"/>
            <a:chExt cx="3701" cy="336"/>
          </a:xfrm>
        </p:grpSpPr>
        <p:sp>
          <p:nvSpPr>
            <p:cNvPr id="64" name="Line 11"/>
            <p:cNvSpPr>
              <a:spLocks noChangeShapeType="1"/>
            </p:cNvSpPr>
            <p:nvPr/>
          </p:nvSpPr>
          <p:spPr bwMode="auto">
            <a:xfrm>
              <a:off x="1536" y="1563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5" name="Text Box 12"/>
            <p:cNvSpPr txBox="1">
              <a:spLocks noChangeArrowheads="1"/>
            </p:cNvSpPr>
            <p:nvPr/>
          </p:nvSpPr>
          <p:spPr bwMode="auto">
            <a:xfrm>
              <a:off x="1680" y="1227"/>
              <a:ext cx="3557" cy="291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3333CC"/>
              </a:solidFill>
              <a:prstDash val="solid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Beam Position and Beam Phase Detection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6" name="مستطيل 65"/>
          <p:cNvSpPr/>
          <p:nvPr/>
        </p:nvSpPr>
        <p:spPr>
          <a:xfrm>
            <a:off x="-45591" y="6611779"/>
            <a:ext cx="91983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 smtClean="0">
                <a:latin typeface="Times New Roman"/>
                <a:ea typeface="MS Mincho"/>
              </a:rPr>
              <a:t>M. Almalki ,</a:t>
            </a:r>
            <a:r>
              <a:rPr lang="de-DE" sz="1000" b="1" dirty="0" smtClean="0">
                <a:latin typeface="Times New Roman"/>
                <a:ea typeface="MS Mincho"/>
              </a:rPr>
              <a:t> Dresden 2013 - DPG                                                                                                                </a:t>
            </a:r>
            <a:r>
              <a:rPr lang="en-US" sz="1000" b="1" dirty="0" smtClean="0">
                <a:latin typeface="Times New Roman"/>
                <a:ea typeface="MS Mincho"/>
              </a:rPr>
              <a:t>Digital Beam Position and Phase Monitor for P-LINAC for FAIR</a:t>
            </a:r>
          </a:p>
        </p:txBody>
      </p:sp>
      <p:sp>
        <p:nvSpPr>
          <p:cNvPr id="69" name="مستطيل 68"/>
          <p:cNvSpPr/>
          <p:nvPr/>
        </p:nvSpPr>
        <p:spPr bwMode="auto">
          <a:xfrm>
            <a:off x="76200" y="5105400"/>
            <a:ext cx="2286000" cy="1223665"/>
          </a:xfrm>
          <a:prstGeom prst="rect">
            <a:avLst/>
          </a:prstGeom>
          <a:solidFill>
            <a:srgbClr val="FFFF00">
              <a:alpha val="12000"/>
            </a:srgbClr>
          </a:solidFill>
          <a:ln w="25400" cap="flat" cmpd="sng" algn="ctr">
            <a:solidFill>
              <a:srgbClr val="FF0000">
                <a:alpha val="3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32" charset="0"/>
              <a:buNone/>
            </a:pPr>
            <a:endParaRPr lang="en-US" sz="2400" dirty="0">
              <a:solidFill>
                <a:srgbClr val="FFFFFF"/>
              </a:solidFill>
              <a:latin typeface="Times New Roman" pitchFamily="32" charset="0"/>
            </a:endParaRPr>
          </a:p>
        </p:txBody>
      </p:sp>
      <p:sp>
        <p:nvSpPr>
          <p:cNvPr id="70" name="مستطيل 69"/>
          <p:cNvSpPr/>
          <p:nvPr/>
        </p:nvSpPr>
        <p:spPr bwMode="auto">
          <a:xfrm>
            <a:off x="3581400" y="5105400"/>
            <a:ext cx="2057400" cy="1223665"/>
          </a:xfrm>
          <a:prstGeom prst="rect">
            <a:avLst/>
          </a:prstGeom>
          <a:solidFill>
            <a:srgbClr val="FFFF00">
              <a:alpha val="12000"/>
            </a:srgbClr>
          </a:solidFill>
          <a:ln w="25400" cap="flat" cmpd="sng" algn="ctr">
            <a:solidFill>
              <a:srgbClr val="FF0000">
                <a:alpha val="3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32" charset="0"/>
              <a:buNone/>
            </a:pPr>
            <a:endParaRPr lang="en-US" sz="2400" dirty="0">
              <a:solidFill>
                <a:srgbClr val="FFFFFF"/>
              </a:solidFill>
              <a:latin typeface="Times New Roman" pitchFamily="32" charset="0"/>
            </a:endParaRPr>
          </a:p>
        </p:txBody>
      </p:sp>
      <p:sp>
        <p:nvSpPr>
          <p:cNvPr id="71" name="شكل حر 70"/>
          <p:cNvSpPr/>
          <p:nvPr/>
        </p:nvSpPr>
        <p:spPr>
          <a:xfrm>
            <a:off x="6553200" y="5029200"/>
            <a:ext cx="1371600" cy="762000"/>
          </a:xfrm>
          <a:custGeom>
            <a:avLst/>
            <a:gdLst>
              <a:gd name="connsiteX0" fmla="*/ 0 w 1717964"/>
              <a:gd name="connsiteY0" fmla="*/ 1076036 h 1967346"/>
              <a:gd name="connsiteX1" fmla="*/ 304800 w 1717964"/>
              <a:gd name="connsiteY1" fmla="*/ 1076036 h 1967346"/>
              <a:gd name="connsiteX2" fmla="*/ 471055 w 1717964"/>
              <a:gd name="connsiteY2" fmla="*/ 120073 h 1967346"/>
              <a:gd name="connsiteX3" fmla="*/ 581891 w 1717964"/>
              <a:gd name="connsiteY3" fmla="*/ 1796473 h 1967346"/>
              <a:gd name="connsiteX4" fmla="*/ 789710 w 1717964"/>
              <a:gd name="connsiteY4" fmla="*/ 1145309 h 1967346"/>
              <a:gd name="connsiteX5" fmla="*/ 900546 w 1717964"/>
              <a:gd name="connsiteY5" fmla="*/ 1200727 h 1967346"/>
              <a:gd name="connsiteX6" fmla="*/ 997528 w 1717964"/>
              <a:gd name="connsiteY6" fmla="*/ 1048327 h 1967346"/>
              <a:gd name="connsiteX7" fmla="*/ 1205346 w 1717964"/>
              <a:gd name="connsiteY7" fmla="*/ 1020618 h 1967346"/>
              <a:gd name="connsiteX8" fmla="*/ 1593273 w 1717964"/>
              <a:gd name="connsiteY8" fmla="*/ 992909 h 1967346"/>
              <a:gd name="connsiteX9" fmla="*/ 1717964 w 1717964"/>
              <a:gd name="connsiteY9" fmla="*/ 1006764 h 196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7964" h="1967346">
                <a:moveTo>
                  <a:pt x="0" y="1076036"/>
                </a:moveTo>
                <a:cubicBezTo>
                  <a:pt x="113145" y="1155699"/>
                  <a:pt x="226291" y="1235363"/>
                  <a:pt x="304800" y="1076036"/>
                </a:cubicBezTo>
                <a:cubicBezTo>
                  <a:pt x="383309" y="916709"/>
                  <a:pt x="424873" y="0"/>
                  <a:pt x="471055" y="120073"/>
                </a:cubicBezTo>
                <a:cubicBezTo>
                  <a:pt x="517237" y="240146"/>
                  <a:pt x="528782" y="1625600"/>
                  <a:pt x="581891" y="1796473"/>
                </a:cubicBezTo>
                <a:cubicBezTo>
                  <a:pt x="635000" y="1967346"/>
                  <a:pt x="736601" y="1244600"/>
                  <a:pt x="789710" y="1145309"/>
                </a:cubicBezTo>
                <a:cubicBezTo>
                  <a:pt x="842819" y="1046018"/>
                  <a:pt x="865910" y="1216891"/>
                  <a:pt x="900546" y="1200727"/>
                </a:cubicBezTo>
                <a:cubicBezTo>
                  <a:pt x="935182" y="1184563"/>
                  <a:pt x="946728" y="1078345"/>
                  <a:pt x="997528" y="1048327"/>
                </a:cubicBezTo>
                <a:cubicBezTo>
                  <a:pt x="1048328" y="1018309"/>
                  <a:pt x="1106055" y="1029854"/>
                  <a:pt x="1205346" y="1020618"/>
                </a:cubicBezTo>
                <a:cubicBezTo>
                  <a:pt x="1304637" y="1011382"/>
                  <a:pt x="1507837" y="995218"/>
                  <a:pt x="1593273" y="992909"/>
                </a:cubicBezTo>
                <a:cubicBezTo>
                  <a:pt x="1678709" y="990600"/>
                  <a:pt x="1698336" y="998682"/>
                  <a:pt x="1717964" y="1006764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72" name="شكل حر 71"/>
          <p:cNvSpPr/>
          <p:nvPr/>
        </p:nvSpPr>
        <p:spPr>
          <a:xfrm>
            <a:off x="2286000" y="5029200"/>
            <a:ext cx="1371600" cy="762000"/>
          </a:xfrm>
          <a:custGeom>
            <a:avLst/>
            <a:gdLst>
              <a:gd name="connsiteX0" fmla="*/ 0 w 1717964"/>
              <a:gd name="connsiteY0" fmla="*/ 1076036 h 1967346"/>
              <a:gd name="connsiteX1" fmla="*/ 304800 w 1717964"/>
              <a:gd name="connsiteY1" fmla="*/ 1076036 h 1967346"/>
              <a:gd name="connsiteX2" fmla="*/ 471055 w 1717964"/>
              <a:gd name="connsiteY2" fmla="*/ 120073 h 1967346"/>
              <a:gd name="connsiteX3" fmla="*/ 581891 w 1717964"/>
              <a:gd name="connsiteY3" fmla="*/ 1796473 h 1967346"/>
              <a:gd name="connsiteX4" fmla="*/ 789710 w 1717964"/>
              <a:gd name="connsiteY4" fmla="*/ 1145309 h 1967346"/>
              <a:gd name="connsiteX5" fmla="*/ 900546 w 1717964"/>
              <a:gd name="connsiteY5" fmla="*/ 1200727 h 1967346"/>
              <a:gd name="connsiteX6" fmla="*/ 997528 w 1717964"/>
              <a:gd name="connsiteY6" fmla="*/ 1048327 h 1967346"/>
              <a:gd name="connsiteX7" fmla="*/ 1205346 w 1717964"/>
              <a:gd name="connsiteY7" fmla="*/ 1020618 h 1967346"/>
              <a:gd name="connsiteX8" fmla="*/ 1593273 w 1717964"/>
              <a:gd name="connsiteY8" fmla="*/ 992909 h 1967346"/>
              <a:gd name="connsiteX9" fmla="*/ 1717964 w 1717964"/>
              <a:gd name="connsiteY9" fmla="*/ 1006764 h 196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7964" h="1967346">
                <a:moveTo>
                  <a:pt x="0" y="1076036"/>
                </a:moveTo>
                <a:cubicBezTo>
                  <a:pt x="113145" y="1155699"/>
                  <a:pt x="226291" y="1235363"/>
                  <a:pt x="304800" y="1076036"/>
                </a:cubicBezTo>
                <a:cubicBezTo>
                  <a:pt x="383309" y="916709"/>
                  <a:pt x="424873" y="0"/>
                  <a:pt x="471055" y="120073"/>
                </a:cubicBezTo>
                <a:cubicBezTo>
                  <a:pt x="517237" y="240146"/>
                  <a:pt x="528782" y="1625600"/>
                  <a:pt x="581891" y="1796473"/>
                </a:cubicBezTo>
                <a:cubicBezTo>
                  <a:pt x="635000" y="1967346"/>
                  <a:pt x="736601" y="1244600"/>
                  <a:pt x="789710" y="1145309"/>
                </a:cubicBezTo>
                <a:cubicBezTo>
                  <a:pt x="842819" y="1046018"/>
                  <a:pt x="865910" y="1216891"/>
                  <a:pt x="900546" y="1200727"/>
                </a:cubicBezTo>
                <a:cubicBezTo>
                  <a:pt x="935182" y="1184563"/>
                  <a:pt x="946728" y="1078345"/>
                  <a:pt x="997528" y="1048327"/>
                </a:cubicBezTo>
                <a:cubicBezTo>
                  <a:pt x="1048328" y="1018309"/>
                  <a:pt x="1106055" y="1029854"/>
                  <a:pt x="1205346" y="1020618"/>
                </a:cubicBezTo>
                <a:cubicBezTo>
                  <a:pt x="1304637" y="1011382"/>
                  <a:pt x="1507837" y="995218"/>
                  <a:pt x="1593273" y="992909"/>
                </a:cubicBezTo>
                <a:cubicBezTo>
                  <a:pt x="1678709" y="990600"/>
                  <a:pt x="1698336" y="998682"/>
                  <a:pt x="1717964" y="1006764"/>
                </a:cubicBezTo>
              </a:path>
            </a:pathLst>
          </a:custGeom>
          <a:noFill/>
          <a:ln w="38100" cap="flat" cmpd="sng" algn="ctr">
            <a:solidFill>
              <a:srgbClr val="3333CC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cxnSp>
        <p:nvCxnSpPr>
          <p:cNvPr id="73" name="رابط مستقيم 72"/>
          <p:cNvCxnSpPr/>
          <p:nvPr/>
        </p:nvCxnSpPr>
        <p:spPr bwMode="auto">
          <a:xfrm>
            <a:off x="4675632" y="5414665"/>
            <a:ext cx="0" cy="54864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رابط مستقيم 73"/>
          <p:cNvCxnSpPr/>
          <p:nvPr/>
        </p:nvCxnSpPr>
        <p:spPr bwMode="auto">
          <a:xfrm>
            <a:off x="4498170" y="5414665"/>
            <a:ext cx="0" cy="54864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مستطيل 74"/>
          <p:cNvSpPr/>
          <p:nvPr/>
        </p:nvSpPr>
        <p:spPr>
          <a:xfrm>
            <a:off x="4343400" y="5029200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MS Mincho"/>
              </a:rPr>
              <a:t>∆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MS Mincho"/>
              </a:rPr>
              <a:t>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6" name="شكل حر 75"/>
          <p:cNvSpPr/>
          <p:nvPr/>
        </p:nvSpPr>
        <p:spPr>
          <a:xfrm>
            <a:off x="609600" y="5475514"/>
            <a:ext cx="1371600" cy="544286"/>
          </a:xfrm>
          <a:custGeom>
            <a:avLst/>
            <a:gdLst>
              <a:gd name="connsiteX0" fmla="*/ 0 w 1717964"/>
              <a:gd name="connsiteY0" fmla="*/ 1076036 h 1967346"/>
              <a:gd name="connsiteX1" fmla="*/ 304800 w 1717964"/>
              <a:gd name="connsiteY1" fmla="*/ 1076036 h 1967346"/>
              <a:gd name="connsiteX2" fmla="*/ 471055 w 1717964"/>
              <a:gd name="connsiteY2" fmla="*/ 120073 h 1967346"/>
              <a:gd name="connsiteX3" fmla="*/ 581891 w 1717964"/>
              <a:gd name="connsiteY3" fmla="*/ 1796473 h 1967346"/>
              <a:gd name="connsiteX4" fmla="*/ 789710 w 1717964"/>
              <a:gd name="connsiteY4" fmla="*/ 1145309 h 1967346"/>
              <a:gd name="connsiteX5" fmla="*/ 900546 w 1717964"/>
              <a:gd name="connsiteY5" fmla="*/ 1200727 h 1967346"/>
              <a:gd name="connsiteX6" fmla="*/ 997528 w 1717964"/>
              <a:gd name="connsiteY6" fmla="*/ 1048327 h 1967346"/>
              <a:gd name="connsiteX7" fmla="*/ 1205346 w 1717964"/>
              <a:gd name="connsiteY7" fmla="*/ 1020618 h 1967346"/>
              <a:gd name="connsiteX8" fmla="*/ 1593273 w 1717964"/>
              <a:gd name="connsiteY8" fmla="*/ 992909 h 1967346"/>
              <a:gd name="connsiteX9" fmla="*/ 1717964 w 1717964"/>
              <a:gd name="connsiteY9" fmla="*/ 1006764 h 196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7964" h="1967346">
                <a:moveTo>
                  <a:pt x="0" y="1076036"/>
                </a:moveTo>
                <a:cubicBezTo>
                  <a:pt x="113145" y="1155699"/>
                  <a:pt x="226291" y="1235363"/>
                  <a:pt x="304800" y="1076036"/>
                </a:cubicBezTo>
                <a:cubicBezTo>
                  <a:pt x="383309" y="916709"/>
                  <a:pt x="424873" y="0"/>
                  <a:pt x="471055" y="120073"/>
                </a:cubicBezTo>
                <a:cubicBezTo>
                  <a:pt x="517237" y="240146"/>
                  <a:pt x="528782" y="1625600"/>
                  <a:pt x="581891" y="1796473"/>
                </a:cubicBezTo>
                <a:cubicBezTo>
                  <a:pt x="635000" y="1967346"/>
                  <a:pt x="736601" y="1244600"/>
                  <a:pt x="789710" y="1145309"/>
                </a:cubicBezTo>
                <a:cubicBezTo>
                  <a:pt x="842819" y="1046018"/>
                  <a:pt x="865910" y="1216891"/>
                  <a:pt x="900546" y="1200727"/>
                </a:cubicBezTo>
                <a:cubicBezTo>
                  <a:pt x="935182" y="1184563"/>
                  <a:pt x="946728" y="1078345"/>
                  <a:pt x="997528" y="1048327"/>
                </a:cubicBezTo>
                <a:cubicBezTo>
                  <a:pt x="1048328" y="1018309"/>
                  <a:pt x="1106055" y="1029854"/>
                  <a:pt x="1205346" y="1020618"/>
                </a:cubicBezTo>
                <a:cubicBezTo>
                  <a:pt x="1304637" y="1011382"/>
                  <a:pt x="1507837" y="995218"/>
                  <a:pt x="1593273" y="992909"/>
                </a:cubicBezTo>
                <a:cubicBezTo>
                  <a:pt x="1678709" y="990600"/>
                  <a:pt x="1698336" y="998682"/>
                  <a:pt x="1717964" y="1006764"/>
                </a:cubicBezTo>
              </a:path>
            </a:pathLst>
          </a:custGeom>
          <a:noFill/>
          <a:ln w="38100" cap="flat" cmpd="sng" algn="ctr">
            <a:solidFill>
              <a:srgbClr val="7030A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77" name="شكل حر 76"/>
          <p:cNvSpPr/>
          <p:nvPr/>
        </p:nvSpPr>
        <p:spPr>
          <a:xfrm>
            <a:off x="609600" y="5562600"/>
            <a:ext cx="1371600" cy="381000"/>
          </a:xfrm>
          <a:custGeom>
            <a:avLst/>
            <a:gdLst>
              <a:gd name="connsiteX0" fmla="*/ 0 w 1717964"/>
              <a:gd name="connsiteY0" fmla="*/ 1076036 h 1967346"/>
              <a:gd name="connsiteX1" fmla="*/ 304800 w 1717964"/>
              <a:gd name="connsiteY1" fmla="*/ 1076036 h 1967346"/>
              <a:gd name="connsiteX2" fmla="*/ 471055 w 1717964"/>
              <a:gd name="connsiteY2" fmla="*/ 120073 h 1967346"/>
              <a:gd name="connsiteX3" fmla="*/ 581891 w 1717964"/>
              <a:gd name="connsiteY3" fmla="*/ 1796473 h 1967346"/>
              <a:gd name="connsiteX4" fmla="*/ 789710 w 1717964"/>
              <a:gd name="connsiteY4" fmla="*/ 1145309 h 1967346"/>
              <a:gd name="connsiteX5" fmla="*/ 900546 w 1717964"/>
              <a:gd name="connsiteY5" fmla="*/ 1200727 h 1967346"/>
              <a:gd name="connsiteX6" fmla="*/ 997528 w 1717964"/>
              <a:gd name="connsiteY6" fmla="*/ 1048327 h 1967346"/>
              <a:gd name="connsiteX7" fmla="*/ 1205346 w 1717964"/>
              <a:gd name="connsiteY7" fmla="*/ 1020618 h 1967346"/>
              <a:gd name="connsiteX8" fmla="*/ 1593273 w 1717964"/>
              <a:gd name="connsiteY8" fmla="*/ 992909 h 1967346"/>
              <a:gd name="connsiteX9" fmla="*/ 1717964 w 1717964"/>
              <a:gd name="connsiteY9" fmla="*/ 1006764 h 196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7964" h="1967346">
                <a:moveTo>
                  <a:pt x="0" y="1076036"/>
                </a:moveTo>
                <a:cubicBezTo>
                  <a:pt x="113145" y="1155699"/>
                  <a:pt x="226291" y="1235363"/>
                  <a:pt x="304800" y="1076036"/>
                </a:cubicBezTo>
                <a:cubicBezTo>
                  <a:pt x="383309" y="916709"/>
                  <a:pt x="424873" y="0"/>
                  <a:pt x="471055" y="120073"/>
                </a:cubicBezTo>
                <a:cubicBezTo>
                  <a:pt x="517237" y="240146"/>
                  <a:pt x="528782" y="1625600"/>
                  <a:pt x="581891" y="1796473"/>
                </a:cubicBezTo>
                <a:cubicBezTo>
                  <a:pt x="635000" y="1967346"/>
                  <a:pt x="736601" y="1244600"/>
                  <a:pt x="789710" y="1145309"/>
                </a:cubicBezTo>
                <a:cubicBezTo>
                  <a:pt x="842819" y="1046018"/>
                  <a:pt x="865910" y="1216891"/>
                  <a:pt x="900546" y="1200727"/>
                </a:cubicBezTo>
                <a:cubicBezTo>
                  <a:pt x="935182" y="1184563"/>
                  <a:pt x="946728" y="1078345"/>
                  <a:pt x="997528" y="1048327"/>
                </a:cubicBezTo>
                <a:cubicBezTo>
                  <a:pt x="1048328" y="1018309"/>
                  <a:pt x="1106055" y="1029854"/>
                  <a:pt x="1205346" y="1020618"/>
                </a:cubicBezTo>
                <a:cubicBezTo>
                  <a:pt x="1304637" y="1011382"/>
                  <a:pt x="1507837" y="995218"/>
                  <a:pt x="1593273" y="992909"/>
                </a:cubicBezTo>
                <a:cubicBezTo>
                  <a:pt x="1678709" y="990600"/>
                  <a:pt x="1698336" y="998682"/>
                  <a:pt x="1717964" y="1006764"/>
                </a:cubicBez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78" name="مستطيل 77"/>
          <p:cNvSpPr/>
          <p:nvPr/>
        </p:nvSpPr>
        <p:spPr bwMode="auto">
          <a:xfrm>
            <a:off x="6781800" y="5105400"/>
            <a:ext cx="2286000" cy="1223665"/>
          </a:xfrm>
          <a:prstGeom prst="rect">
            <a:avLst/>
          </a:prstGeom>
          <a:solidFill>
            <a:srgbClr val="FFFF00">
              <a:alpha val="12000"/>
            </a:srgbClr>
          </a:solidFill>
          <a:ln w="25400" cap="flat" cmpd="sng" algn="ctr">
            <a:solidFill>
              <a:srgbClr val="FF0000">
                <a:alpha val="3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32" charset="0"/>
              <a:buNone/>
            </a:pPr>
            <a:endParaRPr lang="en-US" sz="2400" dirty="0">
              <a:solidFill>
                <a:srgbClr val="FFFFFF"/>
              </a:solidFill>
              <a:latin typeface="Times New Roman" pitchFamily="32" charset="0"/>
            </a:endParaRPr>
          </a:p>
        </p:txBody>
      </p:sp>
      <p:sp>
        <p:nvSpPr>
          <p:cNvPr id="81" name="مستطيل 80"/>
          <p:cNvSpPr/>
          <p:nvPr/>
        </p:nvSpPr>
        <p:spPr>
          <a:xfrm>
            <a:off x="1295400" y="5955268"/>
            <a:ext cx="1037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2F01D9"/>
                </a:solidFill>
                <a:latin typeface="Times New Roman" pitchFamily="18" charset="0"/>
                <a:cs typeface="Times New Roman" pitchFamily="18" charset="0"/>
              </a:rPr>
              <a:t>Position </a:t>
            </a:r>
            <a:endParaRPr lang="en-US" dirty="0"/>
          </a:p>
        </p:txBody>
      </p:sp>
      <p:sp>
        <p:nvSpPr>
          <p:cNvPr id="82" name="مستطيل 81"/>
          <p:cNvSpPr/>
          <p:nvPr/>
        </p:nvSpPr>
        <p:spPr>
          <a:xfrm>
            <a:off x="8030337" y="5943600"/>
            <a:ext cx="1037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2F01D9"/>
                </a:solidFill>
                <a:latin typeface="Times New Roman" pitchFamily="18" charset="0"/>
                <a:cs typeface="Times New Roman" pitchFamily="18" charset="0"/>
              </a:rPr>
              <a:t>Position </a:t>
            </a:r>
            <a:endParaRPr lang="en-US" dirty="0"/>
          </a:p>
        </p:txBody>
      </p:sp>
      <p:sp>
        <p:nvSpPr>
          <p:cNvPr id="83" name="مستطيل 82"/>
          <p:cNvSpPr/>
          <p:nvPr/>
        </p:nvSpPr>
        <p:spPr>
          <a:xfrm>
            <a:off x="4895545" y="5943600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2F01D9"/>
                </a:solidFill>
                <a:latin typeface="Times New Roman" pitchFamily="18" charset="0"/>
                <a:cs typeface="Times New Roman" pitchFamily="18" charset="0"/>
              </a:rPr>
              <a:t>Phase </a:t>
            </a:r>
            <a:endParaRPr lang="en-US" dirty="0"/>
          </a:p>
        </p:txBody>
      </p:sp>
      <p:sp>
        <p:nvSpPr>
          <p:cNvPr id="84" name="شكل بيضاوي 83"/>
          <p:cNvSpPr/>
          <p:nvPr/>
        </p:nvSpPr>
        <p:spPr>
          <a:xfrm>
            <a:off x="1981200" y="4379976"/>
            <a:ext cx="457200" cy="91440"/>
          </a:xfrm>
          <a:prstGeom prst="ellipse">
            <a:avLst/>
          </a:prstGeom>
          <a:blipFill>
            <a:blip r:embed="rId6" cstate="print"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85" name="شكل بيضاوي 84"/>
          <p:cNvSpPr/>
          <p:nvPr/>
        </p:nvSpPr>
        <p:spPr>
          <a:xfrm>
            <a:off x="5105400" y="4379976"/>
            <a:ext cx="457200" cy="91440"/>
          </a:xfrm>
          <a:prstGeom prst="ellipse">
            <a:avLst/>
          </a:prstGeom>
          <a:blipFill>
            <a:blip r:embed="rId6" cstate="print"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86" name="شكل بيضاوي 85"/>
          <p:cNvSpPr/>
          <p:nvPr/>
        </p:nvSpPr>
        <p:spPr>
          <a:xfrm>
            <a:off x="6629400" y="4379976"/>
            <a:ext cx="457200" cy="91440"/>
          </a:xfrm>
          <a:prstGeom prst="ellipse">
            <a:avLst/>
          </a:prstGeom>
          <a:blipFill>
            <a:blip r:embed="rId6" cstate="print"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87" name="شكل بيضاوي 86"/>
          <p:cNvSpPr/>
          <p:nvPr/>
        </p:nvSpPr>
        <p:spPr>
          <a:xfrm>
            <a:off x="3505200" y="4379976"/>
            <a:ext cx="457200" cy="91440"/>
          </a:xfrm>
          <a:prstGeom prst="ellipse">
            <a:avLst/>
          </a:prstGeom>
          <a:blipFill>
            <a:blip r:embed="rId6" cstate="print"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88" name="شكل حر 87"/>
          <p:cNvSpPr/>
          <p:nvPr/>
        </p:nvSpPr>
        <p:spPr>
          <a:xfrm>
            <a:off x="533400" y="5562600"/>
            <a:ext cx="1371600" cy="381000"/>
          </a:xfrm>
          <a:custGeom>
            <a:avLst/>
            <a:gdLst>
              <a:gd name="connsiteX0" fmla="*/ 0 w 1717964"/>
              <a:gd name="connsiteY0" fmla="*/ 1076036 h 1967346"/>
              <a:gd name="connsiteX1" fmla="*/ 304800 w 1717964"/>
              <a:gd name="connsiteY1" fmla="*/ 1076036 h 1967346"/>
              <a:gd name="connsiteX2" fmla="*/ 471055 w 1717964"/>
              <a:gd name="connsiteY2" fmla="*/ 120073 h 1967346"/>
              <a:gd name="connsiteX3" fmla="*/ 581891 w 1717964"/>
              <a:gd name="connsiteY3" fmla="*/ 1796473 h 1967346"/>
              <a:gd name="connsiteX4" fmla="*/ 789710 w 1717964"/>
              <a:gd name="connsiteY4" fmla="*/ 1145309 h 1967346"/>
              <a:gd name="connsiteX5" fmla="*/ 900546 w 1717964"/>
              <a:gd name="connsiteY5" fmla="*/ 1200727 h 1967346"/>
              <a:gd name="connsiteX6" fmla="*/ 997528 w 1717964"/>
              <a:gd name="connsiteY6" fmla="*/ 1048327 h 1967346"/>
              <a:gd name="connsiteX7" fmla="*/ 1205346 w 1717964"/>
              <a:gd name="connsiteY7" fmla="*/ 1020618 h 1967346"/>
              <a:gd name="connsiteX8" fmla="*/ 1593273 w 1717964"/>
              <a:gd name="connsiteY8" fmla="*/ 992909 h 1967346"/>
              <a:gd name="connsiteX9" fmla="*/ 1717964 w 1717964"/>
              <a:gd name="connsiteY9" fmla="*/ 1006764 h 196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7964" h="1967346">
                <a:moveTo>
                  <a:pt x="0" y="1076036"/>
                </a:moveTo>
                <a:cubicBezTo>
                  <a:pt x="113145" y="1155699"/>
                  <a:pt x="226291" y="1235363"/>
                  <a:pt x="304800" y="1076036"/>
                </a:cubicBezTo>
                <a:cubicBezTo>
                  <a:pt x="383309" y="916709"/>
                  <a:pt x="424873" y="0"/>
                  <a:pt x="471055" y="120073"/>
                </a:cubicBezTo>
                <a:cubicBezTo>
                  <a:pt x="517237" y="240146"/>
                  <a:pt x="528782" y="1625600"/>
                  <a:pt x="581891" y="1796473"/>
                </a:cubicBezTo>
                <a:cubicBezTo>
                  <a:pt x="635000" y="1967346"/>
                  <a:pt x="736601" y="1244600"/>
                  <a:pt x="789710" y="1145309"/>
                </a:cubicBezTo>
                <a:cubicBezTo>
                  <a:pt x="842819" y="1046018"/>
                  <a:pt x="865910" y="1216891"/>
                  <a:pt x="900546" y="1200727"/>
                </a:cubicBezTo>
                <a:cubicBezTo>
                  <a:pt x="935182" y="1184563"/>
                  <a:pt x="946728" y="1078345"/>
                  <a:pt x="997528" y="1048327"/>
                </a:cubicBezTo>
                <a:cubicBezTo>
                  <a:pt x="1048328" y="1018309"/>
                  <a:pt x="1106055" y="1029854"/>
                  <a:pt x="1205346" y="1020618"/>
                </a:cubicBezTo>
                <a:cubicBezTo>
                  <a:pt x="1304637" y="1011382"/>
                  <a:pt x="1507837" y="995218"/>
                  <a:pt x="1593273" y="992909"/>
                </a:cubicBezTo>
                <a:cubicBezTo>
                  <a:pt x="1678709" y="990600"/>
                  <a:pt x="1698336" y="998682"/>
                  <a:pt x="1717964" y="1006764"/>
                </a:cubicBez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89" name="شكل حر 88"/>
          <p:cNvSpPr/>
          <p:nvPr/>
        </p:nvSpPr>
        <p:spPr>
          <a:xfrm>
            <a:off x="457200" y="5638800"/>
            <a:ext cx="1371600" cy="381000"/>
          </a:xfrm>
          <a:custGeom>
            <a:avLst/>
            <a:gdLst>
              <a:gd name="connsiteX0" fmla="*/ 0 w 1717964"/>
              <a:gd name="connsiteY0" fmla="*/ 1076036 h 1967346"/>
              <a:gd name="connsiteX1" fmla="*/ 304800 w 1717964"/>
              <a:gd name="connsiteY1" fmla="*/ 1076036 h 1967346"/>
              <a:gd name="connsiteX2" fmla="*/ 471055 w 1717964"/>
              <a:gd name="connsiteY2" fmla="*/ 120073 h 1967346"/>
              <a:gd name="connsiteX3" fmla="*/ 581891 w 1717964"/>
              <a:gd name="connsiteY3" fmla="*/ 1796473 h 1967346"/>
              <a:gd name="connsiteX4" fmla="*/ 789710 w 1717964"/>
              <a:gd name="connsiteY4" fmla="*/ 1145309 h 1967346"/>
              <a:gd name="connsiteX5" fmla="*/ 900546 w 1717964"/>
              <a:gd name="connsiteY5" fmla="*/ 1200727 h 1967346"/>
              <a:gd name="connsiteX6" fmla="*/ 997528 w 1717964"/>
              <a:gd name="connsiteY6" fmla="*/ 1048327 h 1967346"/>
              <a:gd name="connsiteX7" fmla="*/ 1205346 w 1717964"/>
              <a:gd name="connsiteY7" fmla="*/ 1020618 h 1967346"/>
              <a:gd name="connsiteX8" fmla="*/ 1593273 w 1717964"/>
              <a:gd name="connsiteY8" fmla="*/ 992909 h 1967346"/>
              <a:gd name="connsiteX9" fmla="*/ 1717964 w 1717964"/>
              <a:gd name="connsiteY9" fmla="*/ 1006764 h 196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7964" h="1967346">
                <a:moveTo>
                  <a:pt x="0" y="1076036"/>
                </a:moveTo>
                <a:cubicBezTo>
                  <a:pt x="113145" y="1155699"/>
                  <a:pt x="226291" y="1235363"/>
                  <a:pt x="304800" y="1076036"/>
                </a:cubicBezTo>
                <a:cubicBezTo>
                  <a:pt x="383309" y="916709"/>
                  <a:pt x="424873" y="0"/>
                  <a:pt x="471055" y="120073"/>
                </a:cubicBezTo>
                <a:cubicBezTo>
                  <a:pt x="517237" y="240146"/>
                  <a:pt x="528782" y="1625600"/>
                  <a:pt x="581891" y="1796473"/>
                </a:cubicBezTo>
                <a:cubicBezTo>
                  <a:pt x="635000" y="1967346"/>
                  <a:pt x="736601" y="1244600"/>
                  <a:pt x="789710" y="1145309"/>
                </a:cubicBezTo>
                <a:cubicBezTo>
                  <a:pt x="842819" y="1046018"/>
                  <a:pt x="865910" y="1216891"/>
                  <a:pt x="900546" y="1200727"/>
                </a:cubicBezTo>
                <a:cubicBezTo>
                  <a:pt x="935182" y="1184563"/>
                  <a:pt x="946728" y="1078345"/>
                  <a:pt x="997528" y="1048327"/>
                </a:cubicBezTo>
                <a:cubicBezTo>
                  <a:pt x="1048328" y="1018309"/>
                  <a:pt x="1106055" y="1029854"/>
                  <a:pt x="1205346" y="1020618"/>
                </a:cubicBezTo>
                <a:cubicBezTo>
                  <a:pt x="1304637" y="1011382"/>
                  <a:pt x="1507837" y="995218"/>
                  <a:pt x="1593273" y="992909"/>
                </a:cubicBezTo>
                <a:cubicBezTo>
                  <a:pt x="1678709" y="990600"/>
                  <a:pt x="1698336" y="998682"/>
                  <a:pt x="1717964" y="1006764"/>
                </a:cubicBezTo>
              </a:path>
            </a:pathLst>
          </a:cu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90" name="شكل حر 89"/>
          <p:cNvSpPr/>
          <p:nvPr/>
        </p:nvSpPr>
        <p:spPr>
          <a:xfrm>
            <a:off x="7391400" y="5475514"/>
            <a:ext cx="1371600" cy="544286"/>
          </a:xfrm>
          <a:custGeom>
            <a:avLst/>
            <a:gdLst>
              <a:gd name="connsiteX0" fmla="*/ 0 w 1717964"/>
              <a:gd name="connsiteY0" fmla="*/ 1076036 h 1967346"/>
              <a:gd name="connsiteX1" fmla="*/ 304800 w 1717964"/>
              <a:gd name="connsiteY1" fmla="*/ 1076036 h 1967346"/>
              <a:gd name="connsiteX2" fmla="*/ 471055 w 1717964"/>
              <a:gd name="connsiteY2" fmla="*/ 120073 h 1967346"/>
              <a:gd name="connsiteX3" fmla="*/ 581891 w 1717964"/>
              <a:gd name="connsiteY3" fmla="*/ 1796473 h 1967346"/>
              <a:gd name="connsiteX4" fmla="*/ 789710 w 1717964"/>
              <a:gd name="connsiteY4" fmla="*/ 1145309 h 1967346"/>
              <a:gd name="connsiteX5" fmla="*/ 900546 w 1717964"/>
              <a:gd name="connsiteY5" fmla="*/ 1200727 h 1967346"/>
              <a:gd name="connsiteX6" fmla="*/ 997528 w 1717964"/>
              <a:gd name="connsiteY6" fmla="*/ 1048327 h 1967346"/>
              <a:gd name="connsiteX7" fmla="*/ 1205346 w 1717964"/>
              <a:gd name="connsiteY7" fmla="*/ 1020618 h 1967346"/>
              <a:gd name="connsiteX8" fmla="*/ 1593273 w 1717964"/>
              <a:gd name="connsiteY8" fmla="*/ 992909 h 1967346"/>
              <a:gd name="connsiteX9" fmla="*/ 1717964 w 1717964"/>
              <a:gd name="connsiteY9" fmla="*/ 1006764 h 196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7964" h="1967346">
                <a:moveTo>
                  <a:pt x="0" y="1076036"/>
                </a:moveTo>
                <a:cubicBezTo>
                  <a:pt x="113145" y="1155699"/>
                  <a:pt x="226291" y="1235363"/>
                  <a:pt x="304800" y="1076036"/>
                </a:cubicBezTo>
                <a:cubicBezTo>
                  <a:pt x="383309" y="916709"/>
                  <a:pt x="424873" y="0"/>
                  <a:pt x="471055" y="120073"/>
                </a:cubicBezTo>
                <a:cubicBezTo>
                  <a:pt x="517237" y="240146"/>
                  <a:pt x="528782" y="1625600"/>
                  <a:pt x="581891" y="1796473"/>
                </a:cubicBezTo>
                <a:cubicBezTo>
                  <a:pt x="635000" y="1967346"/>
                  <a:pt x="736601" y="1244600"/>
                  <a:pt x="789710" y="1145309"/>
                </a:cubicBezTo>
                <a:cubicBezTo>
                  <a:pt x="842819" y="1046018"/>
                  <a:pt x="865910" y="1216891"/>
                  <a:pt x="900546" y="1200727"/>
                </a:cubicBezTo>
                <a:cubicBezTo>
                  <a:pt x="935182" y="1184563"/>
                  <a:pt x="946728" y="1078345"/>
                  <a:pt x="997528" y="1048327"/>
                </a:cubicBezTo>
                <a:cubicBezTo>
                  <a:pt x="1048328" y="1018309"/>
                  <a:pt x="1106055" y="1029854"/>
                  <a:pt x="1205346" y="1020618"/>
                </a:cubicBezTo>
                <a:cubicBezTo>
                  <a:pt x="1304637" y="1011382"/>
                  <a:pt x="1507837" y="995218"/>
                  <a:pt x="1593273" y="992909"/>
                </a:cubicBezTo>
                <a:cubicBezTo>
                  <a:pt x="1678709" y="990600"/>
                  <a:pt x="1698336" y="998682"/>
                  <a:pt x="1717964" y="1006764"/>
                </a:cubicBezTo>
              </a:path>
            </a:pathLst>
          </a:custGeom>
          <a:noFill/>
          <a:ln w="38100" cap="flat" cmpd="sng" algn="ctr">
            <a:solidFill>
              <a:srgbClr val="7030A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91" name="شكل حر 90"/>
          <p:cNvSpPr/>
          <p:nvPr/>
        </p:nvSpPr>
        <p:spPr>
          <a:xfrm>
            <a:off x="7391400" y="5562600"/>
            <a:ext cx="1371600" cy="381000"/>
          </a:xfrm>
          <a:custGeom>
            <a:avLst/>
            <a:gdLst>
              <a:gd name="connsiteX0" fmla="*/ 0 w 1717964"/>
              <a:gd name="connsiteY0" fmla="*/ 1076036 h 1967346"/>
              <a:gd name="connsiteX1" fmla="*/ 304800 w 1717964"/>
              <a:gd name="connsiteY1" fmla="*/ 1076036 h 1967346"/>
              <a:gd name="connsiteX2" fmla="*/ 471055 w 1717964"/>
              <a:gd name="connsiteY2" fmla="*/ 120073 h 1967346"/>
              <a:gd name="connsiteX3" fmla="*/ 581891 w 1717964"/>
              <a:gd name="connsiteY3" fmla="*/ 1796473 h 1967346"/>
              <a:gd name="connsiteX4" fmla="*/ 789710 w 1717964"/>
              <a:gd name="connsiteY4" fmla="*/ 1145309 h 1967346"/>
              <a:gd name="connsiteX5" fmla="*/ 900546 w 1717964"/>
              <a:gd name="connsiteY5" fmla="*/ 1200727 h 1967346"/>
              <a:gd name="connsiteX6" fmla="*/ 997528 w 1717964"/>
              <a:gd name="connsiteY6" fmla="*/ 1048327 h 1967346"/>
              <a:gd name="connsiteX7" fmla="*/ 1205346 w 1717964"/>
              <a:gd name="connsiteY7" fmla="*/ 1020618 h 1967346"/>
              <a:gd name="connsiteX8" fmla="*/ 1593273 w 1717964"/>
              <a:gd name="connsiteY8" fmla="*/ 992909 h 1967346"/>
              <a:gd name="connsiteX9" fmla="*/ 1717964 w 1717964"/>
              <a:gd name="connsiteY9" fmla="*/ 1006764 h 196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7964" h="1967346">
                <a:moveTo>
                  <a:pt x="0" y="1076036"/>
                </a:moveTo>
                <a:cubicBezTo>
                  <a:pt x="113145" y="1155699"/>
                  <a:pt x="226291" y="1235363"/>
                  <a:pt x="304800" y="1076036"/>
                </a:cubicBezTo>
                <a:cubicBezTo>
                  <a:pt x="383309" y="916709"/>
                  <a:pt x="424873" y="0"/>
                  <a:pt x="471055" y="120073"/>
                </a:cubicBezTo>
                <a:cubicBezTo>
                  <a:pt x="517237" y="240146"/>
                  <a:pt x="528782" y="1625600"/>
                  <a:pt x="581891" y="1796473"/>
                </a:cubicBezTo>
                <a:cubicBezTo>
                  <a:pt x="635000" y="1967346"/>
                  <a:pt x="736601" y="1244600"/>
                  <a:pt x="789710" y="1145309"/>
                </a:cubicBezTo>
                <a:cubicBezTo>
                  <a:pt x="842819" y="1046018"/>
                  <a:pt x="865910" y="1216891"/>
                  <a:pt x="900546" y="1200727"/>
                </a:cubicBezTo>
                <a:cubicBezTo>
                  <a:pt x="935182" y="1184563"/>
                  <a:pt x="946728" y="1078345"/>
                  <a:pt x="997528" y="1048327"/>
                </a:cubicBezTo>
                <a:cubicBezTo>
                  <a:pt x="1048328" y="1018309"/>
                  <a:pt x="1106055" y="1029854"/>
                  <a:pt x="1205346" y="1020618"/>
                </a:cubicBezTo>
                <a:cubicBezTo>
                  <a:pt x="1304637" y="1011382"/>
                  <a:pt x="1507837" y="995218"/>
                  <a:pt x="1593273" y="992909"/>
                </a:cubicBezTo>
                <a:cubicBezTo>
                  <a:pt x="1678709" y="990600"/>
                  <a:pt x="1698336" y="998682"/>
                  <a:pt x="1717964" y="1006764"/>
                </a:cubicBez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92" name="شكل حر 91"/>
          <p:cNvSpPr/>
          <p:nvPr/>
        </p:nvSpPr>
        <p:spPr>
          <a:xfrm>
            <a:off x="7315200" y="5562600"/>
            <a:ext cx="1371600" cy="381000"/>
          </a:xfrm>
          <a:custGeom>
            <a:avLst/>
            <a:gdLst>
              <a:gd name="connsiteX0" fmla="*/ 0 w 1717964"/>
              <a:gd name="connsiteY0" fmla="*/ 1076036 h 1967346"/>
              <a:gd name="connsiteX1" fmla="*/ 304800 w 1717964"/>
              <a:gd name="connsiteY1" fmla="*/ 1076036 h 1967346"/>
              <a:gd name="connsiteX2" fmla="*/ 471055 w 1717964"/>
              <a:gd name="connsiteY2" fmla="*/ 120073 h 1967346"/>
              <a:gd name="connsiteX3" fmla="*/ 581891 w 1717964"/>
              <a:gd name="connsiteY3" fmla="*/ 1796473 h 1967346"/>
              <a:gd name="connsiteX4" fmla="*/ 789710 w 1717964"/>
              <a:gd name="connsiteY4" fmla="*/ 1145309 h 1967346"/>
              <a:gd name="connsiteX5" fmla="*/ 900546 w 1717964"/>
              <a:gd name="connsiteY5" fmla="*/ 1200727 h 1967346"/>
              <a:gd name="connsiteX6" fmla="*/ 997528 w 1717964"/>
              <a:gd name="connsiteY6" fmla="*/ 1048327 h 1967346"/>
              <a:gd name="connsiteX7" fmla="*/ 1205346 w 1717964"/>
              <a:gd name="connsiteY7" fmla="*/ 1020618 h 1967346"/>
              <a:gd name="connsiteX8" fmla="*/ 1593273 w 1717964"/>
              <a:gd name="connsiteY8" fmla="*/ 992909 h 1967346"/>
              <a:gd name="connsiteX9" fmla="*/ 1717964 w 1717964"/>
              <a:gd name="connsiteY9" fmla="*/ 1006764 h 196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7964" h="1967346">
                <a:moveTo>
                  <a:pt x="0" y="1076036"/>
                </a:moveTo>
                <a:cubicBezTo>
                  <a:pt x="113145" y="1155699"/>
                  <a:pt x="226291" y="1235363"/>
                  <a:pt x="304800" y="1076036"/>
                </a:cubicBezTo>
                <a:cubicBezTo>
                  <a:pt x="383309" y="916709"/>
                  <a:pt x="424873" y="0"/>
                  <a:pt x="471055" y="120073"/>
                </a:cubicBezTo>
                <a:cubicBezTo>
                  <a:pt x="517237" y="240146"/>
                  <a:pt x="528782" y="1625600"/>
                  <a:pt x="581891" y="1796473"/>
                </a:cubicBezTo>
                <a:cubicBezTo>
                  <a:pt x="635000" y="1967346"/>
                  <a:pt x="736601" y="1244600"/>
                  <a:pt x="789710" y="1145309"/>
                </a:cubicBezTo>
                <a:cubicBezTo>
                  <a:pt x="842819" y="1046018"/>
                  <a:pt x="865910" y="1216891"/>
                  <a:pt x="900546" y="1200727"/>
                </a:cubicBezTo>
                <a:cubicBezTo>
                  <a:pt x="935182" y="1184563"/>
                  <a:pt x="946728" y="1078345"/>
                  <a:pt x="997528" y="1048327"/>
                </a:cubicBezTo>
                <a:cubicBezTo>
                  <a:pt x="1048328" y="1018309"/>
                  <a:pt x="1106055" y="1029854"/>
                  <a:pt x="1205346" y="1020618"/>
                </a:cubicBezTo>
                <a:cubicBezTo>
                  <a:pt x="1304637" y="1011382"/>
                  <a:pt x="1507837" y="995218"/>
                  <a:pt x="1593273" y="992909"/>
                </a:cubicBezTo>
                <a:cubicBezTo>
                  <a:pt x="1678709" y="990600"/>
                  <a:pt x="1698336" y="998682"/>
                  <a:pt x="1717964" y="1006764"/>
                </a:cubicBez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93" name="شكل حر 92"/>
          <p:cNvSpPr/>
          <p:nvPr/>
        </p:nvSpPr>
        <p:spPr>
          <a:xfrm>
            <a:off x="7239000" y="5638800"/>
            <a:ext cx="1371600" cy="381000"/>
          </a:xfrm>
          <a:custGeom>
            <a:avLst/>
            <a:gdLst>
              <a:gd name="connsiteX0" fmla="*/ 0 w 1717964"/>
              <a:gd name="connsiteY0" fmla="*/ 1076036 h 1967346"/>
              <a:gd name="connsiteX1" fmla="*/ 304800 w 1717964"/>
              <a:gd name="connsiteY1" fmla="*/ 1076036 h 1967346"/>
              <a:gd name="connsiteX2" fmla="*/ 471055 w 1717964"/>
              <a:gd name="connsiteY2" fmla="*/ 120073 h 1967346"/>
              <a:gd name="connsiteX3" fmla="*/ 581891 w 1717964"/>
              <a:gd name="connsiteY3" fmla="*/ 1796473 h 1967346"/>
              <a:gd name="connsiteX4" fmla="*/ 789710 w 1717964"/>
              <a:gd name="connsiteY4" fmla="*/ 1145309 h 1967346"/>
              <a:gd name="connsiteX5" fmla="*/ 900546 w 1717964"/>
              <a:gd name="connsiteY5" fmla="*/ 1200727 h 1967346"/>
              <a:gd name="connsiteX6" fmla="*/ 997528 w 1717964"/>
              <a:gd name="connsiteY6" fmla="*/ 1048327 h 1967346"/>
              <a:gd name="connsiteX7" fmla="*/ 1205346 w 1717964"/>
              <a:gd name="connsiteY7" fmla="*/ 1020618 h 1967346"/>
              <a:gd name="connsiteX8" fmla="*/ 1593273 w 1717964"/>
              <a:gd name="connsiteY8" fmla="*/ 992909 h 1967346"/>
              <a:gd name="connsiteX9" fmla="*/ 1717964 w 1717964"/>
              <a:gd name="connsiteY9" fmla="*/ 1006764 h 196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7964" h="1967346">
                <a:moveTo>
                  <a:pt x="0" y="1076036"/>
                </a:moveTo>
                <a:cubicBezTo>
                  <a:pt x="113145" y="1155699"/>
                  <a:pt x="226291" y="1235363"/>
                  <a:pt x="304800" y="1076036"/>
                </a:cubicBezTo>
                <a:cubicBezTo>
                  <a:pt x="383309" y="916709"/>
                  <a:pt x="424873" y="0"/>
                  <a:pt x="471055" y="120073"/>
                </a:cubicBezTo>
                <a:cubicBezTo>
                  <a:pt x="517237" y="240146"/>
                  <a:pt x="528782" y="1625600"/>
                  <a:pt x="581891" y="1796473"/>
                </a:cubicBezTo>
                <a:cubicBezTo>
                  <a:pt x="635000" y="1967346"/>
                  <a:pt x="736601" y="1244600"/>
                  <a:pt x="789710" y="1145309"/>
                </a:cubicBezTo>
                <a:cubicBezTo>
                  <a:pt x="842819" y="1046018"/>
                  <a:pt x="865910" y="1216891"/>
                  <a:pt x="900546" y="1200727"/>
                </a:cubicBezTo>
                <a:cubicBezTo>
                  <a:pt x="935182" y="1184563"/>
                  <a:pt x="946728" y="1078345"/>
                  <a:pt x="997528" y="1048327"/>
                </a:cubicBezTo>
                <a:cubicBezTo>
                  <a:pt x="1048328" y="1018309"/>
                  <a:pt x="1106055" y="1029854"/>
                  <a:pt x="1205346" y="1020618"/>
                </a:cubicBezTo>
                <a:cubicBezTo>
                  <a:pt x="1304637" y="1011382"/>
                  <a:pt x="1507837" y="995218"/>
                  <a:pt x="1593273" y="992909"/>
                </a:cubicBezTo>
                <a:cubicBezTo>
                  <a:pt x="1678709" y="990600"/>
                  <a:pt x="1698336" y="998682"/>
                  <a:pt x="1717964" y="1006764"/>
                </a:cubicBezTo>
              </a:path>
            </a:pathLst>
          </a:cu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79" name="مستطيل 78"/>
          <p:cNvSpPr/>
          <p:nvPr/>
        </p:nvSpPr>
        <p:spPr>
          <a:xfrm>
            <a:off x="5410200" y="2895600"/>
            <a:ext cx="388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 smtClean="0">
                <a:solidFill>
                  <a:srgbClr val="0000CC"/>
                </a:solidFill>
                <a:latin typeface="Times New Roman" pitchFamily="18" charset="0"/>
                <a:cs typeface="Bold Italic Art" pitchFamily="2" charset="-78"/>
              </a:rPr>
              <a:t>Beam energy from time-of -flight (TOF):  </a:t>
            </a:r>
          </a:p>
          <a:p>
            <a:pPr lvl="0"/>
            <a:r>
              <a:rPr lang="en-US" sz="1600" b="1" dirty="0" smtClean="0">
                <a:solidFill>
                  <a:srgbClr val="0000CC"/>
                </a:solidFill>
                <a:latin typeface="Times New Roman" pitchFamily="18" charset="0"/>
                <a:cs typeface="Bold Italic Art" pitchFamily="2" charset="-78"/>
              </a:rPr>
              <a:t>      </a:t>
            </a:r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Bold Italic Art" pitchFamily="2" charset="-78"/>
              </a:rPr>
              <a:t>accuracy of 1   = 8.5 ps @ 325 MHz  </a:t>
            </a:r>
          </a:p>
        </p:txBody>
      </p:sp>
      <p:sp>
        <p:nvSpPr>
          <p:cNvPr id="80" name="مستطيل 79"/>
          <p:cNvSpPr/>
          <p:nvPr/>
        </p:nvSpPr>
        <p:spPr>
          <a:xfrm>
            <a:off x="6858000" y="3094911"/>
            <a:ext cx="2838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Bold Italic Art" pitchFamily="2" charset="-78"/>
              </a:rPr>
              <a:t>o </a:t>
            </a:r>
            <a:endParaRPr lang="en-US" sz="1400" dirty="0"/>
          </a:p>
        </p:txBody>
      </p:sp>
      <p:sp>
        <p:nvSpPr>
          <p:cNvPr id="99" name="مستطيل 98"/>
          <p:cNvSpPr/>
          <p:nvPr/>
        </p:nvSpPr>
        <p:spPr>
          <a:xfrm>
            <a:off x="76200" y="2895600"/>
            <a:ext cx="388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 smtClean="0">
                <a:solidFill>
                  <a:srgbClr val="0000CC"/>
                </a:solidFill>
                <a:latin typeface="Times New Roman" pitchFamily="18" charset="0"/>
                <a:cs typeface="Bold Italic Art" pitchFamily="2" charset="-78"/>
              </a:rPr>
              <a:t>Position :</a:t>
            </a:r>
          </a:p>
          <a:p>
            <a:pPr lvl="0"/>
            <a:r>
              <a:rPr lang="en-US" sz="1600" b="1" dirty="0" smtClean="0">
                <a:solidFill>
                  <a:srgbClr val="0000CC"/>
                </a:solidFill>
                <a:latin typeface="Times New Roman" pitchFamily="18" charset="0"/>
                <a:cs typeface="Bold Italic Art" pitchFamily="2" charset="-78"/>
              </a:rPr>
              <a:t>   </a:t>
            </a:r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Bold Italic Art" pitchFamily="2" charset="-78"/>
              </a:rPr>
              <a:t>0.1 mm spacial resolution.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9017E-7 L 1.19166 -0.0111 " pathEditMode="relative" rAng="0" ptsTypes="AA">
                                      <p:cBhvr>
                                        <p:cTn id="10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6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9017E-7 L 1.19166 -0.0111 " pathEditMode="relative" rAng="0" ptsTypes="AA">
                                      <p:cBhvr>
                                        <p:cTn id="1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6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9017E-7 L 1.19166 -0.0111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6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9017E-7 L 1.19166 -0.0111 " pathEditMode="relative" rAng="0" ptsTypes="AA">
                                      <p:cBhvr>
                                        <p:cTn id="1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6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9017E-7 L 1.19166 -0.0111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6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9017E-7 L 1.19166 -0.0111 " pathEditMode="relative" rAng="0" ptsTypes="AA">
                                      <p:cBhvr>
                                        <p:cTn id="1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6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9017E-7 L 1.19166 -0.0111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6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000"/>
                            </p:stCondLst>
                            <p:childTnLst>
                              <p:par>
                                <p:cTn id="12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9017E-7 L 1.19166 -0.0111 " pathEditMode="relative" rAng="0" ptsTypes="AA">
                                      <p:cBhvr>
                                        <p:cTn id="1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6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000"/>
                            </p:stCondLst>
                            <p:childTnLst>
                              <p:par>
                                <p:cTn id="13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9017E-7 L 1.19166 -0.0111 " pathEditMode="relative" rAng="0" ptsTypes="AA">
                                      <p:cBhvr>
                                        <p:cTn id="1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6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000"/>
                            </p:stCondLst>
                            <p:childTnLst>
                              <p:par>
                                <p:cTn id="134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9017E-7 L 1.19166 -0.0111 " pathEditMode="relative" rAng="0" ptsTypes="AA">
                                      <p:cBhvr>
                                        <p:cTn id="1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6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7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9017E-7 L 1.19166 -0.0111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6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0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9017E-7 L 1.19166 -0.0111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6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9017E-7 L 1.19166 -0.0111 " pathEditMode="relative" rAng="0" ptsTypes="AA">
                                      <p:cBhvr>
                                        <p:cTn id="1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6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6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9017E-7 L 1.19166 -0.0111 " pathEditMode="relative" rAng="0" ptsTypes="AA">
                                      <p:cBhvr>
                                        <p:cTn id="1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6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9017E-7 L 1.19166 -0.0111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6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2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9017E-7 L 1.19166 -0.0111 " pathEditMode="relative" rAng="0" ptsTypes="AA">
                                      <p:cBhvr>
                                        <p:cTn id="15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6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25 0.05556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28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 0.05556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28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118" grpId="0" animBg="1"/>
      <p:bldP spid="119" grpId="0"/>
      <p:bldP spid="32" grpId="0" animBg="1"/>
      <p:bldP spid="33" grpId="0" animBg="1"/>
      <p:bldP spid="34" grpId="0"/>
      <p:bldP spid="36" grpId="0"/>
      <p:bldP spid="37" grpId="0" animBg="1"/>
      <p:bldP spid="40" grpId="0" animBg="1"/>
      <p:bldP spid="46" grpId="0"/>
      <p:bldP spid="47" grpId="0"/>
      <p:bldP spid="50" grpId="0" animBg="1"/>
      <p:bldP spid="51" grpId="0" animBg="1"/>
      <p:bldP spid="52" grpId="0" animBg="1"/>
      <p:bldP spid="42" grpId="0" animBg="1"/>
      <p:bldP spid="43" grpId="0" animBg="1"/>
      <p:bldP spid="44" grpId="0" animBg="1"/>
      <p:bldP spid="45" grpId="0" animBg="1"/>
      <p:bldP spid="49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9" grpId="0" animBg="1"/>
      <p:bldP spid="70" grpId="0" animBg="1"/>
      <p:bldP spid="71" grpId="0" animBg="1"/>
      <p:bldP spid="71" grpId="1" animBg="1"/>
      <p:bldP spid="72" grpId="0" animBg="1"/>
      <p:bldP spid="72" grpId="1" animBg="1"/>
      <p:bldP spid="75" grpId="0"/>
      <p:bldP spid="76" grpId="0" animBg="1"/>
      <p:bldP spid="77" grpId="0" animBg="1"/>
      <p:bldP spid="78" grpId="0" animBg="1"/>
      <p:bldP spid="81" grpId="0"/>
      <p:bldP spid="82" grpId="0"/>
      <p:bldP spid="83" grpId="0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79" grpId="0"/>
      <p:bldP spid="80" grpId="0"/>
      <p:bldP spid="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6615113"/>
            <a:chOff x="0" y="0"/>
            <a:chExt cx="5760" cy="4167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4" y="3984"/>
              <a:ext cx="576" cy="183"/>
            </a:xfrm>
            <a:prstGeom prst="rect">
              <a:avLst/>
            </a:prstGeom>
            <a:noFill/>
          </p:spPr>
        </p:pic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0" y="412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5424" y="41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5760" cy="746"/>
            </a:xfrm>
            <a:prstGeom prst="rect">
              <a:avLst/>
            </a:prstGeom>
            <a:noFill/>
          </p:spPr>
        </p:pic>
      </p:grpSp>
      <p:sp>
        <p:nvSpPr>
          <p:cNvPr id="52" name="مستطيل 51"/>
          <p:cNvSpPr/>
          <p:nvPr/>
        </p:nvSpPr>
        <p:spPr>
          <a:xfrm>
            <a:off x="3657600" y="6550223"/>
            <a:ext cx="5421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entury" pitchFamily="18" charset="0"/>
              </a:rPr>
              <a:t>8-33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53" name="مستطيل 52"/>
          <p:cNvSpPr/>
          <p:nvPr/>
        </p:nvSpPr>
        <p:spPr>
          <a:xfrm>
            <a:off x="-45591" y="6611779"/>
            <a:ext cx="91983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 smtClean="0">
                <a:latin typeface="Times New Roman"/>
                <a:ea typeface="MS Mincho"/>
              </a:rPr>
              <a:t>M. Almalki ,</a:t>
            </a:r>
            <a:r>
              <a:rPr lang="de-DE" sz="1000" b="1" dirty="0" smtClean="0">
                <a:latin typeface="Times New Roman"/>
                <a:ea typeface="MS Mincho"/>
              </a:rPr>
              <a:t> Dresden 2013 - DPG                                                                                                                </a:t>
            </a:r>
            <a:r>
              <a:rPr lang="en-US" sz="1000" b="1" dirty="0" smtClean="0">
                <a:latin typeface="Times New Roman"/>
                <a:ea typeface="MS Mincho"/>
              </a:rPr>
              <a:t>Digital Beam Position and Phase Monitor for P-LINAC for FAIR</a:t>
            </a:r>
          </a:p>
        </p:txBody>
      </p:sp>
      <p:sp>
        <p:nvSpPr>
          <p:cNvPr id="54" name="مستطيل مستدير الزوايا 53"/>
          <p:cNvSpPr/>
          <p:nvPr/>
        </p:nvSpPr>
        <p:spPr bwMode="auto">
          <a:xfrm>
            <a:off x="304800" y="3886200"/>
            <a:ext cx="8458200" cy="914400"/>
          </a:xfrm>
          <a:prstGeom prst="roundRect">
            <a:avLst/>
          </a:prstGeom>
          <a:solidFill>
            <a:srgbClr val="FFFF00">
              <a:alpha val="15000"/>
            </a:srgb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32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32" charset="0"/>
              <a:cs typeface="Arial" charset="0"/>
            </a:endParaRPr>
          </a:p>
        </p:txBody>
      </p:sp>
      <p:grpSp>
        <p:nvGrpSpPr>
          <p:cNvPr id="55" name="Group 33"/>
          <p:cNvGrpSpPr>
            <a:grpSpLocks/>
          </p:cNvGrpSpPr>
          <p:nvPr/>
        </p:nvGrpSpPr>
        <p:grpSpPr bwMode="auto">
          <a:xfrm>
            <a:off x="381000" y="4038600"/>
            <a:ext cx="6553209" cy="665163"/>
            <a:chOff x="1056" y="1755"/>
            <a:chExt cx="4128" cy="419"/>
          </a:xfrm>
        </p:grpSpPr>
        <p:grpSp>
          <p:nvGrpSpPr>
            <p:cNvPr id="56" name="Group 7"/>
            <p:cNvGrpSpPr>
              <a:grpSpLocks/>
            </p:cNvGrpSpPr>
            <p:nvPr/>
          </p:nvGrpSpPr>
          <p:grpSpPr bwMode="auto">
            <a:xfrm>
              <a:off x="1056" y="1755"/>
              <a:ext cx="476" cy="419"/>
              <a:chOff x="2864" y="2656"/>
              <a:chExt cx="1536" cy="1351"/>
            </a:xfrm>
          </p:grpSpPr>
          <p:sp>
            <p:nvSpPr>
              <p:cNvPr id="60" name="AutoShape 8"/>
              <p:cNvSpPr>
                <a:spLocks noChangeArrowheads="1"/>
              </p:cNvSpPr>
              <p:nvPr/>
            </p:nvSpPr>
            <p:spPr bwMode="gray">
              <a:xfrm>
                <a:off x="2864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" name="AutoShape 9"/>
              <p:cNvSpPr>
                <a:spLocks noChangeArrowheads="1"/>
              </p:cNvSpPr>
              <p:nvPr/>
            </p:nvSpPr>
            <p:spPr bwMode="gray">
              <a:xfrm>
                <a:off x="286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" name="AutoShape 10"/>
              <p:cNvSpPr>
                <a:spLocks noChangeArrowheads="1"/>
              </p:cNvSpPr>
              <p:nvPr/>
            </p:nvSpPr>
            <p:spPr bwMode="gray">
              <a:xfrm>
                <a:off x="295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57" name="Line 14"/>
            <p:cNvSpPr>
              <a:spLocks noChangeShapeType="1"/>
            </p:cNvSpPr>
            <p:nvPr/>
          </p:nvSpPr>
          <p:spPr bwMode="auto">
            <a:xfrm>
              <a:off x="1536" y="2139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th-TH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8" name="Text Box 15"/>
            <p:cNvSpPr txBox="1">
              <a:spLocks noChangeArrowheads="1"/>
            </p:cNvSpPr>
            <p:nvPr/>
          </p:nvSpPr>
          <p:spPr bwMode="auto">
            <a:xfrm>
              <a:off x="1536" y="1803"/>
              <a:ext cx="3648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 eaLnBrk="0" hangingPunct="0"/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Beam-based Test with Libera SPH.</a:t>
              </a:r>
            </a:p>
          </p:txBody>
        </p:sp>
        <p:sp>
          <p:nvSpPr>
            <p:cNvPr id="59" name="Text Box 16"/>
            <p:cNvSpPr txBox="1">
              <a:spLocks noChangeArrowheads="1"/>
            </p:cNvSpPr>
            <p:nvPr/>
          </p:nvSpPr>
          <p:spPr bwMode="gray">
            <a:xfrm>
              <a:off x="1200" y="1817"/>
              <a:ext cx="213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1" name="Group 33"/>
          <p:cNvGrpSpPr>
            <a:grpSpLocks/>
          </p:cNvGrpSpPr>
          <p:nvPr/>
        </p:nvGrpSpPr>
        <p:grpSpPr bwMode="auto">
          <a:xfrm>
            <a:off x="381000" y="5105400"/>
            <a:ext cx="9390075" cy="665163"/>
            <a:chOff x="1056" y="1755"/>
            <a:chExt cx="5915" cy="419"/>
          </a:xfrm>
        </p:grpSpPr>
        <p:grpSp>
          <p:nvGrpSpPr>
            <p:cNvPr id="72" name="Group 7"/>
            <p:cNvGrpSpPr>
              <a:grpSpLocks/>
            </p:cNvGrpSpPr>
            <p:nvPr/>
          </p:nvGrpSpPr>
          <p:grpSpPr bwMode="auto">
            <a:xfrm>
              <a:off x="1056" y="1755"/>
              <a:ext cx="476" cy="419"/>
              <a:chOff x="2864" y="2656"/>
              <a:chExt cx="1536" cy="1351"/>
            </a:xfrm>
          </p:grpSpPr>
          <p:sp>
            <p:nvSpPr>
              <p:cNvPr id="76" name="AutoShape 8"/>
              <p:cNvSpPr>
                <a:spLocks noChangeArrowheads="1"/>
              </p:cNvSpPr>
              <p:nvPr/>
            </p:nvSpPr>
            <p:spPr bwMode="gray">
              <a:xfrm>
                <a:off x="2864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" name="AutoShape 9"/>
              <p:cNvSpPr>
                <a:spLocks noChangeArrowheads="1"/>
              </p:cNvSpPr>
              <p:nvPr/>
            </p:nvSpPr>
            <p:spPr bwMode="gray">
              <a:xfrm>
                <a:off x="286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" name="AutoShape 10"/>
              <p:cNvSpPr>
                <a:spLocks noChangeArrowheads="1"/>
              </p:cNvSpPr>
              <p:nvPr/>
            </p:nvSpPr>
            <p:spPr bwMode="gray">
              <a:xfrm>
                <a:off x="295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73" name="Line 14"/>
            <p:cNvSpPr>
              <a:spLocks noChangeShapeType="1"/>
            </p:cNvSpPr>
            <p:nvPr/>
          </p:nvSpPr>
          <p:spPr bwMode="auto">
            <a:xfrm>
              <a:off x="1536" y="2139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th-TH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" name="Text Box 15"/>
            <p:cNvSpPr txBox="1">
              <a:spLocks noChangeArrowheads="1"/>
            </p:cNvSpPr>
            <p:nvPr/>
          </p:nvSpPr>
          <p:spPr bwMode="auto">
            <a:xfrm>
              <a:off x="1536" y="1803"/>
              <a:ext cx="5435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 eaLnBrk="0" hangingPunct="0"/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Results &amp; Conclusion.</a:t>
              </a:r>
            </a:p>
          </p:txBody>
        </p:sp>
        <p:sp>
          <p:nvSpPr>
            <p:cNvPr id="75" name="Text Box 16"/>
            <p:cNvSpPr txBox="1">
              <a:spLocks noChangeArrowheads="1"/>
            </p:cNvSpPr>
            <p:nvPr/>
          </p:nvSpPr>
          <p:spPr bwMode="gray">
            <a:xfrm>
              <a:off x="1200" y="1817"/>
              <a:ext cx="213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0" name="Group 32"/>
          <p:cNvGrpSpPr>
            <a:grpSpLocks/>
          </p:cNvGrpSpPr>
          <p:nvPr/>
        </p:nvGrpSpPr>
        <p:grpSpPr bwMode="auto">
          <a:xfrm>
            <a:off x="381000" y="1981202"/>
            <a:ext cx="8534413" cy="665163"/>
            <a:chOff x="1152" y="1179"/>
            <a:chExt cx="5376" cy="419"/>
          </a:xfrm>
        </p:grpSpPr>
        <p:grpSp>
          <p:nvGrpSpPr>
            <p:cNvPr id="81" name="Group 3"/>
            <p:cNvGrpSpPr>
              <a:grpSpLocks/>
            </p:cNvGrpSpPr>
            <p:nvPr/>
          </p:nvGrpSpPr>
          <p:grpSpPr bwMode="auto">
            <a:xfrm>
              <a:off x="1152" y="1179"/>
              <a:ext cx="480" cy="419"/>
              <a:chOff x="1110" y="2656"/>
              <a:chExt cx="1549" cy="1351"/>
            </a:xfrm>
          </p:grpSpPr>
          <p:sp>
            <p:nvSpPr>
              <p:cNvPr id="8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82" name="Line 11"/>
            <p:cNvSpPr>
              <a:spLocks noChangeShapeType="1"/>
            </p:cNvSpPr>
            <p:nvPr/>
          </p:nvSpPr>
          <p:spPr bwMode="auto">
            <a:xfrm>
              <a:off x="1536" y="1563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th-TH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3" name="Text Box 12"/>
            <p:cNvSpPr txBox="1">
              <a:spLocks noChangeArrowheads="1"/>
            </p:cNvSpPr>
            <p:nvPr/>
          </p:nvSpPr>
          <p:spPr bwMode="auto">
            <a:xfrm>
              <a:off x="1632" y="1227"/>
              <a:ext cx="4896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Motivation (Beam Position and Beam Phase). </a:t>
              </a:r>
              <a:endPara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Text Box 13"/>
            <p:cNvSpPr txBox="1">
              <a:spLocks noChangeArrowheads="1"/>
            </p:cNvSpPr>
            <p:nvPr/>
          </p:nvSpPr>
          <p:spPr bwMode="gray">
            <a:xfrm>
              <a:off x="1281" y="1241"/>
              <a:ext cx="213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79" name="مستطيل مستدير الزوايا 78"/>
          <p:cNvSpPr/>
          <p:nvPr/>
        </p:nvSpPr>
        <p:spPr>
          <a:xfrm>
            <a:off x="152400" y="1752600"/>
            <a:ext cx="8763000" cy="4267200"/>
          </a:xfrm>
          <a:prstGeom prst="roundRect">
            <a:avLst>
              <a:gd name="adj" fmla="val 4809"/>
            </a:avLst>
          </a:prstGeom>
          <a:solidFill>
            <a:schemeClr val="bg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Bold Italic Art" pitchFamily="2" charset="-78"/>
            </a:endParaRPr>
          </a:p>
        </p:txBody>
      </p:sp>
      <p:grpSp>
        <p:nvGrpSpPr>
          <p:cNvPr id="63" name="Group 32"/>
          <p:cNvGrpSpPr>
            <a:grpSpLocks/>
          </p:cNvGrpSpPr>
          <p:nvPr/>
        </p:nvGrpSpPr>
        <p:grpSpPr bwMode="auto">
          <a:xfrm>
            <a:off x="381000" y="3048000"/>
            <a:ext cx="8534413" cy="665162"/>
            <a:chOff x="1152" y="1179"/>
            <a:chExt cx="5376" cy="419"/>
          </a:xfrm>
        </p:grpSpPr>
        <p:grpSp>
          <p:nvGrpSpPr>
            <p:cNvPr id="64" name="Group 3"/>
            <p:cNvGrpSpPr>
              <a:grpSpLocks/>
            </p:cNvGrpSpPr>
            <p:nvPr/>
          </p:nvGrpSpPr>
          <p:grpSpPr bwMode="auto">
            <a:xfrm>
              <a:off x="1152" y="1179"/>
              <a:ext cx="480" cy="419"/>
              <a:chOff x="1110" y="2656"/>
              <a:chExt cx="1549" cy="1351"/>
            </a:xfrm>
          </p:grpSpPr>
          <p:sp>
            <p:nvSpPr>
              <p:cNvPr id="68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0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5" name="Line 11"/>
            <p:cNvSpPr>
              <a:spLocks noChangeShapeType="1"/>
            </p:cNvSpPr>
            <p:nvPr/>
          </p:nvSpPr>
          <p:spPr bwMode="auto">
            <a:xfrm>
              <a:off x="1536" y="1563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th-TH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6" name="Text Box 12"/>
            <p:cNvSpPr txBox="1">
              <a:spLocks noChangeArrowheads="1"/>
            </p:cNvSpPr>
            <p:nvPr/>
          </p:nvSpPr>
          <p:spPr bwMode="auto">
            <a:xfrm>
              <a:off x="1632" y="1227"/>
              <a:ext cx="4896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Digital Signal Processing Algorithm for Position and Phase.</a:t>
              </a:r>
            </a:p>
          </p:txBody>
        </p:sp>
        <p:sp>
          <p:nvSpPr>
            <p:cNvPr id="67" name="Text Box 13"/>
            <p:cNvSpPr txBox="1">
              <a:spLocks noChangeArrowheads="1"/>
            </p:cNvSpPr>
            <p:nvPr/>
          </p:nvSpPr>
          <p:spPr bwMode="gray">
            <a:xfrm>
              <a:off x="1281" y="1241"/>
              <a:ext cx="213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9144000" cy="6615113"/>
            <a:chOff x="0" y="0"/>
            <a:chExt cx="5760" cy="4167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24" y="3984"/>
              <a:ext cx="576" cy="183"/>
            </a:xfrm>
            <a:prstGeom prst="rect">
              <a:avLst/>
            </a:prstGeom>
            <a:noFill/>
          </p:spPr>
        </p:pic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0" y="412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5424" y="41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746"/>
            </a:xfrm>
            <a:prstGeom prst="rect">
              <a:avLst/>
            </a:prstGeom>
            <a:noFill/>
          </p:spPr>
        </p:pic>
      </p:grpSp>
      <p:sp>
        <p:nvSpPr>
          <p:cNvPr id="78" name="مستطيل 77"/>
          <p:cNvSpPr/>
          <p:nvPr/>
        </p:nvSpPr>
        <p:spPr bwMode="auto">
          <a:xfrm>
            <a:off x="3124200" y="2067580"/>
            <a:ext cx="5867400" cy="3352800"/>
          </a:xfrm>
          <a:prstGeom prst="rect">
            <a:avLst/>
          </a:prstGeom>
          <a:solidFill>
            <a:srgbClr val="FFFFFF">
              <a:lumMod val="75000"/>
              <a:alpha val="0"/>
            </a:srgbClr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32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32" charset="0"/>
              <a:cs typeface="Arial" charset="0"/>
            </a:endParaRPr>
          </a:p>
        </p:txBody>
      </p:sp>
      <p:sp>
        <p:nvSpPr>
          <p:cNvPr id="80" name="مستطيل 79"/>
          <p:cNvSpPr/>
          <p:nvPr/>
        </p:nvSpPr>
        <p:spPr>
          <a:xfrm>
            <a:off x="3429000" y="2296180"/>
            <a:ext cx="685800" cy="2895600"/>
          </a:xfrm>
          <a:prstGeom prst="rect">
            <a:avLst/>
          </a:prstGeom>
          <a:gradFill rotWithShape="1">
            <a:gsLst>
              <a:gs pos="0">
                <a:srgbClr val="2D2DB9">
                  <a:tint val="50000"/>
                  <a:satMod val="300000"/>
                </a:srgbClr>
              </a:gs>
              <a:gs pos="35000">
                <a:srgbClr val="2D2DB9">
                  <a:tint val="37000"/>
                  <a:satMod val="300000"/>
                </a:srgbClr>
              </a:gs>
              <a:gs pos="100000">
                <a:srgbClr val="2D2DB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D2DB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83" name="سهم إلى اليمين 82"/>
          <p:cNvSpPr/>
          <p:nvPr/>
        </p:nvSpPr>
        <p:spPr>
          <a:xfrm>
            <a:off x="2895600" y="3667780"/>
            <a:ext cx="548640" cy="228600"/>
          </a:xfrm>
          <a:prstGeom prst="rightArrow">
            <a:avLst/>
          </a:prstGeom>
          <a:solidFill>
            <a:srgbClr val="002060"/>
          </a:solidFill>
          <a:ln w="25400" cap="flat" cmpd="sng" algn="ctr">
            <a:solidFill>
              <a:srgbClr val="2D2DB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87" name="مستطيل 86"/>
          <p:cNvSpPr/>
          <p:nvPr/>
        </p:nvSpPr>
        <p:spPr>
          <a:xfrm rot="16200000">
            <a:off x="2442787" y="3576857"/>
            <a:ext cx="26773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Times New Roman"/>
                <a:ea typeface="MS Mincho"/>
              </a:rPr>
              <a:t>RF analogue front-end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90" name="Picture 6"/>
          <p:cNvPicPr>
            <a:picLocks noChangeAspect="1" noChangeArrowheads="1"/>
          </p:cNvPicPr>
          <p:nvPr/>
        </p:nvPicPr>
        <p:blipFill>
          <a:blip r:embed="rId4" cstate="print"/>
          <a:srcRect l="30974" t="6706" r="22665" b="21971"/>
          <a:stretch>
            <a:fillRect/>
          </a:stretch>
        </p:blipFill>
        <p:spPr bwMode="auto">
          <a:xfrm>
            <a:off x="669342" y="2981980"/>
            <a:ext cx="1616658" cy="1554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1" name="شكل حر 90"/>
          <p:cNvSpPr/>
          <p:nvPr/>
        </p:nvSpPr>
        <p:spPr>
          <a:xfrm>
            <a:off x="1295400" y="2524780"/>
            <a:ext cx="533400" cy="457200"/>
          </a:xfrm>
          <a:custGeom>
            <a:avLst/>
            <a:gdLst>
              <a:gd name="connsiteX0" fmla="*/ 0 w 1717964"/>
              <a:gd name="connsiteY0" fmla="*/ 1076036 h 1967346"/>
              <a:gd name="connsiteX1" fmla="*/ 304800 w 1717964"/>
              <a:gd name="connsiteY1" fmla="*/ 1076036 h 1967346"/>
              <a:gd name="connsiteX2" fmla="*/ 471055 w 1717964"/>
              <a:gd name="connsiteY2" fmla="*/ 120073 h 1967346"/>
              <a:gd name="connsiteX3" fmla="*/ 581891 w 1717964"/>
              <a:gd name="connsiteY3" fmla="*/ 1796473 h 1967346"/>
              <a:gd name="connsiteX4" fmla="*/ 789710 w 1717964"/>
              <a:gd name="connsiteY4" fmla="*/ 1145309 h 1967346"/>
              <a:gd name="connsiteX5" fmla="*/ 900546 w 1717964"/>
              <a:gd name="connsiteY5" fmla="*/ 1200727 h 1967346"/>
              <a:gd name="connsiteX6" fmla="*/ 997528 w 1717964"/>
              <a:gd name="connsiteY6" fmla="*/ 1048327 h 1967346"/>
              <a:gd name="connsiteX7" fmla="*/ 1205346 w 1717964"/>
              <a:gd name="connsiteY7" fmla="*/ 1020618 h 1967346"/>
              <a:gd name="connsiteX8" fmla="*/ 1593273 w 1717964"/>
              <a:gd name="connsiteY8" fmla="*/ 992909 h 1967346"/>
              <a:gd name="connsiteX9" fmla="*/ 1717964 w 1717964"/>
              <a:gd name="connsiteY9" fmla="*/ 1006764 h 196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7964" h="1967346">
                <a:moveTo>
                  <a:pt x="0" y="1076036"/>
                </a:moveTo>
                <a:cubicBezTo>
                  <a:pt x="113145" y="1155699"/>
                  <a:pt x="226291" y="1235363"/>
                  <a:pt x="304800" y="1076036"/>
                </a:cubicBezTo>
                <a:cubicBezTo>
                  <a:pt x="383309" y="916709"/>
                  <a:pt x="424873" y="0"/>
                  <a:pt x="471055" y="120073"/>
                </a:cubicBezTo>
                <a:cubicBezTo>
                  <a:pt x="517237" y="240146"/>
                  <a:pt x="528782" y="1625600"/>
                  <a:pt x="581891" y="1796473"/>
                </a:cubicBezTo>
                <a:cubicBezTo>
                  <a:pt x="635000" y="1967346"/>
                  <a:pt x="736601" y="1244600"/>
                  <a:pt x="789710" y="1145309"/>
                </a:cubicBezTo>
                <a:cubicBezTo>
                  <a:pt x="842819" y="1046018"/>
                  <a:pt x="865910" y="1216891"/>
                  <a:pt x="900546" y="1200727"/>
                </a:cubicBezTo>
                <a:cubicBezTo>
                  <a:pt x="935182" y="1184563"/>
                  <a:pt x="946728" y="1078345"/>
                  <a:pt x="997528" y="1048327"/>
                </a:cubicBezTo>
                <a:cubicBezTo>
                  <a:pt x="1048328" y="1018309"/>
                  <a:pt x="1106055" y="1029854"/>
                  <a:pt x="1205346" y="1020618"/>
                </a:cubicBezTo>
                <a:cubicBezTo>
                  <a:pt x="1304637" y="1011382"/>
                  <a:pt x="1507837" y="995218"/>
                  <a:pt x="1593273" y="992909"/>
                </a:cubicBezTo>
                <a:cubicBezTo>
                  <a:pt x="1678709" y="990600"/>
                  <a:pt x="1698336" y="998682"/>
                  <a:pt x="1717964" y="1006764"/>
                </a:cubicBez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92" name="شكل حر 91"/>
          <p:cNvSpPr/>
          <p:nvPr/>
        </p:nvSpPr>
        <p:spPr>
          <a:xfrm>
            <a:off x="76200" y="3515380"/>
            <a:ext cx="533400" cy="457200"/>
          </a:xfrm>
          <a:custGeom>
            <a:avLst/>
            <a:gdLst>
              <a:gd name="connsiteX0" fmla="*/ 0 w 1717964"/>
              <a:gd name="connsiteY0" fmla="*/ 1076036 h 1967346"/>
              <a:gd name="connsiteX1" fmla="*/ 304800 w 1717964"/>
              <a:gd name="connsiteY1" fmla="*/ 1076036 h 1967346"/>
              <a:gd name="connsiteX2" fmla="*/ 471055 w 1717964"/>
              <a:gd name="connsiteY2" fmla="*/ 120073 h 1967346"/>
              <a:gd name="connsiteX3" fmla="*/ 581891 w 1717964"/>
              <a:gd name="connsiteY3" fmla="*/ 1796473 h 1967346"/>
              <a:gd name="connsiteX4" fmla="*/ 789710 w 1717964"/>
              <a:gd name="connsiteY4" fmla="*/ 1145309 h 1967346"/>
              <a:gd name="connsiteX5" fmla="*/ 900546 w 1717964"/>
              <a:gd name="connsiteY5" fmla="*/ 1200727 h 1967346"/>
              <a:gd name="connsiteX6" fmla="*/ 997528 w 1717964"/>
              <a:gd name="connsiteY6" fmla="*/ 1048327 h 1967346"/>
              <a:gd name="connsiteX7" fmla="*/ 1205346 w 1717964"/>
              <a:gd name="connsiteY7" fmla="*/ 1020618 h 1967346"/>
              <a:gd name="connsiteX8" fmla="*/ 1593273 w 1717964"/>
              <a:gd name="connsiteY8" fmla="*/ 992909 h 1967346"/>
              <a:gd name="connsiteX9" fmla="*/ 1717964 w 1717964"/>
              <a:gd name="connsiteY9" fmla="*/ 1006764 h 196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7964" h="1967346">
                <a:moveTo>
                  <a:pt x="0" y="1076036"/>
                </a:moveTo>
                <a:cubicBezTo>
                  <a:pt x="113145" y="1155699"/>
                  <a:pt x="226291" y="1235363"/>
                  <a:pt x="304800" y="1076036"/>
                </a:cubicBezTo>
                <a:cubicBezTo>
                  <a:pt x="383309" y="916709"/>
                  <a:pt x="424873" y="0"/>
                  <a:pt x="471055" y="120073"/>
                </a:cubicBezTo>
                <a:cubicBezTo>
                  <a:pt x="517237" y="240146"/>
                  <a:pt x="528782" y="1625600"/>
                  <a:pt x="581891" y="1796473"/>
                </a:cubicBezTo>
                <a:cubicBezTo>
                  <a:pt x="635000" y="1967346"/>
                  <a:pt x="736601" y="1244600"/>
                  <a:pt x="789710" y="1145309"/>
                </a:cubicBezTo>
                <a:cubicBezTo>
                  <a:pt x="842819" y="1046018"/>
                  <a:pt x="865910" y="1216891"/>
                  <a:pt x="900546" y="1200727"/>
                </a:cubicBezTo>
                <a:cubicBezTo>
                  <a:pt x="935182" y="1184563"/>
                  <a:pt x="946728" y="1078345"/>
                  <a:pt x="997528" y="1048327"/>
                </a:cubicBezTo>
                <a:cubicBezTo>
                  <a:pt x="1048328" y="1018309"/>
                  <a:pt x="1106055" y="1029854"/>
                  <a:pt x="1205346" y="1020618"/>
                </a:cubicBezTo>
                <a:cubicBezTo>
                  <a:pt x="1304637" y="1011382"/>
                  <a:pt x="1507837" y="995218"/>
                  <a:pt x="1593273" y="992909"/>
                </a:cubicBezTo>
                <a:cubicBezTo>
                  <a:pt x="1678709" y="990600"/>
                  <a:pt x="1698336" y="998682"/>
                  <a:pt x="1717964" y="1006764"/>
                </a:cubicBez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93" name="شكل حر 92"/>
          <p:cNvSpPr/>
          <p:nvPr/>
        </p:nvSpPr>
        <p:spPr>
          <a:xfrm>
            <a:off x="2286000" y="3515380"/>
            <a:ext cx="533400" cy="457200"/>
          </a:xfrm>
          <a:custGeom>
            <a:avLst/>
            <a:gdLst>
              <a:gd name="connsiteX0" fmla="*/ 0 w 1717964"/>
              <a:gd name="connsiteY0" fmla="*/ 1076036 h 1967346"/>
              <a:gd name="connsiteX1" fmla="*/ 304800 w 1717964"/>
              <a:gd name="connsiteY1" fmla="*/ 1076036 h 1967346"/>
              <a:gd name="connsiteX2" fmla="*/ 471055 w 1717964"/>
              <a:gd name="connsiteY2" fmla="*/ 120073 h 1967346"/>
              <a:gd name="connsiteX3" fmla="*/ 581891 w 1717964"/>
              <a:gd name="connsiteY3" fmla="*/ 1796473 h 1967346"/>
              <a:gd name="connsiteX4" fmla="*/ 789710 w 1717964"/>
              <a:gd name="connsiteY4" fmla="*/ 1145309 h 1967346"/>
              <a:gd name="connsiteX5" fmla="*/ 900546 w 1717964"/>
              <a:gd name="connsiteY5" fmla="*/ 1200727 h 1967346"/>
              <a:gd name="connsiteX6" fmla="*/ 997528 w 1717964"/>
              <a:gd name="connsiteY6" fmla="*/ 1048327 h 1967346"/>
              <a:gd name="connsiteX7" fmla="*/ 1205346 w 1717964"/>
              <a:gd name="connsiteY7" fmla="*/ 1020618 h 1967346"/>
              <a:gd name="connsiteX8" fmla="*/ 1593273 w 1717964"/>
              <a:gd name="connsiteY8" fmla="*/ 992909 h 1967346"/>
              <a:gd name="connsiteX9" fmla="*/ 1717964 w 1717964"/>
              <a:gd name="connsiteY9" fmla="*/ 1006764 h 196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7964" h="1967346">
                <a:moveTo>
                  <a:pt x="0" y="1076036"/>
                </a:moveTo>
                <a:cubicBezTo>
                  <a:pt x="113145" y="1155699"/>
                  <a:pt x="226291" y="1235363"/>
                  <a:pt x="304800" y="1076036"/>
                </a:cubicBezTo>
                <a:cubicBezTo>
                  <a:pt x="383309" y="916709"/>
                  <a:pt x="424873" y="0"/>
                  <a:pt x="471055" y="120073"/>
                </a:cubicBezTo>
                <a:cubicBezTo>
                  <a:pt x="517237" y="240146"/>
                  <a:pt x="528782" y="1625600"/>
                  <a:pt x="581891" y="1796473"/>
                </a:cubicBezTo>
                <a:cubicBezTo>
                  <a:pt x="635000" y="1967346"/>
                  <a:pt x="736601" y="1244600"/>
                  <a:pt x="789710" y="1145309"/>
                </a:cubicBezTo>
                <a:cubicBezTo>
                  <a:pt x="842819" y="1046018"/>
                  <a:pt x="865910" y="1216891"/>
                  <a:pt x="900546" y="1200727"/>
                </a:cubicBezTo>
                <a:cubicBezTo>
                  <a:pt x="935182" y="1184563"/>
                  <a:pt x="946728" y="1078345"/>
                  <a:pt x="997528" y="1048327"/>
                </a:cubicBezTo>
                <a:cubicBezTo>
                  <a:pt x="1048328" y="1018309"/>
                  <a:pt x="1106055" y="1029854"/>
                  <a:pt x="1205346" y="1020618"/>
                </a:cubicBezTo>
                <a:cubicBezTo>
                  <a:pt x="1304637" y="1011382"/>
                  <a:pt x="1507837" y="995218"/>
                  <a:pt x="1593273" y="992909"/>
                </a:cubicBezTo>
                <a:cubicBezTo>
                  <a:pt x="1678709" y="990600"/>
                  <a:pt x="1698336" y="998682"/>
                  <a:pt x="1717964" y="1006764"/>
                </a:cubicBez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94" name="شكل حر 93"/>
          <p:cNvSpPr/>
          <p:nvPr/>
        </p:nvSpPr>
        <p:spPr>
          <a:xfrm>
            <a:off x="1295400" y="4505980"/>
            <a:ext cx="533400" cy="304800"/>
          </a:xfrm>
          <a:custGeom>
            <a:avLst/>
            <a:gdLst>
              <a:gd name="connsiteX0" fmla="*/ 0 w 1717964"/>
              <a:gd name="connsiteY0" fmla="*/ 1076036 h 1967346"/>
              <a:gd name="connsiteX1" fmla="*/ 304800 w 1717964"/>
              <a:gd name="connsiteY1" fmla="*/ 1076036 h 1967346"/>
              <a:gd name="connsiteX2" fmla="*/ 471055 w 1717964"/>
              <a:gd name="connsiteY2" fmla="*/ 120073 h 1967346"/>
              <a:gd name="connsiteX3" fmla="*/ 581891 w 1717964"/>
              <a:gd name="connsiteY3" fmla="*/ 1796473 h 1967346"/>
              <a:gd name="connsiteX4" fmla="*/ 789710 w 1717964"/>
              <a:gd name="connsiteY4" fmla="*/ 1145309 h 1967346"/>
              <a:gd name="connsiteX5" fmla="*/ 900546 w 1717964"/>
              <a:gd name="connsiteY5" fmla="*/ 1200727 h 1967346"/>
              <a:gd name="connsiteX6" fmla="*/ 997528 w 1717964"/>
              <a:gd name="connsiteY6" fmla="*/ 1048327 h 1967346"/>
              <a:gd name="connsiteX7" fmla="*/ 1205346 w 1717964"/>
              <a:gd name="connsiteY7" fmla="*/ 1020618 h 1967346"/>
              <a:gd name="connsiteX8" fmla="*/ 1593273 w 1717964"/>
              <a:gd name="connsiteY8" fmla="*/ 992909 h 1967346"/>
              <a:gd name="connsiteX9" fmla="*/ 1717964 w 1717964"/>
              <a:gd name="connsiteY9" fmla="*/ 1006764 h 196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7964" h="1967346">
                <a:moveTo>
                  <a:pt x="0" y="1076036"/>
                </a:moveTo>
                <a:cubicBezTo>
                  <a:pt x="113145" y="1155699"/>
                  <a:pt x="226291" y="1235363"/>
                  <a:pt x="304800" y="1076036"/>
                </a:cubicBezTo>
                <a:cubicBezTo>
                  <a:pt x="383309" y="916709"/>
                  <a:pt x="424873" y="0"/>
                  <a:pt x="471055" y="120073"/>
                </a:cubicBezTo>
                <a:cubicBezTo>
                  <a:pt x="517237" y="240146"/>
                  <a:pt x="528782" y="1625600"/>
                  <a:pt x="581891" y="1796473"/>
                </a:cubicBezTo>
                <a:cubicBezTo>
                  <a:pt x="635000" y="1967346"/>
                  <a:pt x="736601" y="1244600"/>
                  <a:pt x="789710" y="1145309"/>
                </a:cubicBezTo>
                <a:cubicBezTo>
                  <a:pt x="842819" y="1046018"/>
                  <a:pt x="865910" y="1216891"/>
                  <a:pt x="900546" y="1200727"/>
                </a:cubicBezTo>
                <a:cubicBezTo>
                  <a:pt x="935182" y="1184563"/>
                  <a:pt x="946728" y="1078345"/>
                  <a:pt x="997528" y="1048327"/>
                </a:cubicBezTo>
                <a:cubicBezTo>
                  <a:pt x="1048328" y="1018309"/>
                  <a:pt x="1106055" y="1029854"/>
                  <a:pt x="1205346" y="1020618"/>
                </a:cubicBezTo>
                <a:cubicBezTo>
                  <a:pt x="1304637" y="1011382"/>
                  <a:pt x="1507837" y="995218"/>
                  <a:pt x="1593273" y="992909"/>
                </a:cubicBezTo>
                <a:cubicBezTo>
                  <a:pt x="1678709" y="990600"/>
                  <a:pt x="1698336" y="998682"/>
                  <a:pt x="1717964" y="1006764"/>
                </a:cubicBez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97" name="مستطيل 96"/>
          <p:cNvSpPr/>
          <p:nvPr/>
        </p:nvSpPr>
        <p:spPr>
          <a:xfrm>
            <a:off x="4136121" y="3525560"/>
            <a:ext cx="1045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Mincho"/>
                <a:cs typeface="Times New Roman" pitchFamily="18" charset="0"/>
              </a:rPr>
              <a:t>Sampled at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MS Mincho"/>
                <a:cs typeface="Times New Roman" pitchFamily="18" charset="0"/>
              </a:rPr>
              <a:t> 117 MHz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06" name="شكل بيضاوي 105"/>
          <p:cNvSpPr/>
          <p:nvPr/>
        </p:nvSpPr>
        <p:spPr bwMode="auto">
          <a:xfrm>
            <a:off x="1325880" y="3561100"/>
            <a:ext cx="274320" cy="182880"/>
          </a:xfrm>
          <a:prstGeom prst="ellipse">
            <a:avLst/>
          </a:prstGeom>
          <a:gradFill rotWithShape="1">
            <a:gsLst>
              <a:gs pos="0">
                <a:srgbClr val="000000">
                  <a:shade val="51000"/>
                  <a:satMod val="130000"/>
                </a:srgbClr>
              </a:gs>
              <a:gs pos="80000">
                <a:srgbClr val="000000">
                  <a:shade val="93000"/>
                  <a:satMod val="130000"/>
                </a:srgbClr>
              </a:gs>
              <a:gs pos="100000">
                <a:srgbClr val="00000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32" charset="0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32" charset="0"/>
              <a:ea typeface="+mn-ea"/>
              <a:cs typeface="Arial" charset="0"/>
            </a:endParaRPr>
          </a:p>
        </p:txBody>
      </p:sp>
      <p:pic>
        <p:nvPicPr>
          <p:cNvPr id="107" name="صورة 4" descr="for_presentation1_27.png"/>
          <p:cNvPicPr>
            <a:picLocks/>
          </p:cNvPicPr>
          <p:nvPr/>
        </p:nvPicPr>
        <p:blipFill>
          <a:blip r:embed="rId5" cstate="print"/>
          <a:srcRect l="13714" t="13714" r="9143" b="17714"/>
          <a:stretch>
            <a:fillRect/>
          </a:stretch>
        </p:blipFill>
        <p:spPr bwMode="auto">
          <a:xfrm>
            <a:off x="5105400" y="3134380"/>
            <a:ext cx="106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مستطيل 107"/>
          <p:cNvSpPr/>
          <p:nvPr/>
        </p:nvSpPr>
        <p:spPr>
          <a:xfrm>
            <a:off x="4876800" y="2590800"/>
            <a:ext cx="15850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Mincho"/>
                <a:cs typeface="Times New Roman" pitchFamily="18" charset="0"/>
              </a:rPr>
              <a:t>IF  (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Mincho"/>
                <a:cs typeface="Times New Roman" pitchFamily="18" charset="0"/>
              </a:rPr>
              <a:t>29.4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Mincho"/>
                <a:cs typeface="Times New Roman" pitchFamily="18" charset="0"/>
              </a:rPr>
              <a:t>MHz)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9" name="مستطيل 108"/>
          <p:cNvSpPr/>
          <p:nvPr/>
        </p:nvSpPr>
        <p:spPr>
          <a:xfrm>
            <a:off x="0" y="2168605"/>
            <a:ext cx="2133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CC"/>
                </a:solidFill>
                <a:latin typeface="Times New Roman"/>
                <a:ea typeface="MS Mincho"/>
              </a:rPr>
              <a:t>Signals from  BPM</a:t>
            </a:r>
            <a:endParaRPr lang="en-US" sz="1600" b="1" dirty="0">
              <a:solidFill>
                <a:srgbClr val="0000CC"/>
              </a:solidFill>
              <a:latin typeface="Times New Roman"/>
              <a:ea typeface="MS Mincho"/>
            </a:endParaRPr>
          </a:p>
        </p:txBody>
      </p:sp>
      <p:sp>
        <p:nvSpPr>
          <p:cNvPr id="13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2" name="مستطيل 141"/>
          <p:cNvSpPr/>
          <p:nvPr/>
        </p:nvSpPr>
        <p:spPr>
          <a:xfrm>
            <a:off x="4163317" y="5267980"/>
            <a:ext cx="200888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MS Mincho"/>
              </a:rPr>
              <a:t>Libera SPH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مستطيل 74"/>
          <p:cNvSpPr/>
          <p:nvPr/>
        </p:nvSpPr>
        <p:spPr>
          <a:xfrm>
            <a:off x="6248400" y="2219980"/>
            <a:ext cx="2667000" cy="3124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مستطيل مستدير الزوايا 142"/>
          <p:cNvSpPr/>
          <p:nvPr/>
        </p:nvSpPr>
        <p:spPr>
          <a:xfrm>
            <a:off x="838200" y="304800"/>
            <a:ext cx="6781800" cy="609600"/>
          </a:xfrm>
          <a:prstGeom prst="roundRect">
            <a:avLst>
              <a:gd name="adj" fmla="val 4809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Bold Italic Art" pitchFamily="2" charset="-78"/>
            </a:endParaRPr>
          </a:p>
        </p:txBody>
      </p:sp>
      <p:sp>
        <p:nvSpPr>
          <p:cNvPr id="145" name="مستطيل 144"/>
          <p:cNvSpPr/>
          <p:nvPr/>
        </p:nvSpPr>
        <p:spPr>
          <a:xfrm>
            <a:off x="838200" y="38100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Digital Signal Processing Algorithm in p-LINAC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مستطيل 145"/>
          <p:cNvSpPr/>
          <p:nvPr/>
        </p:nvSpPr>
        <p:spPr>
          <a:xfrm>
            <a:off x="304800" y="385465"/>
            <a:ext cx="381000" cy="381000"/>
          </a:xfrm>
          <a:prstGeom prst="rect">
            <a:avLst/>
          </a:prstGeom>
          <a:solidFill>
            <a:srgbClr val="FFFF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مستطيل 71"/>
          <p:cNvSpPr/>
          <p:nvPr/>
        </p:nvSpPr>
        <p:spPr>
          <a:xfrm>
            <a:off x="3657600" y="6550223"/>
            <a:ext cx="5421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entury" pitchFamily="18" charset="0"/>
              </a:rPr>
              <a:t>9-33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61250" t="23000" r="10000" b="36000"/>
          <a:stretch>
            <a:fillRect/>
          </a:stretch>
        </p:blipFill>
        <p:spPr bwMode="auto">
          <a:xfrm>
            <a:off x="6324600" y="2905780"/>
            <a:ext cx="256478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مستطيل 72"/>
          <p:cNvSpPr/>
          <p:nvPr/>
        </p:nvSpPr>
        <p:spPr>
          <a:xfrm>
            <a:off x="6629400" y="2296180"/>
            <a:ext cx="182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Mincho"/>
                <a:cs typeface="Times New Roman" pitchFamily="18" charset="0"/>
              </a:rPr>
              <a:t>Digital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Mincho"/>
                <a:cs typeface="Times New Roman" pitchFamily="18" charset="0"/>
              </a:rPr>
              <a:t> processing (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S Mincho"/>
                <a:cs typeface="Times New Roman" pitchFamily="18" charset="0"/>
              </a:rPr>
              <a:t>IQ demodulation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Mincho"/>
                <a:cs typeface="Times New Roman" pitchFamily="18" charset="0"/>
              </a:rPr>
              <a:t>)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4" name="مستطيل 33"/>
          <p:cNvSpPr/>
          <p:nvPr/>
        </p:nvSpPr>
        <p:spPr>
          <a:xfrm>
            <a:off x="-45591" y="6611779"/>
            <a:ext cx="91983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 smtClean="0">
                <a:latin typeface="Times New Roman"/>
                <a:ea typeface="MS Mincho"/>
              </a:rPr>
              <a:t>M. Almalki ,</a:t>
            </a:r>
            <a:r>
              <a:rPr lang="de-DE" sz="1000" b="1" dirty="0" smtClean="0">
                <a:latin typeface="Times New Roman"/>
                <a:ea typeface="MS Mincho"/>
              </a:rPr>
              <a:t> Dresden 2013 - DPG                                                                                                                </a:t>
            </a:r>
            <a:r>
              <a:rPr lang="en-US" sz="1000" b="1" dirty="0" smtClean="0">
                <a:latin typeface="Times New Roman"/>
                <a:ea typeface="MS Mincho"/>
              </a:rPr>
              <a:t>Digital Beam Position and Phase Monitor for P-LINAC for FAIR</a:t>
            </a:r>
          </a:p>
        </p:txBody>
      </p:sp>
      <p:sp>
        <p:nvSpPr>
          <p:cNvPr id="31" name="شكل بيضاوي 30"/>
          <p:cNvSpPr/>
          <p:nvPr/>
        </p:nvSpPr>
        <p:spPr>
          <a:xfrm>
            <a:off x="6248400" y="1828800"/>
            <a:ext cx="2743200" cy="381000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مستطيل 31"/>
          <p:cNvSpPr/>
          <p:nvPr/>
        </p:nvSpPr>
        <p:spPr>
          <a:xfrm>
            <a:off x="1752600" y="3124200"/>
            <a:ext cx="15850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Mincho"/>
                <a:cs typeface="Times New Roman" pitchFamily="18" charset="0"/>
              </a:rPr>
              <a:t>  </a:t>
            </a:r>
            <a:r>
              <a:rPr lang="en-US" sz="1400" b="1" kern="0" dirty="0" smtClean="0">
                <a:solidFill>
                  <a:srgbClr val="000000"/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325.2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Mincho"/>
                <a:cs typeface="Times New Roman" pitchFamily="18" charset="0"/>
              </a:rPr>
              <a:t>MHz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5105400" y="4264223"/>
            <a:ext cx="3593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400" b="1" kern="0" dirty="0" smtClean="0">
                <a:solidFill>
                  <a:srgbClr val="C00000"/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- I</a:t>
            </a:r>
            <a:endParaRPr lang="en-US" sz="1400" b="1" kern="0" dirty="0">
              <a:solidFill>
                <a:srgbClr val="C00000"/>
              </a:solidFill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5491118" y="2895600"/>
            <a:ext cx="3000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400" b="1" kern="0" dirty="0" smtClean="0">
                <a:solidFill>
                  <a:srgbClr val="C00000"/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 I</a:t>
            </a:r>
            <a:endParaRPr lang="en-US" sz="1400" b="1" kern="0" dirty="0">
              <a:solidFill>
                <a:srgbClr val="C00000"/>
              </a:solidFill>
            </a:endParaRPr>
          </a:p>
        </p:txBody>
      </p:sp>
      <p:sp>
        <p:nvSpPr>
          <p:cNvPr id="36" name="مستطيل 35"/>
          <p:cNvSpPr/>
          <p:nvPr/>
        </p:nvSpPr>
        <p:spPr>
          <a:xfrm>
            <a:off x="5362878" y="4264223"/>
            <a:ext cx="4283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400" b="1" kern="0" dirty="0" smtClean="0">
                <a:solidFill>
                  <a:srgbClr val="C00000"/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- Q</a:t>
            </a:r>
            <a:endParaRPr lang="en-US" sz="1400" b="1" kern="0" dirty="0">
              <a:solidFill>
                <a:srgbClr val="C00000"/>
              </a:solidFill>
            </a:endParaRPr>
          </a:p>
        </p:txBody>
      </p:sp>
      <p:sp>
        <p:nvSpPr>
          <p:cNvPr id="37" name="مستطيل 36"/>
          <p:cNvSpPr/>
          <p:nvPr/>
        </p:nvSpPr>
        <p:spPr>
          <a:xfrm>
            <a:off x="5715000" y="2895600"/>
            <a:ext cx="3241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400" b="1" kern="0" dirty="0" smtClean="0">
                <a:solidFill>
                  <a:srgbClr val="C00000"/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Q</a:t>
            </a:r>
            <a:endParaRPr lang="en-US" sz="1400" b="1" kern="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0" grpId="0" animBg="1"/>
      <p:bldP spid="83" grpId="0" animBg="1"/>
      <p:bldP spid="87" grpId="0"/>
      <p:bldP spid="91" grpId="0" animBg="1"/>
      <p:bldP spid="92" grpId="0" animBg="1"/>
      <p:bldP spid="93" grpId="0" animBg="1"/>
      <p:bldP spid="94" grpId="0" animBg="1"/>
      <p:bldP spid="97" grpId="0"/>
      <p:bldP spid="106" grpId="0" animBg="1"/>
      <p:bldP spid="108" grpId="0"/>
      <p:bldP spid="109" grpId="0"/>
      <p:bldP spid="142" grpId="0" animBg="1"/>
      <p:bldP spid="75" grpId="0" animBg="1"/>
      <p:bldP spid="73" grpId="0"/>
      <p:bldP spid="31" grpId="0" animBg="1"/>
      <p:bldP spid="32" grpId="0"/>
      <p:bldP spid="33" grpId="0"/>
      <p:bldP spid="35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3638</TotalTime>
  <Words>1482</Words>
  <Application>Microsoft Office PowerPoint</Application>
  <PresentationFormat>عرض على الشاشة (3:4)‏</PresentationFormat>
  <Paragraphs>377</Paragraphs>
  <Slides>32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33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rcc</dc:creator>
  <cp:lastModifiedBy>rcc</cp:lastModifiedBy>
  <cp:revision>180</cp:revision>
  <dcterms:created xsi:type="dcterms:W3CDTF">2012-12-04T22:36:10Z</dcterms:created>
  <dcterms:modified xsi:type="dcterms:W3CDTF">2013-03-18T14:41:03Z</dcterms:modified>
</cp:coreProperties>
</file>