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6" r:id="rId3"/>
    <p:sldId id="257" r:id="rId4"/>
    <p:sldId id="264" r:id="rId5"/>
    <p:sldId id="260" r:id="rId6"/>
    <p:sldId id="258" r:id="rId7"/>
    <p:sldId id="259" r:id="rId8"/>
    <p:sldId id="261" r:id="rId9"/>
    <p:sldId id="262" r:id="rId10"/>
    <p:sldId id="267" r:id="rId11"/>
    <p:sldId id="263" r:id="rId12"/>
    <p:sldId id="269" r:id="rId13"/>
    <p:sldId id="268" r:id="rId1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7D137-8502-47C8-957C-F92383B209F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2C29D-0282-43BE-ADB4-C1B44B618E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2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/>
        </p:nvGrpSpPr>
        <p:grpSpPr>
          <a:xfrm>
            <a:off x="2003438" y="1301599"/>
            <a:ext cx="9901692" cy="5170248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4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8706" y="3650765"/>
            <a:ext cx="5737412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8706" y="4430631"/>
            <a:ext cx="5737413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538789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80666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5" y="307196"/>
            <a:ext cx="8934639" cy="787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2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5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/>
        </p:nvCxnSpPr>
        <p:spPr>
          <a:xfrm>
            <a:off x="0" y="6732777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53" y="485167"/>
            <a:ext cx="150544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/>
        </p:nvCxnSpPr>
        <p:spPr>
          <a:xfrm>
            <a:off x="0" y="1101632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/>
        </p:nvSpPr>
        <p:spPr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/>
        </p:nvSpPr>
        <p:spPr>
          <a:xfrm>
            <a:off x="-1" y="6599766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3514" y="1450688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D10F1303-6DD4-4619-B3FA-F4CD0E77706C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580361" y="6616079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3518" y="308100"/>
            <a:ext cx="9109549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535008" y="6552643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350935" y="6560611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7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.Dziewiecki@gsi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F9FC-5F28-4645-B626-408C89776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UNILAC </a:t>
            </a:r>
            <a:r>
              <a:rPr lang="pl-PL" dirty="0" err="1"/>
              <a:t>Beam</a:t>
            </a:r>
            <a:r>
              <a:rPr lang="pl-PL" dirty="0"/>
              <a:t> </a:t>
            </a:r>
            <a:r>
              <a:rPr lang="pl-PL" dirty="0" err="1"/>
              <a:t>Loss</a:t>
            </a:r>
            <a:r>
              <a:rPr lang="pl-PL" dirty="0"/>
              <a:t> Monitor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39BC7-1009-4B4C-AA58-EDA48520D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6669" y="4430631"/>
            <a:ext cx="5045102" cy="753654"/>
          </a:xfrm>
        </p:spPr>
        <p:txBody>
          <a:bodyPr>
            <a:normAutofit/>
          </a:bodyPr>
          <a:lstStyle/>
          <a:p>
            <a:r>
              <a:rPr lang="pl-PL" dirty="0"/>
              <a:t>A </a:t>
            </a:r>
            <a:r>
              <a:rPr lang="en-US" dirty="0" smtClean="0"/>
              <a:t>tentative </a:t>
            </a:r>
            <a:r>
              <a:rPr lang="pl-PL" dirty="0" smtClean="0"/>
              <a:t>proposal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dirty="0" smtClean="0"/>
              <a:t>for </a:t>
            </a:r>
            <a:r>
              <a:rPr lang="pl-PL" dirty="0"/>
              <a:t>the new digital </a:t>
            </a:r>
            <a:r>
              <a:rPr lang="pl-PL" dirty="0" smtClean="0"/>
              <a:t>electronics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8734546" y="6015731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contact: m.dziewiecki@gsi.de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circuits for gate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Input stages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Similar structure witch </a:t>
            </a:r>
            <a:r>
              <a:rPr lang="en-US" sz="1200" dirty="0" err="1" smtClean="0">
                <a:solidFill>
                  <a:schemeClr val="tx1"/>
                </a:solidFill>
              </a:rPr>
              <a:t>deglitcher</a:t>
            </a:r>
            <a:r>
              <a:rPr lang="en-US" sz="1200" dirty="0" smtClean="0">
                <a:solidFill>
                  <a:schemeClr val="tx1"/>
                </a:solidFill>
              </a:rPr>
              <a:t> can be used as in the signal input stage</a:t>
            </a:r>
            <a:r>
              <a:rPr lang="en-DE" sz="1200" dirty="0" smtClean="0">
                <a:solidFill>
                  <a:schemeClr val="tx1"/>
                </a:solidFill>
              </a:rPr>
              <a:t>…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1"/>
            <a:r>
              <a:rPr lang="en-DE" sz="1200" dirty="0" smtClean="0">
                <a:solidFill>
                  <a:schemeClr val="tx1"/>
                </a:solidFill>
              </a:rPr>
              <a:t>…</a:t>
            </a:r>
            <a:r>
              <a:rPr lang="en-US" sz="1200" dirty="0" smtClean="0">
                <a:solidFill>
                  <a:schemeClr val="tx1"/>
                </a:solidFill>
              </a:rPr>
              <a:t> but obviously </a:t>
            </a:r>
            <a:r>
              <a:rPr lang="en-US" sz="1200" b="1" dirty="0" smtClean="0">
                <a:solidFill>
                  <a:schemeClr val="tx1"/>
                </a:solidFill>
              </a:rPr>
              <a:t>without the pulse generator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What’s the meaning of </a:t>
            </a:r>
            <a:r>
              <a:rPr lang="en-US" sz="1600" b="1" dirty="0">
                <a:solidFill>
                  <a:srgbClr val="FF0000"/>
                </a:solidFill>
              </a:rPr>
              <a:t>gate</a:t>
            </a:r>
            <a:r>
              <a:rPr lang="en-US" sz="1600" dirty="0">
                <a:solidFill>
                  <a:srgbClr val="FF0000"/>
                </a:solidFill>
              </a:rPr>
              <a:t> and </a:t>
            </a:r>
            <a:r>
              <a:rPr lang="en-US" sz="1600" b="1" dirty="0">
                <a:solidFill>
                  <a:srgbClr val="FF0000"/>
                </a:solidFill>
              </a:rPr>
              <a:t>clamping pulses</a:t>
            </a:r>
            <a:r>
              <a:rPr lang="en-US" sz="1600" dirty="0">
                <a:solidFill>
                  <a:srgbClr val="FF0000"/>
                </a:solidFill>
              </a:rPr>
              <a:t>? What’s the relationship between them? Are both signals used for enabling a single counter?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Do we need any extra logic to combine these two?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Which delay is acceptable on gate signals? Which jitter?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Do we need gate-to-interlock direct connections for daisy-chaining multiple crates?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2D1F-C502-4F37-B66D-8959EE43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Event </a:t>
            </a:r>
            <a:r>
              <a:rPr lang="pl-PL" dirty="0" err="1"/>
              <a:t>timestamping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FE070-348F-4A21-8678-5B38B0C3F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600" dirty="0" err="1"/>
              <a:t>Timestamps</a:t>
            </a:r>
            <a:r>
              <a:rPr lang="pl-PL" sz="1600" dirty="0"/>
              <a:t> of </a:t>
            </a:r>
            <a:r>
              <a:rPr lang="pl-PL" sz="1600" dirty="0" err="1"/>
              <a:t>events</a:t>
            </a:r>
            <a:r>
              <a:rPr lang="pl-PL" sz="1600" dirty="0"/>
              <a:t> </a:t>
            </a:r>
            <a:r>
              <a:rPr lang="pl-PL" sz="1600" dirty="0" err="1"/>
              <a:t>should</a:t>
            </a:r>
            <a:r>
              <a:rPr lang="pl-PL" sz="1600" dirty="0"/>
              <a:t> be </a:t>
            </a:r>
            <a:r>
              <a:rPr lang="pl-PL" sz="1600" dirty="0" err="1"/>
              <a:t>registered</a:t>
            </a:r>
            <a:r>
              <a:rPr lang="pl-PL" sz="1600" dirty="0"/>
              <a:t>:</a:t>
            </a:r>
          </a:p>
          <a:p>
            <a:pPr lvl="1"/>
            <a:r>
              <a:rPr lang="pl-PL" sz="1200" dirty="0"/>
              <a:t>Enable in (at hardware </a:t>
            </a:r>
            <a:r>
              <a:rPr lang="pl-PL" sz="1200" dirty="0" smtClean="0"/>
              <a:t>inputs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FF0000"/>
                </a:solidFill>
              </a:rPr>
              <a:t>both slopes?</a:t>
            </a:r>
            <a:r>
              <a:rPr lang="pl-PL" sz="1200" dirty="0" smtClean="0"/>
              <a:t>)</a:t>
            </a:r>
            <a:endParaRPr lang="pl-PL" sz="1200" dirty="0"/>
          </a:p>
          <a:p>
            <a:pPr lvl="1"/>
            <a:r>
              <a:rPr lang="pl-PL" sz="1200" dirty="0"/>
              <a:t>Interlock out (at hardware </a:t>
            </a:r>
            <a:r>
              <a:rPr lang="pl-PL" sz="1200" dirty="0" smtClean="0"/>
              <a:t>outputs</a:t>
            </a:r>
            <a:r>
              <a:rPr lang="en-US" sz="1200" dirty="0" smtClean="0"/>
              <a:t>, at least active slope</a:t>
            </a:r>
            <a:r>
              <a:rPr lang="pl-PL" sz="1200" dirty="0" smtClean="0"/>
              <a:t>)</a:t>
            </a:r>
            <a:endParaRPr lang="en-US" sz="12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Need for timestamping individual comparator outputs, watchdog errors, gate timing errors?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Need for a timestamp queue, or single readout per </a:t>
            </a:r>
            <a:r>
              <a:rPr lang="en-US" sz="1600" dirty="0" err="1" smtClean="0">
                <a:solidFill>
                  <a:srgbClr val="FF0000"/>
                </a:solidFill>
              </a:rPr>
              <a:t>macropulse</a:t>
            </a:r>
            <a:r>
              <a:rPr lang="en-US" sz="16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Which accuracy is required/expected/achievable?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89" y="1249279"/>
            <a:ext cx="11789970" cy="5187776"/>
          </a:xfrm>
        </p:spPr>
        <p:txBody>
          <a:bodyPr/>
          <a:lstStyle/>
          <a:p>
            <a:r>
              <a:rPr lang="en-US" sz="1600" dirty="0" smtClean="0"/>
              <a:t>The device flexibility is in fact a major threat, as it allows </a:t>
            </a:r>
            <a:r>
              <a:rPr lang="en-US" sz="1600" b="1" dirty="0" smtClean="0"/>
              <a:t>configuring a handicapped system</a:t>
            </a:r>
            <a:r>
              <a:rPr lang="en-US" sz="1600" dirty="0" smtClean="0"/>
              <a:t>!</a:t>
            </a:r>
          </a:p>
          <a:p>
            <a:r>
              <a:rPr lang="en-US" sz="1600" dirty="0" smtClean="0"/>
              <a:t>We can protect ourselves against error cases which </a:t>
            </a:r>
            <a:r>
              <a:rPr lang="en-US" sz="1600" i="1" dirty="0" smtClean="0"/>
              <a:t>obviously show no sense</a:t>
            </a:r>
            <a:r>
              <a:rPr lang="en-US" sz="1600" dirty="0" smtClean="0"/>
              <a:t>, like:</a:t>
            </a:r>
          </a:p>
          <a:p>
            <a:pPr lvl="1"/>
            <a:r>
              <a:rPr lang="en-US" sz="1200" dirty="0" smtClean="0"/>
              <a:t>A counter output is routed to one of interlock outputs, but inputs for this counter are not connected</a:t>
            </a:r>
          </a:p>
          <a:p>
            <a:pPr lvl="1"/>
            <a:r>
              <a:rPr lang="en-US" sz="1200" dirty="0" smtClean="0"/>
              <a:t>Vice-versa</a:t>
            </a:r>
          </a:p>
          <a:p>
            <a:pPr lvl="1"/>
            <a:r>
              <a:rPr lang="en-US" sz="1200" dirty="0" smtClean="0"/>
              <a:t>Watchdog for a used input is not active</a:t>
            </a:r>
          </a:p>
          <a:p>
            <a:pPr lvl="1"/>
            <a:r>
              <a:rPr lang="en-US" sz="1200" dirty="0" smtClean="0"/>
              <a:t>Thresholds for a (used) counter are not programmed</a:t>
            </a:r>
          </a:p>
          <a:p>
            <a:pPr lvl="1"/>
            <a:r>
              <a:rPr lang="en-US" sz="1200" dirty="0" smtClean="0"/>
              <a:t>Empty configuration (no counters connected at all) </a:t>
            </a:r>
          </a:p>
          <a:p>
            <a:r>
              <a:rPr lang="en-US" sz="1600" dirty="0" smtClean="0"/>
              <a:t>We are not protected against false configurations, which </a:t>
            </a:r>
            <a:r>
              <a:rPr lang="en-US" sz="1600" i="1" dirty="0" smtClean="0"/>
              <a:t>make sense, but don’t work</a:t>
            </a:r>
            <a:r>
              <a:rPr lang="en-US" sz="1600" dirty="0" smtClean="0"/>
              <a:t>, like</a:t>
            </a:r>
          </a:p>
          <a:p>
            <a:pPr lvl="1"/>
            <a:r>
              <a:rPr lang="en-US" sz="1200" dirty="0" smtClean="0"/>
              <a:t>Not including a section of accelerator at all</a:t>
            </a:r>
          </a:p>
          <a:p>
            <a:pPr lvl="1"/>
            <a:r>
              <a:rPr lang="en-US" sz="1200" dirty="0" smtClean="0"/>
              <a:t>Bad threshold levels</a:t>
            </a:r>
          </a:p>
          <a:p>
            <a:pPr lvl="1"/>
            <a:r>
              <a:rPr lang="en-US" sz="1200" dirty="0" smtClean="0"/>
              <a:t>Swapping up/down counter inputs (unless we implement negative threshold and force using it) </a:t>
            </a:r>
          </a:p>
          <a:p>
            <a:pPr lvl="2"/>
            <a:r>
              <a:rPr lang="en-US" sz="1100" dirty="0" smtClean="0">
                <a:solidFill>
                  <a:srgbClr val="FF0000"/>
                </a:solidFill>
              </a:rPr>
              <a:t>A concept: force that the negative threshold is lower (speaking about absolute value) than the positive one</a:t>
            </a:r>
          </a:p>
          <a:p>
            <a:r>
              <a:rPr lang="en-US" sz="1600" dirty="0" smtClean="0"/>
              <a:t>Keeping settings in non-volatile memory doesn’t solve the problem as long as the user is still able to provide a bad configuration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Suggestion: There should be high-level operator/expert software for configuring the system, which allows typical operations (like bridging two consecutive up/down sections in case of single BCT failure), but doesn’t allow more radical reconfigurations (at least not in an easy way)</a:t>
            </a:r>
          </a:p>
          <a:p>
            <a:r>
              <a:rPr lang="en-US" sz="1600" dirty="0" smtClean="0"/>
              <a:t>Regarding transmission/hardware errors: protect with checksums or parity bits on hardware register level</a:t>
            </a:r>
          </a:p>
          <a:p>
            <a:pPr lvl="1"/>
            <a:r>
              <a:rPr lang="en-US" sz="1200" dirty="0" smtClean="0"/>
              <a:t>e.g. a threshold register could include 19 threshold bits + a parity bit</a:t>
            </a:r>
          </a:p>
          <a:p>
            <a:pPr lvl="1"/>
            <a:r>
              <a:rPr lang="en-US" sz="1200" dirty="0" smtClean="0"/>
              <a:t>or use e.g. </a:t>
            </a:r>
            <a:r>
              <a:rPr lang="en-US" sz="1200" dirty="0"/>
              <a:t>(</a:t>
            </a:r>
            <a:r>
              <a:rPr lang="en-US" sz="1200" dirty="0" smtClean="0"/>
              <a:t>31,26) Hamming code with parity to keep a 26-bit-long number in a 32-bit register (this is quite an extreme option)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Which data should be protected and how? Thresholds, patch matrix settings?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There’s no summary!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29" y="2135480"/>
            <a:ext cx="11226901" cy="3592611"/>
          </a:xfrm>
        </p:spPr>
        <p:txBody>
          <a:bodyPr/>
          <a:lstStyle/>
          <a:p>
            <a:r>
              <a:rPr lang="en-US" sz="1800" dirty="0" smtClean="0"/>
              <a:t>Remember: this proposal is a </a:t>
            </a:r>
            <a:r>
              <a:rPr lang="en-US" sz="1800" b="1" dirty="0" smtClean="0"/>
              <a:t>tentative document</a:t>
            </a:r>
            <a:r>
              <a:rPr lang="en-US" sz="1800" dirty="0" smtClean="0"/>
              <a:t>. The following is awaited:</a:t>
            </a:r>
          </a:p>
          <a:p>
            <a:pPr lvl="1"/>
            <a:r>
              <a:rPr lang="en-US" sz="1600" dirty="0" smtClean="0"/>
              <a:t>answers on questions </a:t>
            </a:r>
            <a:r>
              <a:rPr lang="en-US" sz="1600" dirty="0" smtClean="0">
                <a:solidFill>
                  <a:srgbClr val="FF0000"/>
                </a:solidFill>
              </a:rPr>
              <a:t>(marked red)</a:t>
            </a:r>
          </a:p>
          <a:p>
            <a:pPr lvl="1"/>
            <a:r>
              <a:rPr lang="en-US" sz="1600" dirty="0" smtClean="0"/>
              <a:t>suggestions</a:t>
            </a:r>
          </a:p>
          <a:p>
            <a:pPr lvl="1"/>
            <a:r>
              <a:rPr lang="en-US" sz="1600" dirty="0" smtClean="0"/>
              <a:t>alternative concepts</a:t>
            </a:r>
          </a:p>
          <a:p>
            <a:pPr lvl="1"/>
            <a:r>
              <a:rPr lang="en-US" sz="1600" dirty="0" smtClean="0"/>
              <a:t>constructive criticism</a:t>
            </a:r>
          </a:p>
          <a:p>
            <a:pPr lvl="1"/>
            <a:r>
              <a:rPr lang="en-US" sz="1600" dirty="0" smtClean="0"/>
              <a:t>raw criticism</a:t>
            </a:r>
          </a:p>
          <a:p>
            <a:pPr lvl="1"/>
            <a:r>
              <a:rPr lang="en-US" sz="1600" dirty="0" smtClean="0"/>
              <a:t>total negation</a:t>
            </a:r>
          </a:p>
          <a:p>
            <a:pPr lvl="1"/>
            <a:r>
              <a:rPr lang="en-US" sz="1600" dirty="0" smtClean="0"/>
              <a:t>insults and abuse</a:t>
            </a:r>
          </a:p>
          <a:p>
            <a:r>
              <a:rPr lang="en-US" sz="1800" dirty="0" smtClean="0"/>
              <a:t>Please send all questions/comments to </a:t>
            </a:r>
            <a:r>
              <a:rPr lang="en-US" sz="1800" dirty="0" smtClean="0">
                <a:hlinkClick r:id="rId2"/>
              </a:rPr>
              <a:t>m.Dziewiecki@gsi.de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3124870"/>
          </a:xfrm>
        </p:spPr>
        <p:txBody>
          <a:bodyPr/>
          <a:lstStyle/>
          <a:p>
            <a:r>
              <a:rPr lang="en-US" sz="1600" dirty="0"/>
              <a:t>Goal: exchange the old fast beam loss monitoring system to a modern one</a:t>
            </a:r>
          </a:p>
          <a:p>
            <a:pPr lvl="1"/>
            <a:r>
              <a:rPr lang="en-US" sz="1200" dirty="0" smtClean="0"/>
              <a:t>Exchange aging equipment</a:t>
            </a:r>
          </a:p>
          <a:p>
            <a:pPr lvl="1"/>
            <a:r>
              <a:rPr lang="en-US" sz="1200" dirty="0" smtClean="0"/>
              <a:t>Increase </a:t>
            </a:r>
            <a:r>
              <a:rPr lang="en-US" sz="1200" dirty="0"/>
              <a:t>flexibility (channel mapping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/>
              <a:t>Isolate safety function from monitoring on a possibly early </a:t>
            </a:r>
            <a:r>
              <a:rPr lang="en-US" sz="1200" dirty="0" smtClean="0"/>
              <a:t>stage</a:t>
            </a:r>
          </a:p>
          <a:p>
            <a:pPr lvl="1"/>
            <a:r>
              <a:rPr lang="en-US" sz="1200" dirty="0" smtClean="0"/>
              <a:t>Improve robustness</a:t>
            </a:r>
          </a:p>
          <a:p>
            <a:pPr lvl="1"/>
            <a:r>
              <a:rPr lang="en-US" sz="1200" dirty="0" smtClean="0"/>
              <a:t>Provide modern interface to ACC network</a:t>
            </a:r>
            <a:endParaRPr lang="en-US" sz="1200" dirty="0"/>
          </a:p>
          <a:p>
            <a:pPr lvl="1"/>
            <a:r>
              <a:rPr lang="en-US" sz="1200" i="1" dirty="0" smtClean="0"/>
              <a:t>Improve </a:t>
            </a:r>
            <a:r>
              <a:rPr lang="en-US" sz="1200" i="1" dirty="0"/>
              <a:t>accuracy and </a:t>
            </a:r>
            <a:r>
              <a:rPr lang="en-US" sz="1200" i="1" dirty="0" smtClean="0"/>
              <a:t>response time</a:t>
            </a:r>
          </a:p>
          <a:p>
            <a:pPr lvl="1"/>
            <a:r>
              <a:rPr lang="en-US" sz="1200" i="1" dirty="0" smtClean="0"/>
              <a:t>Improve maintainability by using standard components</a:t>
            </a:r>
            <a:endParaRPr lang="en-US" sz="1200" i="1" dirty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124871"/>
          </a:xfrm>
        </p:spPr>
        <p:txBody>
          <a:bodyPr/>
          <a:lstStyle/>
          <a:p>
            <a:r>
              <a:rPr lang="en-US" sz="1600" dirty="0" smtClean="0"/>
              <a:t>Method: use the old pulse counting method with new hardware</a:t>
            </a:r>
          </a:p>
          <a:p>
            <a:pPr lvl="1"/>
            <a:r>
              <a:rPr lang="en-US" sz="1200" dirty="0" smtClean="0"/>
              <a:t>Providing analog frontends, cabling and I</a:t>
            </a:r>
            <a:r>
              <a:rPr lang="en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 converters will be in competence of BE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Pulse counting engine, time measurements, interfacing to external logic (gate inputs, interlock outputs) and integration into the ACC network will be in competence of ACO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ACO part will be realized with an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SCU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crate with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DIOB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board and a number of interface modules (see following slides)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25981" y="5530708"/>
            <a:ext cx="8355172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Any text shown </a:t>
            </a:r>
            <a:r>
              <a:rPr lang="en-US" sz="1600" i="1" dirty="0" smtClean="0">
                <a:solidFill>
                  <a:srgbClr val="FF0000"/>
                </a:solidFill>
              </a:rPr>
              <a:t>in red </a:t>
            </a:r>
            <a:r>
              <a:rPr lang="en-US" sz="1600" i="1" dirty="0" smtClean="0"/>
              <a:t>throughout this document means: this is a question to be answered!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FB06-2856-49AF-8462-B37D488D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Layout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6A190-1E5B-484A-9B18-73EBC20B7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12" y="1413896"/>
            <a:ext cx="5695866" cy="4946622"/>
          </a:xfrm>
        </p:spPr>
        <p:txBody>
          <a:bodyPr/>
          <a:lstStyle/>
          <a:p>
            <a:r>
              <a:rPr lang="en-US" sz="1600" dirty="0" smtClean="0"/>
              <a:t>Analog signals are converted to variable frequency TTL-level waveforms</a:t>
            </a:r>
          </a:p>
          <a:p>
            <a:pPr lvl="1"/>
            <a:r>
              <a:rPr lang="en-US" sz="1200" dirty="0" smtClean="0"/>
              <a:t>Frequency range: ca 500 Hz </a:t>
            </a:r>
            <a:r>
              <a:rPr lang="en-DE" sz="1200" dirty="0" smtClean="0"/>
              <a:t>–</a:t>
            </a:r>
            <a:r>
              <a:rPr lang="en-US" sz="1200" dirty="0" smtClean="0"/>
              <a:t> 24 MHz</a:t>
            </a:r>
          </a:p>
          <a:p>
            <a:r>
              <a:rPr lang="en-US" sz="1600" dirty="0" smtClean="0"/>
              <a:t>These waveforms are fed to ACO crate(s) via individual ‘per-channel’ LEMO cables</a:t>
            </a:r>
          </a:p>
          <a:p>
            <a:pPr lvl="1"/>
            <a:r>
              <a:rPr lang="en-US" sz="1200" b="1" dirty="0" smtClean="0">
                <a:solidFill>
                  <a:srgbClr val="FF0000"/>
                </a:solidFill>
              </a:rPr>
              <a:t>To be clarified: </a:t>
            </a:r>
            <a:r>
              <a:rPr lang="en-US" sz="1200" dirty="0" smtClean="0">
                <a:solidFill>
                  <a:srgbClr val="FF0000"/>
                </a:solidFill>
              </a:rPr>
              <a:t>single-ended or differential?</a:t>
            </a:r>
          </a:p>
          <a:p>
            <a:pPr lvl="2"/>
            <a:r>
              <a:rPr lang="en-US" sz="1100" dirty="0" smtClean="0"/>
              <a:t>ACO prefers single-ended connection as they are a standard in other systems, they are cheaper, don’t need custom cables and no high interference is expected anyway (short cables </a:t>
            </a:r>
            <a:r>
              <a:rPr lang="en-DE" sz="1100" dirty="0" smtClean="0"/>
              <a:t>–</a:t>
            </a:r>
            <a:r>
              <a:rPr lang="en-US" sz="1100" dirty="0" smtClean="0"/>
              <a:t> max. between two neighboring cabinets)</a:t>
            </a:r>
          </a:p>
          <a:p>
            <a:pPr lvl="1"/>
            <a:r>
              <a:rPr lang="en-US" sz="1200" dirty="0" smtClean="0"/>
              <a:t>Elastic channel mapping can be done within the ACO crate, </a:t>
            </a:r>
            <a:r>
              <a:rPr lang="en-US" sz="1200" dirty="0" smtClean="0">
                <a:solidFill>
                  <a:schemeClr val="tx1"/>
                </a:solidFill>
              </a:rPr>
              <a:t>but </a:t>
            </a:r>
            <a:r>
              <a:rPr lang="en-US" sz="1200" b="1" dirty="0" smtClean="0">
                <a:solidFill>
                  <a:schemeClr val="tx1"/>
                </a:solidFill>
              </a:rPr>
              <a:t>not between two or more crates</a:t>
            </a:r>
          </a:p>
          <a:p>
            <a:pPr lvl="2"/>
            <a:r>
              <a:rPr lang="en-US" sz="1100" dirty="0" smtClean="0">
                <a:solidFill>
                  <a:srgbClr val="FF0000"/>
                </a:solidFill>
              </a:rPr>
              <a:t>To improve flexibility, it’s recommended that a subset of channels is connected to two neighboring crates</a:t>
            </a:r>
          </a:p>
          <a:p>
            <a:pPr lvl="2"/>
            <a:r>
              <a:rPr lang="en-US" sz="1100" dirty="0" smtClean="0">
                <a:solidFill>
                  <a:srgbClr val="FF0000"/>
                </a:solidFill>
              </a:rPr>
              <a:t>For TTL, a passive tee should be enough to distribute signals (?)</a:t>
            </a:r>
          </a:p>
          <a:p>
            <a:r>
              <a:rPr lang="en-US" sz="1600" dirty="0" smtClean="0"/>
              <a:t>Gate inputs and interlock outputs will be provided by individual TTL/LEMO connections as well</a:t>
            </a:r>
          </a:p>
          <a:p>
            <a:r>
              <a:rPr lang="en-US" sz="1600" dirty="0" smtClean="0"/>
              <a:t>The ACO crate implements pulse counting logic as shown in following slides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80" y="1903735"/>
            <a:ext cx="5480315" cy="379172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ACO crate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68" y="1368758"/>
            <a:ext cx="6819732" cy="2557518"/>
          </a:xfrm>
        </p:spPr>
        <p:txBody>
          <a:bodyPr/>
          <a:lstStyle/>
          <a:p>
            <a:r>
              <a:rPr lang="en-US" sz="1600" dirty="0" smtClean="0"/>
              <a:t>Power supplies</a:t>
            </a:r>
          </a:p>
          <a:p>
            <a:r>
              <a:rPr lang="en-US" sz="1600" dirty="0" smtClean="0"/>
              <a:t>SCU for control and ACC integration</a:t>
            </a:r>
          </a:p>
          <a:p>
            <a:r>
              <a:rPr lang="en-US" sz="1600" dirty="0" smtClean="0"/>
              <a:t>DIOB for implementing logic circuitry</a:t>
            </a:r>
          </a:p>
          <a:p>
            <a:r>
              <a:rPr lang="en-US" sz="1600" dirty="0" smtClean="0"/>
              <a:t>12 I/O modules, 6 channels each (LEMO/TTL)</a:t>
            </a:r>
          </a:p>
          <a:p>
            <a:pPr lvl="1"/>
            <a:r>
              <a:rPr lang="en-US" sz="1200" dirty="0" smtClean="0"/>
              <a:t>9 fast </a:t>
            </a:r>
            <a:r>
              <a:rPr lang="en-US" sz="1200" b="1" dirty="0" smtClean="0"/>
              <a:t>non-isolated</a:t>
            </a:r>
            <a:r>
              <a:rPr lang="en-US" sz="1200" dirty="0" smtClean="0"/>
              <a:t> input modules (54 channels) for I</a:t>
            </a:r>
            <a:r>
              <a:rPr lang="en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 signals</a:t>
            </a:r>
          </a:p>
          <a:p>
            <a:pPr lvl="2"/>
            <a:r>
              <a:rPr lang="en-US" sz="11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modules must be developed!</a:t>
            </a:r>
          </a:p>
          <a:p>
            <a:pPr lvl="2"/>
            <a:r>
              <a:rPr lang="en-US" sz="11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has been checked that existing isolated modules are too slow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isolated TTL or non-isolated TTL or optical input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modules (12 channels) for gate signals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non-isolated TTL or optical output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module (6 channels) for interlock signals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we could do also 10+1+1 (60+6+6 signals) (?)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82" y="1361529"/>
            <a:ext cx="4296964" cy="1951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61" y="4200282"/>
            <a:ext cx="5575196" cy="1794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49582" y="3313067"/>
            <a:ext cx="4296964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1200" i="1" dirty="0" smtClean="0"/>
              <a:t>A crate with power supplies, SCU </a:t>
            </a:r>
            <a:br>
              <a:rPr lang="en-US" sz="1200" i="1" dirty="0" smtClean="0"/>
            </a:br>
            <a:r>
              <a:rPr lang="en-US" sz="1200" i="1" dirty="0" smtClean="0"/>
              <a:t>and 12 slots for I/O modules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5261" y="5996158"/>
            <a:ext cx="5575196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1200" i="1" dirty="0" smtClean="0"/>
              <a:t>Isolated TTL input module (left) and optical I/O module (right)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907" y="4202104"/>
            <a:ext cx="4291639" cy="1792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49582" y="5994336"/>
            <a:ext cx="429696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1200" i="1" dirty="0" smtClean="0"/>
              <a:t>DIOB boards with </a:t>
            </a:r>
            <a:r>
              <a:rPr lang="en-US" sz="1200" i="1" dirty="0" err="1" smtClean="0"/>
              <a:t>Arria</a:t>
            </a:r>
            <a:r>
              <a:rPr lang="en-US" sz="1200" i="1" dirty="0" smtClean="0"/>
              <a:t> FPGAs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38B3-A331-41BE-8256-218BE1241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Concept</a:t>
            </a:r>
            <a:r>
              <a:rPr lang="pl-PL" dirty="0"/>
              <a:t> of a ‚</a:t>
            </a:r>
            <a:r>
              <a:rPr lang="pl-PL" dirty="0" err="1"/>
              <a:t>counter</a:t>
            </a:r>
            <a:r>
              <a:rPr lang="pl-PL" dirty="0"/>
              <a:t> </a:t>
            </a:r>
            <a:r>
              <a:rPr lang="pl-PL" dirty="0" err="1"/>
              <a:t>pool</a:t>
            </a:r>
            <a:r>
              <a:rPr lang="pl-PL" dirty="0"/>
              <a:t>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92754-6B69-412C-85EA-2FD2706CB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5" y="1450688"/>
            <a:ext cx="5035056" cy="4903585"/>
          </a:xfrm>
        </p:spPr>
        <p:txBody>
          <a:bodyPr/>
          <a:lstStyle/>
          <a:p>
            <a:r>
              <a:rPr lang="en-US" sz="1600" dirty="0"/>
              <a:t>A number of identical up/down counters will be available</a:t>
            </a:r>
          </a:p>
          <a:p>
            <a:pPr lvl="1"/>
            <a:r>
              <a:rPr lang="en-US" sz="1200" dirty="0"/>
              <a:t>In general, (far) more counters than input channels</a:t>
            </a:r>
          </a:p>
          <a:p>
            <a:pPr lvl="1"/>
            <a:r>
              <a:rPr lang="en-US" sz="1200" dirty="0"/>
              <a:t>A patch matrix allows unconstrained connections between physical inputs and counter inputs</a:t>
            </a:r>
          </a:p>
          <a:p>
            <a:pPr lvl="1"/>
            <a:r>
              <a:rPr lang="en-US" sz="1200" dirty="0"/>
              <a:t>A special ‚ground input’ for </a:t>
            </a:r>
            <a:r>
              <a:rPr lang="en-US" sz="1200" dirty="0" smtClean="0"/>
              <a:t>making </a:t>
            </a:r>
            <a:r>
              <a:rPr lang="en-US" sz="1200" dirty="0" err="1" smtClean="0"/>
              <a:t>upcounting</a:t>
            </a:r>
            <a:r>
              <a:rPr lang="en-US" sz="1200" dirty="0" smtClean="0"/>
              <a:t> (rather than differential) </a:t>
            </a:r>
            <a:r>
              <a:rPr lang="en-US" sz="1200" dirty="0"/>
              <a:t>channels</a:t>
            </a:r>
          </a:p>
          <a:p>
            <a:pPr lvl="1"/>
            <a:r>
              <a:rPr lang="en-US" sz="1200" dirty="0"/>
              <a:t>A choice of constant-frequency signals (e.g. 25MHz, 5MHz, 1MHZ, 200kHz) for testing purposes and self-diagnostics</a:t>
            </a:r>
          </a:p>
          <a:p>
            <a:r>
              <a:rPr lang="en-US" sz="1600" dirty="0"/>
              <a:t>Similarly, </a:t>
            </a:r>
            <a:r>
              <a:rPr lang="en-US" sz="1600" dirty="0" smtClean="0"/>
              <a:t>gate </a:t>
            </a:r>
            <a:r>
              <a:rPr lang="en-US" sz="1600" dirty="0"/>
              <a:t>inputs and interlock outputs will be connected to physical inputs and outputs via patch matrices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6868F-9320-4254-A13F-BD6753F92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53" y="1336543"/>
            <a:ext cx="5544323" cy="4184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BBEDD-0D69-4AD2-A4EF-B054196FB36C}"/>
              </a:ext>
            </a:extLst>
          </p:cNvPr>
          <p:cNvSpPr txBox="1"/>
          <p:nvPr/>
        </p:nvSpPr>
        <p:spPr>
          <a:xfrm>
            <a:off x="6823440" y="5564299"/>
            <a:ext cx="4301882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i="1" dirty="0"/>
              <a:t>A concept of the </a:t>
            </a:r>
            <a:r>
              <a:rPr lang="pl-PL" sz="1200" i="1" dirty="0" err="1"/>
              <a:t>counter</a:t>
            </a:r>
            <a:r>
              <a:rPr lang="pl-PL" sz="1200" i="1" dirty="0"/>
              <a:t> </a:t>
            </a:r>
            <a:r>
              <a:rPr lang="pl-PL" sz="1200" i="1" dirty="0" err="1"/>
              <a:t>pool</a:t>
            </a:r>
            <a:r>
              <a:rPr lang="pl-PL" sz="1200" i="1" dirty="0"/>
              <a:t> with </a:t>
            </a:r>
            <a:r>
              <a:rPr lang="pl-PL" sz="1200" i="1" dirty="0" err="1"/>
              <a:t>input</a:t>
            </a:r>
            <a:r>
              <a:rPr lang="pl-PL" sz="1200" i="1" dirty="0"/>
              <a:t> and </a:t>
            </a:r>
            <a:r>
              <a:rPr lang="pl-PL" sz="1200" i="1" dirty="0" err="1"/>
              <a:t>output</a:t>
            </a:r>
            <a:r>
              <a:rPr lang="pl-PL" sz="1200" i="1" dirty="0"/>
              <a:t> </a:t>
            </a:r>
            <a:r>
              <a:rPr lang="pl-PL" sz="1200" i="1" dirty="0" err="1"/>
              <a:t>matrices</a:t>
            </a:r>
            <a:r>
              <a:rPr lang="en-US" sz="1200" i="1" dirty="0"/>
              <a:t>.</a:t>
            </a:r>
            <a:endParaRPr lang="pl-PL" sz="1200" i="1" dirty="0"/>
          </a:p>
          <a:p>
            <a:pPr algn="ctr"/>
            <a:r>
              <a:rPr lang="en-US" sz="1200" i="1" dirty="0" smtClean="0"/>
              <a:t>Gate</a:t>
            </a:r>
            <a:r>
              <a:rPr lang="pl-PL" sz="1200" i="1" dirty="0" smtClean="0"/>
              <a:t> </a:t>
            </a:r>
            <a:r>
              <a:rPr lang="pl-PL" sz="1200" i="1" dirty="0"/>
              <a:t>matrix is not shown for clarity.</a:t>
            </a:r>
          </a:p>
          <a:p>
            <a:pPr algn="ctr"/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6131B-817D-49D5-ABF3-106BA0B4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Counter</a:t>
            </a:r>
            <a:r>
              <a:rPr lang="pl-PL" dirty="0"/>
              <a:t> module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4FF38-FCC1-4491-8F82-F1955437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5" y="1450688"/>
            <a:ext cx="5313352" cy="4903585"/>
          </a:xfrm>
        </p:spPr>
        <p:txBody>
          <a:bodyPr/>
          <a:lstStyle/>
          <a:p>
            <a:r>
              <a:rPr lang="en-US" sz="1600" dirty="0" smtClean="0"/>
              <a:t>A set of up-down counters is the heart of the system</a:t>
            </a:r>
          </a:p>
          <a:p>
            <a:pPr lvl="1"/>
            <a:r>
              <a:rPr lang="en-US" sz="1200" dirty="0" smtClean="0"/>
              <a:t>Each counter has a threshold register and a magnitude comparator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It is under consideration whether we should have only one threshold or two (positive and negative)</a:t>
            </a:r>
          </a:p>
          <a:p>
            <a:pPr lvl="2"/>
            <a:r>
              <a:rPr lang="en-US" sz="1100" dirty="0" smtClean="0"/>
              <a:t>The same can be done by using two counters and swapping up/down inputs for one of them...</a:t>
            </a:r>
          </a:p>
          <a:p>
            <a:pPr lvl="2"/>
            <a:r>
              <a:rPr lang="en-US" sz="1100" dirty="0" smtClean="0"/>
              <a:t>... but if we are going to use negative threshold for the majority of counters, then it’s better to include negative threshold rather than double the number of counter modules</a:t>
            </a:r>
          </a:p>
          <a:p>
            <a:pPr lvl="2"/>
            <a:r>
              <a:rPr lang="en-US" sz="1100" dirty="0" smtClean="0"/>
              <a:t>Further, there are some safety aspects which might convince us to use negative thresholds </a:t>
            </a:r>
            <a:r>
              <a:rPr lang="en-DE" sz="1100" dirty="0" smtClean="0"/>
              <a:t>–</a:t>
            </a:r>
            <a:r>
              <a:rPr lang="en-US" sz="1100" dirty="0" smtClean="0"/>
              <a:t> see around slide 12.</a:t>
            </a:r>
          </a:p>
          <a:p>
            <a:pPr lvl="1"/>
            <a:r>
              <a:rPr lang="en-US" sz="1200" dirty="0" smtClean="0"/>
              <a:t>In both cases, count numbers should be treated as signed.</a:t>
            </a:r>
          </a:p>
          <a:p>
            <a:r>
              <a:rPr lang="en-US" sz="1600" dirty="0" smtClean="0"/>
              <a:t>Counter depth considerations</a:t>
            </a:r>
          </a:p>
          <a:p>
            <a:pPr lvl="1"/>
            <a:r>
              <a:rPr lang="en-US" sz="1200" dirty="0" smtClean="0"/>
              <a:t>Minimum: 24MHz ∙ 5ms ∙ 2 = 240k &lt; 2</a:t>
            </a:r>
            <a:r>
              <a:rPr lang="en-US" sz="1200" baseline="30000" dirty="0" smtClean="0"/>
              <a:t>18</a:t>
            </a:r>
            <a:r>
              <a:rPr lang="en-US" sz="1200" dirty="0" smtClean="0"/>
              <a:t> (18 bits + sign) </a:t>
            </a:r>
            <a:br>
              <a:rPr lang="en-US" sz="1200" dirty="0" smtClean="0"/>
            </a:br>
            <a:r>
              <a:rPr lang="en-US" sz="1200" dirty="0" smtClean="0"/>
              <a:t>– for dual-slope input operation</a:t>
            </a:r>
          </a:p>
          <a:p>
            <a:pPr lvl="1"/>
            <a:r>
              <a:rPr lang="en-US" sz="1200" dirty="0" smtClean="0"/>
              <a:t>Reasonable: 20 bits U2</a:t>
            </a:r>
          </a:p>
          <a:p>
            <a:pPr lvl="1"/>
            <a:r>
              <a:rPr lang="en-US" sz="1200" dirty="0" smtClean="0"/>
              <a:t>Consider giving more for future use?</a:t>
            </a:r>
          </a:p>
          <a:p>
            <a:r>
              <a:rPr lang="en-US" sz="1600" dirty="0" smtClean="0"/>
              <a:t>A common R/W bus </a:t>
            </a:r>
          </a:p>
          <a:p>
            <a:pPr lvl="1"/>
            <a:r>
              <a:rPr lang="en-US" sz="1200" dirty="0" smtClean="0"/>
              <a:t>Independent access of each counter value and threshold</a:t>
            </a:r>
          </a:p>
          <a:p>
            <a:pPr lvl="1"/>
            <a:r>
              <a:rPr lang="en-US" sz="1200" dirty="0" smtClean="0"/>
              <a:t>In addition, there will be (probably) a control/status register for each counter</a:t>
            </a:r>
          </a:p>
          <a:p>
            <a:pPr marL="457188" lvl="1" indent="0">
              <a:buNone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C0E86-7533-416B-BE11-2724C36C7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58" y="2302297"/>
            <a:ext cx="5047498" cy="27066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5509-4C67-49BA-A040-C9D61342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Signal</a:t>
            </a:r>
            <a:r>
              <a:rPr lang="pl-PL" dirty="0"/>
              <a:t> </a:t>
            </a:r>
            <a:r>
              <a:rPr lang="pl-PL" dirty="0" err="1"/>
              <a:t>input</a:t>
            </a:r>
            <a:r>
              <a:rPr lang="pl-PL" dirty="0"/>
              <a:t> </a:t>
            </a:r>
            <a:r>
              <a:rPr lang="pl-PL" dirty="0" err="1"/>
              <a:t>stage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2872-A389-4B27-A876-BF591848D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4" y="1450688"/>
            <a:ext cx="5873919" cy="4903585"/>
          </a:xfrm>
        </p:spPr>
        <p:txBody>
          <a:bodyPr/>
          <a:lstStyle/>
          <a:p>
            <a:r>
              <a:rPr lang="en-US" sz="1600" dirty="0"/>
              <a:t>Input signals are asynchronous and they need synchronization prior to counting to avoid metastability-related problems</a:t>
            </a:r>
          </a:p>
          <a:p>
            <a:r>
              <a:rPr lang="en-US" sz="1600" dirty="0"/>
              <a:t>In addition, a </a:t>
            </a:r>
            <a:r>
              <a:rPr lang="en-US" sz="1600" dirty="0" smtClean="0"/>
              <a:t>deglitching </a:t>
            </a:r>
            <a:r>
              <a:rPr lang="en-US" sz="1600" dirty="0"/>
              <a:t>circuit is considered to limit the input bandwidth </a:t>
            </a:r>
            <a:r>
              <a:rPr lang="en-US" sz="1600" dirty="0" smtClean="0"/>
              <a:t>to </a:t>
            </a:r>
            <a:r>
              <a:rPr lang="en-US" sz="1600" dirty="0"/>
              <a:t>absolute minimum</a:t>
            </a:r>
          </a:p>
          <a:p>
            <a:pPr lvl="1"/>
            <a:r>
              <a:rPr lang="en-US" sz="1200" dirty="0"/>
              <a:t>This will increase robustness</a:t>
            </a:r>
          </a:p>
          <a:p>
            <a:pPr lvl="1"/>
            <a:r>
              <a:rPr lang="en-US" sz="1200" dirty="0"/>
              <a:t>Maximum signal frequency can be </a:t>
            </a:r>
            <a:r>
              <a:rPr lang="en-US" sz="1200" dirty="0" smtClean="0"/>
              <a:t>adjusted </a:t>
            </a:r>
            <a:r>
              <a:rPr lang="en-US" sz="1200" dirty="0"/>
              <a:t>by selecting a proper combination of master clock frequency and number of </a:t>
            </a:r>
            <a:r>
              <a:rPr lang="en-US" sz="1200" dirty="0" err="1" smtClean="0"/>
              <a:t>deglitcher</a:t>
            </a:r>
            <a:r>
              <a:rPr lang="en-US" sz="1200" dirty="0" smtClean="0"/>
              <a:t> stages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Which combination are we going to use?</a:t>
            </a:r>
            <a:endParaRPr lang="en-US" sz="1200" dirty="0">
              <a:solidFill>
                <a:srgbClr val="FF0000"/>
              </a:solidFill>
            </a:endParaRPr>
          </a:p>
          <a:p>
            <a:pPr lvl="1"/>
            <a:r>
              <a:rPr lang="en-US" sz="1200" dirty="0"/>
              <a:t>For </a:t>
            </a:r>
            <a:r>
              <a:rPr lang="en-US" sz="1200" dirty="0" err="1"/>
              <a:t>asym</a:t>
            </a:r>
            <a:r>
              <a:rPr lang="pl-PL" sz="1200" dirty="0"/>
              <a:t>m</a:t>
            </a:r>
            <a:r>
              <a:rPr lang="en-US" sz="1200" dirty="0" err="1" smtClean="0"/>
              <a:t>etric</a:t>
            </a:r>
            <a:r>
              <a:rPr lang="en-US" sz="1200" dirty="0" smtClean="0"/>
              <a:t> </a:t>
            </a:r>
            <a:r>
              <a:rPr lang="en-US" sz="1200" dirty="0"/>
              <a:t>signals, the ‚shorter’ state must fulfill the max. frequency </a:t>
            </a:r>
            <a:r>
              <a:rPr lang="en-US" sz="1200" dirty="0" smtClean="0"/>
              <a:t>condition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In case of highly asymmetric signals, an asynchronous T flip-flop on input is the only reasonable option (fitting into FPGA may be problematic). In this case, </a:t>
            </a:r>
            <a:r>
              <a:rPr lang="en-US" sz="1200" dirty="0" err="1" smtClean="0">
                <a:solidFill>
                  <a:schemeClr val="tx1"/>
                </a:solidFill>
              </a:rPr>
              <a:t>deglitcher</a:t>
            </a:r>
            <a:r>
              <a:rPr lang="en-US" sz="1200" dirty="0" smtClean="0">
                <a:solidFill>
                  <a:schemeClr val="tx1"/>
                </a:solidFill>
              </a:rPr>
              <a:t> makes no sense.</a:t>
            </a:r>
          </a:p>
          <a:p>
            <a:r>
              <a:rPr lang="en-US" sz="1600" dirty="0" smtClean="0"/>
              <a:t>Finally</a:t>
            </a:r>
            <a:r>
              <a:rPr lang="en-US" sz="1600" dirty="0"/>
              <a:t>, it seems desirable to convert signals to </a:t>
            </a:r>
            <a:r>
              <a:rPr lang="en-US" sz="1600" dirty="0" smtClean="0"/>
              <a:t>single-clock-wide </a:t>
            </a:r>
            <a:r>
              <a:rPr lang="en-US" sz="1600" dirty="0"/>
              <a:t>pulses</a:t>
            </a:r>
          </a:p>
          <a:p>
            <a:pPr lvl="1"/>
            <a:r>
              <a:rPr lang="en-US" sz="1200" dirty="0"/>
              <a:t>A pulse can be generated on both slopes (as shown to the right) or only on selected slope.</a:t>
            </a:r>
          </a:p>
          <a:p>
            <a:pPr lvl="1"/>
            <a:r>
              <a:rPr lang="en-US" sz="1200" dirty="0"/>
              <a:t>Using both slopes seems to make more sense if input signals are symmetric. Otherwise single slope makes more sense</a:t>
            </a:r>
            <a:r>
              <a:rPr lang="en-US" sz="1200" dirty="0" smtClean="0"/>
              <a:t>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What’s the input signal symmetry</a:t>
            </a:r>
            <a:r>
              <a:rPr lang="en-US" sz="1600" dirty="0" smtClean="0">
                <a:solidFill>
                  <a:srgbClr val="FF0000"/>
                </a:solidFill>
              </a:rPr>
              <a:t>?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3F4BD1-9C81-4743-A4B9-DDE3C1AAE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55750"/>
              </p:ext>
            </p:extLst>
          </p:nvPr>
        </p:nvGraphicFramePr>
        <p:xfrm>
          <a:off x="7247300" y="3974042"/>
          <a:ext cx="3978928" cy="110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468">
                  <a:extLst>
                    <a:ext uri="{9D8B030D-6E8A-4147-A177-3AD203B41FA5}">
                      <a16:colId xmlns:a16="http://schemas.microsoft.com/office/drawing/2014/main" val="600531100"/>
                    </a:ext>
                  </a:extLst>
                </a:gridCol>
                <a:gridCol w="770115">
                  <a:extLst>
                    <a:ext uri="{9D8B030D-6E8A-4147-A177-3AD203B41FA5}">
                      <a16:colId xmlns:a16="http://schemas.microsoft.com/office/drawing/2014/main" val="2166113424"/>
                    </a:ext>
                  </a:extLst>
                </a:gridCol>
                <a:gridCol w="770115">
                  <a:extLst>
                    <a:ext uri="{9D8B030D-6E8A-4147-A177-3AD203B41FA5}">
                      <a16:colId xmlns:a16="http://schemas.microsoft.com/office/drawing/2014/main" val="2272863025"/>
                    </a:ext>
                  </a:extLst>
                </a:gridCol>
                <a:gridCol w="770115">
                  <a:extLst>
                    <a:ext uri="{9D8B030D-6E8A-4147-A177-3AD203B41FA5}">
                      <a16:colId xmlns:a16="http://schemas.microsoft.com/office/drawing/2014/main" val="2490571222"/>
                    </a:ext>
                  </a:extLst>
                </a:gridCol>
                <a:gridCol w="770115">
                  <a:extLst>
                    <a:ext uri="{9D8B030D-6E8A-4147-A177-3AD203B41FA5}">
                      <a16:colId xmlns:a16="http://schemas.microsoft.com/office/drawing/2014/main" val="158061453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clock frequency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47551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noProof="0">
                          <a:effectLst/>
                        </a:rPr>
                        <a:t>Nr stages</a:t>
                      </a:r>
                      <a:endParaRPr lang="en-US" sz="10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noProof="0">
                          <a:effectLst/>
                        </a:rPr>
                        <a:t>100 MHz</a:t>
                      </a:r>
                      <a:endParaRPr lang="en-US" sz="10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noProof="0">
                          <a:effectLst/>
                        </a:rPr>
                        <a:t>125 MHz</a:t>
                      </a:r>
                      <a:endParaRPr lang="en-US" sz="10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noProof="0" dirty="0">
                          <a:effectLst/>
                        </a:rPr>
                        <a:t>200 MHz</a:t>
                      </a:r>
                      <a:endParaRPr lang="en-US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noProof="0">
                          <a:effectLst/>
                        </a:rPr>
                        <a:t>250 MHz</a:t>
                      </a:r>
                      <a:endParaRPr lang="en-US" sz="10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0973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noProof="0">
                          <a:effectLst/>
                        </a:rPr>
                        <a:t>2</a:t>
                      </a:r>
                      <a:endParaRPr lang="en-US" sz="10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>
                          <a:effectLst/>
                        </a:rPr>
                        <a:t>25</a:t>
                      </a:r>
                      <a:endParaRPr lang="en-US" sz="10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 dirty="0">
                          <a:effectLst/>
                        </a:rPr>
                        <a:t>31.25</a:t>
                      </a:r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>
                          <a:effectLst/>
                        </a:rPr>
                        <a:t>50</a:t>
                      </a:r>
                      <a:endParaRPr lang="en-US" sz="10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>
                          <a:effectLst/>
                        </a:rPr>
                        <a:t>62.5</a:t>
                      </a:r>
                      <a:endParaRPr lang="en-US" sz="10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4868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noProof="0">
                          <a:effectLst/>
                        </a:rPr>
                        <a:t>3</a:t>
                      </a:r>
                      <a:endParaRPr lang="en-US" sz="10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 dirty="0">
                          <a:effectLst/>
                        </a:rPr>
                        <a:t>16.6</a:t>
                      </a:r>
                      <a:r>
                        <a:rPr lang="pl-PL" sz="1050" u="none" strike="noStrike" noProof="0" dirty="0">
                          <a:effectLst/>
                        </a:rPr>
                        <a:t>6</a:t>
                      </a:r>
                      <a:r>
                        <a:rPr lang="en-US" sz="1050" u="none" strike="noStrike" noProof="0" dirty="0">
                          <a:effectLst/>
                        </a:rPr>
                        <a:t>7</a:t>
                      </a:r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 dirty="0">
                          <a:effectLst/>
                        </a:rPr>
                        <a:t>20.8</a:t>
                      </a:r>
                      <a:r>
                        <a:rPr lang="pl-PL" sz="1050" u="none" strike="noStrike" noProof="0" dirty="0">
                          <a:effectLst/>
                        </a:rPr>
                        <a:t>3</a:t>
                      </a:r>
                      <a:r>
                        <a:rPr lang="en-US" sz="1050" u="none" strike="noStrike" noProof="0" dirty="0">
                          <a:effectLst/>
                        </a:rPr>
                        <a:t>3</a:t>
                      </a:r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 dirty="0">
                          <a:effectLst/>
                        </a:rPr>
                        <a:t>33.3</a:t>
                      </a:r>
                      <a:r>
                        <a:rPr lang="pl-PL" sz="1050" u="none" strike="noStrike" noProof="0" dirty="0">
                          <a:effectLst/>
                        </a:rPr>
                        <a:t>3</a:t>
                      </a:r>
                      <a:r>
                        <a:rPr lang="en-US" sz="1050" u="none" strike="noStrike" noProof="0" dirty="0">
                          <a:effectLst/>
                        </a:rPr>
                        <a:t>3</a:t>
                      </a:r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 dirty="0">
                          <a:effectLst/>
                        </a:rPr>
                        <a:t>41.6</a:t>
                      </a:r>
                      <a:r>
                        <a:rPr lang="pl-PL" sz="1050" u="none" strike="noStrike" noProof="0" dirty="0">
                          <a:effectLst/>
                        </a:rPr>
                        <a:t>6</a:t>
                      </a:r>
                      <a:r>
                        <a:rPr lang="en-US" sz="1050" u="none" strike="noStrike" noProof="0" dirty="0">
                          <a:effectLst/>
                        </a:rPr>
                        <a:t>7</a:t>
                      </a:r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264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noProof="0">
                          <a:effectLst/>
                        </a:rPr>
                        <a:t>4</a:t>
                      </a:r>
                      <a:endParaRPr lang="en-US" sz="10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>
                          <a:effectLst/>
                        </a:rPr>
                        <a:t>12.5</a:t>
                      </a:r>
                      <a:endParaRPr lang="en-US" sz="10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>
                          <a:effectLst/>
                        </a:rPr>
                        <a:t>15.625</a:t>
                      </a:r>
                      <a:endParaRPr lang="en-US" sz="10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>
                          <a:effectLst/>
                        </a:rPr>
                        <a:t>25</a:t>
                      </a:r>
                      <a:endParaRPr lang="en-US" sz="10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>
                          <a:effectLst/>
                        </a:rPr>
                        <a:t>31.25</a:t>
                      </a:r>
                      <a:endParaRPr lang="en-US" sz="10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1490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noProof="0">
                          <a:effectLst/>
                        </a:rPr>
                        <a:t>5</a:t>
                      </a:r>
                      <a:endParaRPr lang="en-US" sz="105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>
                          <a:effectLst/>
                        </a:rPr>
                        <a:t>10</a:t>
                      </a:r>
                      <a:endParaRPr lang="en-US" sz="10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>
                          <a:effectLst/>
                        </a:rPr>
                        <a:t>12.5</a:t>
                      </a:r>
                      <a:endParaRPr lang="en-US" sz="10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>
                          <a:effectLst/>
                        </a:rPr>
                        <a:t>20</a:t>
                      </a:r>
                      <a:endParaRPr lang="en-US" sz="105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noProof="0" dirty="0">
                          <a:effectLst/>
                        </a:rPr>
                        <a:t>25</a:t>
                      </a:r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465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CF6D49-FC7E-4AFB-81B6-911376295614}"/>
              </a:ext>
            </a:extLst>
          </p:cNvPr>
          <p:cNvSpPr txBox="1"/>
          <p:nvPr/>
        </p:nvSpPr>
        <p:spPr>
          <a:xfrm>
            <a:off x="6595752" y="3178908"/>
            <a:ext cx="5282023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i="1" dirty="0"/>
              <a:t>A rough concept of the input stage with signal synchronizer and de</a:t>
            </a:r>
            <a:r>
              <a:rPr lang="pl-PL" sz="1200" i="1" dirty="0"/>
              <a:t>-</a:t>
            </a:r>
            <a:r>
              <a:rPr lang="en-US" sz="1200" i="1" dirty="0" err="1"/>
              <a:t>glitcher</a:t>
            </a:r>
            <a:r>
              <a:rPr lang="en-US" sz="1200" i="1" dirty="0"/>
              <a:t>.</a:t>
            </a:r>
          </a:p>
          <a:p>
            <a:pPr algn="ctr"/>
            <a:r>
              <a:rPr lang="en-US" sz="1200" i="1" dirty="0"/>
              <a:t>This can be possibly optimized.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16888-FD6C-4AA6-83ED-44C865FADA93}"/>
              </a:ext>
            </a:extLst>
          </p:cNvPr>
          <p:cNvSpPr txBox="1"/>
          <p:nvPr/>
        </p:nvSpPr>
        <p:spPr>
          <a:xfrm>
            <a:off x="7247301" y="5078942"/>
            <a:ext cx="3978927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1200" i="1" dirty="0"/>
              <a:t>Maximum signal frequency for various master clocks</a:t>
            </a:r>
          </a:p>
          <a:p>
            <a:pPr algn="ctr"/>
            <a:r>
              <a:rPr lang="en-US" sz="1200" i="1" dirty="0"/>
              <a:t>and number of de</a:t>
            </a:r>
            <a:r>
              <a:rPr lang="pl-PL" sz="1200" i="1" dirty="0"/>
              <a:t>-</a:t>
            </a:r>
            <a:r>
              <a:rPr lang="en-US" sz="1200" i="1" dirty="0" err="1"/>
              <a:t>glitcher</a:t>
            </a:r>
            <a:r>
              <a:rPr lang="en-US" sz="1200" i="1" dirty="0"/>
              <a:t> stages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DB75AA-6F9A-4775-9C59-670D12585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59" y="1450688"/>
            <a:ext cx="5334011" cy="17282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8F44-6523-486C-8121-AD83EDAF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Watchdog</a:t>
            </a:r>
            <a:r>
              <a:rPr lang="pl-PL" dirty="0"/>
              <a:t> module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16652-5A50-4691-BD74-52CC62876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17" y="1450688"/>
            <a:ext cx="7081565" cy="5103183"/>
          </a:xfrm>
        </p:spPr>
        <p:txBody>
          <a:bodyPr/>
          <a:lstStyle/>
          <a:p>
            <a:r>
              <a:rPr lang="en-US" sz="1600" dirty="0" smtClean="0"/>
              <a:t>The I</a:t>
            </a:r>
            <a:r>
              <a:rPr lang="en-D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 output is never 0 Hz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minimum frequency is currently 500-600Hz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Let’s use it for connection monitoring!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Concept: install a ‘watchdog’ on each input, which triggers interlock if signal doesn’t change for a given time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possible places for watchdogs:</a:t>
            </a:r>
          </a:p>
          <a:p>
            <a:pPr lvl="2"/>
            <a:r>
              <a:rPr lang="en-US" sz="11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after signal input stages</a:t>
            </a:r>
          </a:p>
          <a:p>
            <a:pPr lvl="2"/>
            <a:r>
              <a:rPr lang="en-US" sz="11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front of counter up/down inputs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Possibility to disable selected watchdogs is needed in any case!</a:t>
            </a:r>
          </a:p>
          <a:p>
            <a:pPr lvl="2"/>
            <a:r>
              <a:rPr lang="en-US" sz="11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Proposal: put watchdogs on inputs and enable them automatically by hardware if an input is connected to any counter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Operation principle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watchdog is fed by chip-internal pulsed </a:t>
            </a:r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clk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signal (e.g. 500 Hz, common for all channels) and 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signal shaped by signal input stage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two </a:t>
            </a:r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clk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pulses come with no 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pulse in between, the watchdog enters the 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error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 and stays there until reset.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Connecting watchdog outputs?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1 (safe, not flexible): hardwired to all interlock inputs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2 (less safe, but flexible): as inputs to the output patch matrix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BBEDD-0D69-4AD2-A4EF-B054196FB36C}"/>
              </a:ext>
            </a:extLst>
          </p:cNvPr>
          <p:cNvSpPr txBox="1"/>
          <p:nvPr/>
        </p:nvSpPr>
        <p:spPr>
          <a:xfrm>
            <a:off x="7460215" y="4421617"/>
            <a:ext cx="4366166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1200" i="1" dirty="0" smtClean="0"/>
              <a:t>Block diagram (left) and state diagram (right) of the watchdog</a:t>
            </a:r>
            <a:endParaRPr lang="pl-PL" sz="1200" i="1" dirty="0"/>
          </a:p>
          <a:p>
            <a:pPr algn="ctr"/>
            <a:endParaRPr lang="en-US" sz="1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15" y="2418789"/>
            <a:ext cx="4366166" cy="200282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B911-6F1A-4AB2-BB51-A33F25ED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</a:t>
            </a:r>
            <a:r>
              <a:rPr lang="pl-PL" dirty="0" smtClean="0"/>
              <a:t> </a:t>
            </a:r>
            <a:r>
              <a:rPr lang="pl-PL" dirty="0"/>
              <a:t>timing sequence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1155E-52FD-49C3-9C46-A704B249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4" y="1450688"/>
            <a:ext cx="6077991" cy="4903585"/>
          </a:xfrm>
        </p:spPr>
        <p:txBody>
          <a:bodyPr/>
          <a:lstStyle/>
          <a:p>
            <a:r>
              <a:rPr lang="en-US" sz="1600" dirty="0" smtClean="0"/>
              <a:t>For each </a:t>
            </a:r>
            <a:r>
              <a:rPr lang="en-US" sz="1600" dirty="0" err="1" smtClean="0"/>
              <a:t>macropulse</a:t>
            </a:r>
            <a:r>
              <a:rPr lang="en-US" sz="1600" dirty="0" smtClean="0"/>
              <a:t>, a sequence is to be followed:</a:t>
            </a:r>
          </a:p>
          <a:p>
            <a:pPr lvl="1"/>
            <a:r>
              <a:rPr lang="en-US" sz="1200" b="1" dirty="0" smtClean="0"/>
              <a:t>initialize</a:t>
            </a:r>
            <a:r>
              <a:rPr lang="en-US" sz="1200" dirty="0" smtClean="0"/>
              <a:t> the framework by software</a:t>
            </a:r>
          </a:p>
          <a:p>
            <a:pPr lvl="1"/>
            <a:r>
              <a:rPr lang="en-US" sz="1200" dirty="0" smtClean="0"/>
              <a:t>enable counters by </a:t>
            </a:r>
            <a:r>
              <a:rPr lang="en-US" sz="1200" b="1" dirty="0" smtClean="0"/>
              <a:t>gate</a:t>
            </a:r>
            <a:r>
              <a:rPr lang="en-US" sz="1200" dirty="0" smtClean="0"/>
              <a:t> for a given time</a:t>
            </a:r>
          </a:p>
          <a:p>
            <a:pPr lvl="1"/>
            <a:r>
              <a:rPr lang="en-US" sz="1200" dirty="0" smtClean="0"/>
              <a:t>if </a:t>
            </a:r>
            <a:r>
              <a:rPr lang="en-US" sz="1200" b="1" dirty="0" smtClean="0"/>
              <a:t>gate</a:t>
            </a:r>
            <a:r>
              <a:rPr lang="en-US" sz="1200" dirty="0"/>
              <a:t> </a:t>
            </a:r>
            <a:r>
              <a:rPr lang="en-US" sz="1200" dirty="0" smtClean="0"/>
              <a:t>doesn’t start within a given </a:t>
            </a:r>
            <a:r>
              <a:rPr lang="en-US" sz="1200" b="1" dirty="0" smtClean="0"/>
              <a:t>timeout</a:t>
            </a:r>
            <a:r>
              <a:rPr lang="en-US" sz="1200" dirty="0" smtClean="0"/>
              <a:t>, we go into error.</a:t>
            </a:r>
          </a:p>
          <a:p>
            <a:r>
              <a:rPr lang="en-US" sz="1600" dirty="0" smtClean="0"/>
              <a:t>This could be done by a mechanism similar to the watchdog module.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As in case of watchdogs, it could be placed right after input stages and enabled automatically if given gate input is connected to any counter enable. Are there other ideas?</a:t>
            </a:r>
          </a:p>
          <a:p>
            <a:r>
              <a:rPr lang="en-US" sz="1600" dirty="0" smtClean="0"/>
              <a:t>Open safety-related questions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Should be the timeout period fixed or programmable?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How do we route error outputs? (the same question as for watchdog)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Should the </a:t>
            </a:r>
            <a:r>
              <a:rPr lang="en-US" sz="1200" b="1" dirty="0" smtClean="0">
                <a:solidFill>
                  <a:srgbClr val="FF0000"/>
                </a:solidFill>
              </a:rPr>
              <a:t>initialize</a:t>
            </a:r>
            <a:r>
              <a:rPr lang="en-US" sz="1200" dirty="0" smtClean="0">
                <a:solidFill>
                  <a:srgbClr val="FF0000"/>
                </a:solidFill>
              </a:rPr>
              <a:t> signal be somehow related to counter thresholds programming? </a:t>
            </a:r>
          </a:p>
          <a:p>
            <a:pPr lvl="2"/>
            <a:r>
              <a:rPr lang="en-US" sz="1100" dirty="0" smtClean="0">
                <a:solidFill>
                  <a:srgbClr val="FF0000"/>
                </a:solidFill>
              </a:rPr>
              <a:t>e.g. allow </a:t>
            </a:r>
            <a:r>
              <a:rPr lang="en-US" sz="1100" b="1" dirty="0" smtClean="0">
                <a:solidFill>
                  <a:srgbClr val="FF0000"/>
                </a:solidFill>
              </a:rPr>
              <a:t>initialize </a:t>
            </a:r>
            <a:r>
              <a:rPr lang="en-US" sz="1100" dirty="0" smtClean="0">
                <a:solidFill>
                  <a:srgbClr val="FF0000"/>
                </a:solidFill>
              </a:rPr>
              <a:t>only after writing all thresholds?</a:t>
            </a:r>
          </a:p>
          <a:p>
            <a:pPr lvl="2"/>
            <a:r>
              <a:rPr lang="en-US" sz="1100" dirty="0" smtClean="0">
                <a:solidFill>
                  <a:srgbClr val="FF0000"/>
                </a:solidFill>
              </a:rPr>
              <a:t>or allow counter programming only in a special </a:t>
            </a:r>
            <a:r>
              <a:rPr lang="en-US" sz="1100" b="1" dirty="0" smtClean="0">
                <a:solidFill>
                  <a:srgbClr val="FF0000"/>
                </a:solidFill>
              </a:rPr>
              <a:t>setup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state, and </a:t>
            </a:r>
            <a:r>
              <a:rPr lang="en-US" sz="1100" b="1" dirty="0" err="1" smtClean="0">
                <a:solidFill>
                  <a:srgbClr val="FF0000"/>
                </a:solidFill>
              </a:rPr>
              <a:t>initialize</a:t>
            </a:r>
            <a:r>
              <a:rPr lang="en-US" sz="1100" dirty="0" err="1" smtClean="0">
                <a:solidFill>
                  <a:srgbClr val="FF0000"/>
                </a:solidFill>
              </a:rPr>
              <a:t>only</a:t>
            </a:r>
            <a:r>
              <a:rPr lang="en-US" sz="1100" dirty="0" smtClean="0">
                <a:solidFill>
                  <a:srgbClr val="FF0000"/>
                </a:solidFill>
              </a:rPr>
              <a:t> after that?</a:t>
            </a:r>
          </a:p>
          <a:p>
            <a:pPr lvl="2"/>
            <a:r>
              <a:rPr lang="en-US" sz="1100" dirty="0" smtClean="0">
                <a:solidFill>
                  <a:srgbClr val="FF0000"/>
                </a:solidFill>
              </a:rPr>
              <a:t>does forcing re-programming threshold prior to each macrocycle really increase robustness?</a:t>
            </a:r>
          </a:p>
          <a:p>
            <a:pPr lvl="2"/>
            <a:r>
              <a:rPr lang="en-US" sz="1100" dirty="0" smtClean="0">
                <a:solidFill>
                  <a:srgbClr val="FF0000"/>
                </a:solidFill>
              </a:rPr>
              <a:t>what about unused counters?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27" y="2309339"/>
            <a:ext cx="4621408" cy="205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CBBEDD-0D69-4AD2-A4EF-B054196FB36C}"/>
              </a:ext>
            </a:extLst>
          </p:cNvPr>
          <p:cNvSpPr txBox="1"/>
          <p:nvPr/>
        </p:nvSpPr>
        <p:spPr>
          <a:xfrm>
            <a:off x="6948634" y="4421617"/>
            <a:ext cx="4877747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1200" i="1" dirty="0" smtClean="0"/>
              <a:t>Block diagram (left) and proposed state diagram (right) of the gate timing circuit</a:t>
            </a:r>
            <a:endParaRPr lang="pl-PL" sz="1200" i="1" dirty="0"/>
          </a:p>
          <a:p>
            <a:pPr algn="ctr"/>
            <a:endParaRPr 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1303-6DD4-4619-B3FA-F4CD0E7770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-folienmaster_2019_50Jahre_16zu9" id="{80228A31-CB38-8C45-BA44-B2C6B2F0FBFF}" vid="{EEE01115-FCFC-4442-9D97-3CF7E17600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gsi-folienmaster_2019_16zu9</Template>
  <TotalTime>0</TotalTime>
  <Words>1884</Words>
  <Application>Microsoft Office PowerPoint</Application>
  <PresentationFormat>Breitbild</PresentationFormat>
  <Paragraphs>197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fair-gsi-folienmaster_2017_onering</vt:lpstr>
      <vt:lpstr>UNILAC Beam Loss Monitor</vt:lpstr>
      <vt:lpstr>Introduction</vt:lpstr>
      <vt:lpstr>System Layout</vt:lpstr>
      <vt:lpstr>The ACO crate</vt:lpstr>
      <vt:lpstr>Concept of a ‚counter pool’</vt:lpstr>
      <vt:lpstr>Counter module</vt:lpstr>
      <vt:lpstr>Signal input stage</vt:lpstr>
      <vt:lpstr>Watchdog module</vt:lpstr>
      <vt:lpstr>Gate timing sequence</vt:lpstr>
      <vt:lpstr>Input circuits for gate signals</vt:lpstr>
      <vt:lpstr>Event timestamping</vt:lpstr>
      <vt:lpstr>Safety aspects</vt:lpstr>
      <vt:lpstr>Thank you! There’s no summary!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Loss Monitor</dc:title>
  <dc:creator>Michał</dc:creator>
  <cp:lastModifiedBy>Mueller, Carsten</cp:lastModifiedBy>
  <cp:revision>51</cp:revision>
  <dcterms:created xsi:type="dcterms:W3CDTF">2022-03-24T10:29:16Z</dcterms:created>
  <dcterms:modified xsi:type="dcterms:W3CDTF">2022-03-30T15:29:17Z</dcterms:modified>
</cp:coreProperties>
</file>