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76" r:id="rId3"/>
    <p:sldId id="285" r:id="rId4"/>
    <p:sldId id="258" r:id="rId5"/>
    <p:sldId id="287" r:id="rId6"/>
    <p:sldId id="275" r:id="rId7"/>
    <p:sldId id="288" r:id="rId8"/>
    <p:sldId id="278" r:id="rId9"/>
    <p:sldId id="281" r:id="rId10"/>
    <p:sldId id="282" r:id="rId11"/>
    <p:sldId id="289" r:id="rId12"/>
    <p:sldId id="277" r:id="rId13"/>
    <p:sldId id="280" r:id="rId14"/>
    <p:sldId id="283" r:id="rId15"/>
    <p:sldId id="294" r:id="rId16"/>
    <p:sldId id="284" r:id="rId17"/>
    <p:sldId id="286" r:id="rId18"/>
    <p:sldId id="290" r:id="rId19"/>
    <p:sldId id="291" r:id="rId20"/>
    <p:sldId id="292" r:id="rId21"/>
    <p:sldId id="293" r:id="rId22"/>
  </p:sldIdLst>
  <p:sldSz cx="9144000" cy="6858000" type="screen4x3"/>
  <p:notesSz cx="9774238" cy="67246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0" d="100"/>
          <a:sy n="140" d="100"/>
        </p:scale>
        <p:origin x="-804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35047" cy="335803"/>
          </a:xfrm>
          <a:prstGeom prst="rect">
            <a:avLst/>
          </a:prstGeom>
        </p:spPr>
        <p:txBody>
          <a:bodyPr vert="horz" lIns="90312" tIns="45157" rIns="90312" bIns="4515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36907" y="1"/>
            <a:ext cx="4235047" cy="335803"/>
          </a:xfrm>
          <a:prstGeom prst="rect">
            <a:avLst/>
          </a:prstGeom>
        </p:spPr>
        <p:txBody>
          <a:bodyPr vert="horz" lIns="90312" tIns="45157" rIns="90312" bIns="45157" rtlCol="0"/>
          <a:lstStyle>
            <a:lvl1pPr algn="r">
              <a:defRPr sz="1200"/>
            </a:lvl1pPr>
          </a:lstStyle>
          <a:p>
            <a:fld id="{73FDAB13-F915-470A-93EC-B076FFE1C8FB}" type="datetimeFigureOut">
              <a:rPr lang="de-DE" smtClean="0"/>
              <a:t>16.05.2019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387771"/>
            <a:ext cx="4235047" cy="335803"/>
          </a:xfrm>
          <a:prstGeom prst="rect">
            <a:avLst/>
          </a:prstGeom>
        </p:spPr>
        <p:txBody>
          <a:bodyPr vert="horz" lIns="90312" tIns="45157" rIns="90312" bIns="4515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36907" y="6387771"/>
            <a:ext cx="4235047" cy="335803"/>
          </a:xfrm>
          <a:prstGeom prst="rect">
            <a:avLst/>
          </a:prstGeom>
        </p:spPr>
        <p:txBody>
          <a:bodyPr vert="horz" lIns="90312" tIns="45157" rIns="90312" bIns="45157" rtlCol="0" anchor="b"/>
          <a:lstStyle>
            <a:lvl1pPr algn="r">
              <a:defRPr sz="1200"/>
            </a:lvl1pPr>
          </a:lstStyle>
          <a:p>
            <a:fld id="{D50EA5BF-2468-4163-A19E-D4E36A6A65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194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4235503" cy="33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68" tIns="45084" rIns="90168" bIns="4508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36480" y="3"/>
            <a:ext cx="4235503" cy="33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68" tIns="45084" rIns="90168" bIns="4508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06750" y="503238"/>
            <a:ext cx="3360738" cy="2520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7424" y="3194212"/>
            <a:ext cx="7819390" cy="3026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68" tIns="45084" rIns="90168" bIns="450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387254"/>
            <a:ext cx="4235503" cy="33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68" tIns="45084" rIns="90168" bIns="4508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36480" y="6387254"/>
            <a:ext cx="4235503" cy="33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68" tIns="45084" rIns="90168" bIns="4508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FA75EE-3B97-4A2F-80DD-E63C53A03E6E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4826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6" name="Picture 16" descr="fair-mesh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25"/>
            <a:ext cx="9144000" cy="560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438" y="6307138"/>
            <a:ext cx="736600" cy="29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Line 4"/>
          <p:cNvSpPr>
            <a:spLocks noChangeShapeType="1"/>
          </p:cNvSpPr>
          <p:nvPr userDrawn="1"/>
        </p:nvSpPr>
        <p:spPr bwMode="auto">
          <a:xfrm flipH="1">
            <a:off x="1763713" y="6535738"/>
            <a:ext cx="60880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5125" name="Line 5"/>
          <p:cNvSpPr>
            <a:spLocks noChangeShapeType="1"/>
          </p:cNvSpPr>
          <p:nvPr userDrawn="1"/>
        </p:nvSpPr>
        <p:spPr bwMode="auto">
          <a:xfrm>
            <a:off x="8713788" y="6535738"/>
            <a:ext cx="4302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5127" name="Line 7"/>
          <p:cNvSpPr>
            <a:spLocks noChangeShapeType="1"/>
          </p:cNvSpPr>
          <p:nvPr userDrawn="1"/>
        </p:nvSpPr>
        <p:spPr bwMode="auto">
          <a:xfrm>
            <a:off x="0" y="6524625"/>
            <a:ext cx="395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908175" y="1958975"/>
            <a:ext cx="5327650" cy="1470025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US" noProof="0" smtClean="0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429000"/>
            <a:ext cx="5616575" cy="1152525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US" noProof="0" smtClean="0"/>
          </a:p>
        </p:txBody>
      </p:sp>
      <p:pic>
        <p:nvPicPr>
          <p:cNvPr id="5134" name="Picture 14" descr="FAIR_V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800225" cy="117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37" descr="LG_Helmholtz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88063"/>
            <a:ext cx="13938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524625"/>
            <a:ext cx="47529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de-DE" dirty="0" smtClean="0"/>
              <a:t>Carsten Omet / Synchrotrons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6804025" y="6524625"/>
            <a:ext cx="971550" cy="333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505D24C-6E7F-4824-B259-F9BBDD2685B0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524625"/>
            <a:ext cx="47529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de-DE" dirty="0" smtClean="0"/>
              <a:t>Carsten Omet / Synchrotrons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3642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24650" y="0"/>
            <a:ext cx="2239963" cy="61658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572250" cy="61658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6804025" y="6524625"/>
            <a:ext cx="971550" cy="333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672ECD-6979-4291-B6FD-EC2CD93F90CF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524625"/>
            <a:ext cx="47529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de-DE" dirty="0" smtClean="0"/>
              <a:t>Carsten Omet / Synchrotrons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636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6804025" y="6524625"/>
            <a:ext cx="971550" cy="333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A743872-4533-40A4-99C8-9110C39220AD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524625"/>
            <a:ext cx="47529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de-DE" dirty="0" smtClean="0"/>
              <a:t>Carsten Omet / Synchrotrons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3228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6804025" y="6524625"/>
            <a:ext cx="971550" cy="333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26EA9E5-9172-4981-BEE0-7D17FB8858B7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524625"/>
            <a:ext cx="47529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de-DE" dirty="0" smtClean="0"/>
              <a:t>Carsten Omet / Synchrotrons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042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388" y="1341438"/>
            <a:ext cx="4316412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316413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6804025" y="6524625"/>
            <a:ext cx="971550" cy="333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103E644-AA9A-4528-ABCE-96787B9AF3DC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524625"/>
            <a:ext cx="47529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de-DE" dirty="0" smtClean="0"/>
              <a:t>Carsten Omet / Synchrotrons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507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>
          <a:xfrm>
            <a:off x="6804025" y="6524625"/>
            <a:ext cx="971550" cy="333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DB20F7C-410F-47CD-87B9-44A070E2B48D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1763713" y="6524625"/>
            <a:ext cx="47529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de-DE" dirty="0" smtClean="0"/>
              <a:t>Carsten Omet / Synchrotrons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7523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6804025" y="6524625"/>
            <a:ext cx="971550" cy="333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DA8A382-FE45-49B3-A811-F7C590E0B6B3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556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6804025" y="6524625"/>
            <a:ext cx="971550" cy="333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91B9DC1-95FD-4DFE-88CA-439AA21BE4E5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524625"/>
            <a:ext cx="47529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de-DE" dirty="0" smtClean="0"/>
              <a:t>Carsten Omet / Synchrotrons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8656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6804025" y="6524625"/>
            <a:ext cx="971550" cy="333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88EC98-3040-48C3-9C67-40C9D1B51632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524625"/>
            <a:ext cx="47529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de-DE" dirty="0" smtClean="0"/>
              <a:t>Carsten Omet / Synchrotrons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344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6804025" y="6524625"/>
            <a:ext cx="971550" cy="333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DDE9D30-759D-4DBE-AA5B-53FDEF944D1F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524625"/>
            <a:ext cx="47529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de-DE" dirty="0" smtClean="0"/>
              <a:t>Carsten Omet / Synchrotrons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4853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60642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Line 9"/>
          <p:cNvSpPr>
            <a:spLocks noChangeShapeType="1"/>
          </p:cNvSpPr>
          <p:nvPr/>
        </p:nvSpPr>
        <p:spPr bwMode="auto">
          <a:xfrm flipH="1">
            <a:off x="0" y="6537325"/>
            <a:ext cx="543609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8456613" y="6524625"/>
            <a:ext cx="68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701992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341438"/>
            <a:ext cx="8785225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pic>
        <p:nvPicPr>
          <p:cNvPr id="13" name="Picture 9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381750"/>
            <a:ext cx="914400" cy="2905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Picture 37" descr="LG_Helmholtz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381750"/>
            <a:ext cx="81756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6381750"/>
            <a:ext cx="4984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Line 16"/>
          <p:cNvSpPr>
            <a:spLocks noChangeShapeType="1"/>
          </p:cNvSpPr>
          <p:nvPr userDrawn="1"/>
        </p:nvSpPr>
        <p:spPr bwMode="auto">
          <a:xfrm>
            <a:off x="7397655" y="6524625"/>
            <a:ext cx="2928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7" name="Line 16"/>
          <p:cNvSpPr>
            <a:spLocks noChangeShapeType="1"/>
          </p:cNvSpPr>
          <p:nvPr userDrawn="1"/>
        </p:nvSpPr>
        <p:spPr bwMode="auto">
          <a:xfrm>
            <a:off x="6511925" y="6537325"/>
            <a:ext cx="29232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topics\Aufgaben\2015_HEST_Vortrag\svg\schlei_hest\GSI_SIS_HEST_HESR_MM_v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4" t="12262" r="11559" b="41638"/>
          <a:stretch/>
        </p:blipFill>
        <p:spPr bwMode="auto">
          <a:xfrm rot="5400000">
            <a:off x="5270690" y="2238780"/>
            <a:ext cx="4303777" cy="322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/>
              <a:t>Upgrade </a:t>
            </a:r>
            <a:r>
              <a:rPr lang="de-DE" sz="2800" b="1" dirty="0" err="1" smtClean="0"/>
              <a:t>for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mCBM</a:t>
            </a:r>
            <a:r>
              <a:rPr lang="de-DE" sz="2800" b="1" dirty="0" smtClean="0"/>
              <a:t> + R3B</a:t>
            </a:r>
          </a:p>
        </p:txBody>
      </p:sp>
      <p:pic>
        <p:nvPicPr>
          <p:cNvPr id="5" name="Picture 2" descr="D:\topics\Aufgaben\2015_HEST_Vortrag\svg\schlei_hest\GSI_SIS_HEST_HESR_MM_v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3"/>
          <a:stretch/>
        </p:blipFill>
        <p:spPr bwMode="auto">
          <a:xfrm rot="5400000">
            <a:off x="1069291" y="1834369"/>
            <a:ext cx="5322543" cy="384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4224486" y="3501008"/>
            <a:ext cx="432048" cy="11521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 Verbindung 10"/>
          <p:cNvCxnSpPr/>
          <p:nvPr/>
        </p:nvCxnSpPr>
        <p:spPr>
          <a:xfrm flipV="1">
            <a:off x="4656534" y="1700808"/>
            <a:ext cx="1152127" cy="180020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4656534" y="4653136"/>
            <a:ext cx="1296144" cy="1224136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53752" y="5013176"/>
            <a:ext cx="343812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Expected Beam Parameters:</a:t>
            </a:r>
          </a:p>
          <a:p>
            <a:r>
              <a:rPr lang="en-US" sz="1600" b="1" dirty="0" smtClean="0"/>
              <a:t>extraction </a:t>
            </a:r>
            <a:r>
              <a:rPr lang="en-US" sz="1600" b="1" dirty="0"/>
              <a:t>type: </a:t>
            </a:r>
            <a:r>
              <a:rPr lang="en-US" sz="1600" dirty="0" smtClean="0"/>
              <a:t>slow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b="1" dirty="0"/>
              <a:t>particles species: </a:t>
            </a:r>
            <a:r>
              <a:rPr lang="en-US" sz="1600" dirty="0" smtClean="0"/>
              <a:t>up to Au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b="1" dirty="0"/>
              <a:t>particle number: </a:t>
            </a:r>
            <a:r>
              <a:rPr lang="en-US" sz="1600" dirty="0"/>
              <a:t>up to </a:t>
            </a:r>
            <a:r>
              <a:rPr lang="en-US" sz="1600" dirty="0" smtClean="0"/>
              <a:t>10</a:t>
            </a:r>
            <a:r>
              <a:rPr lang="en-US" sz="1600" baseline="30000" dirty="0"/>
              <a:t>8</a:t>
            </a:r>
            <a:r>
              <a:rPr lang="en-US" sz="1600" dirty="0" smtClean="0"/>
              <a:t> </a:t>
            </a:r>
            <a:r>
              <a:rPr lang="en-US" sz="1600" dirty="0" err="1" smtClean="0"/>
              <a:t>pps</a:t>
            </a:r>
            <a:r>
              <a:rPr lang="en-US" sz="1600" dirty="0" smtClean="0"/>
              <a:t>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b="1" dirty="0"/>
              <a:t>particle energy: </a:t>
            </a:r>
            <a:r>
              <a:rPr lang="en-US" sz="1600" dirty="0" smtClean="0"/>
              <a:t>up to1.24GeV/u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7" b="25471"/>
          <a:stretch/>
        </p:blipFill>
        <p:spPr bwMode="auto">
          <a:xfrm>
            <a:off x="3833251" y="3861048"/>
            <a:ext cx="531075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0"/>
          <a:stretch/>
        </p:blipFill>
        <p:spPr bwMode="auto">
          <a:xfrm>
            <a:off x="35495" y="1058019"/>
            <a:ext cx="5618615" cy="417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Upgrade </a:t>
            </a:r>
            <a:r>
              <a:rPr lang="de-DE" sz="2800" b="1" dirty="0" err="1"/>
              <a:t>for</a:t>
            </a:r>
            <a:r>
              <a:rPr lang="de-DE" sz="2800" b="1" dirty="0"/>
              <a:t> </a:t>
            </a:r>
            <a:r>
              <a:rPr lang="de-DE" sz="2800" b="1" dirty="0" err="1"/>
              <a:t>mCBM</a:t>
            </a:r>
            <a:r>
              <a:rPr lang="de-DE" sz="2800" b="1" dirty="0"/>
              <a:t> </a:t>
            </a:r>
            <a:r>
              <a:rPr lang="de-DE" sz="2800" b="1" dirty="0" smtClean="0"/>
              <a:t>: GHTDDK1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1729873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Upgrade </a:t>
            </a:r>
            <a:r>
              <a:rPr lang="de-DE" sz="2800" b="1" dirty="0" err="1"/>
              <a:t>for</a:t>
            </a:r>
            <a:r>
              <a:rPr lang="de-DE" sz="2800" b="1" dirty="0"/>
              <a:t> </a:t>
            </a:r>
            <a:r>
              <a:rPr lang="de-DE" sz="2800" b="1" dirty="0" smtClean="0"/>
              <a:t>R3B : GHTCDK3</a:t>
            </a:r>
            <a:endParaRPr lang="de-DE" sz="2800" b="1" dirty="0"/>
          </a:p>
        </p:txBody>
      </p:sp>
      <p:pic>
        <p:nvPicPr>
          <p:cNvPr id="1026" name="Picture 2" descr="C:\Users\bwalasek\AppData\Local\Microsoft\Windows\Temporary Internet Files\Content.Outlook\662C1FPR\IMG_45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2517" y="1952836"/>
            <a:ext cx="4896545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walasek\AppData\Local\Microsoft\Windows\Temporary Internet Files\Content.Outlook\662C1FPR\IMG_45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85473" y="1955287"/>
            <a:ext cx="4948605" cy="371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feil nach rechts 3"/>
          <p:cNvSpPr/>
          <p:nvPr/>
        </p:nvSpPr>
        <p:spPr>
          <a:xfrm rot="8275124">
            <a:off x="2664229" y="3394361"/>
            <a:ext cx="2356291" cy="2492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059832" y="2062589"/>
            <a:ext cx="3240360" cy="64633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Messrohr</a:t>
            </a:r>
            <a:r>
              <a:rPr lang="en-US" b="1" dirty="0" smtClean="0">
                <a:solidFill>
                  <a:srgbClr val="FF0000"/>
                </a:solidFill>
              </a:rPr>
              <a:t>: it is not required, will be remove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347864" y="6093296"/>
            <a:ext cx="3240360" cy="64633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Messrohr</a:t>
            </a:r>
            <a:r>
              <a:rPr lang="en-US" b="1" dirty="0" smtClean="0">
                <a:solidFill>
                  <a:srgbClr val="FF0000"/>
                </a:solidFill>
              </a:rPr>
              <a:t> from experiment: it will stay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Pfeil nach rechts 8"/>
          <p:cNvSpPr/>
          <p:nvPr/>
        </p:nvSpPr>
        <p:spPr>
          <a:xfrm rot="19157057">
            <a:off x="4763856" y="5590000"/>
            <a:ext cx="1474259" cy="1894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998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6747"/>
            <a:ext cx="9144000" cy="523220"/>
          </a:xfrm>
          <a:noFill/>
        </p:spPr>
        <p:txBody>
          <a:bodyPr wrap="square" rtlCol="0">
            <a:spAutoFit/>
          </a:bodyPr>
          <a:lstStyle/>
          <a:p>
            <a:r>
              <a:rPr lang="de-DE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Upgrade Kabelsatz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94526" y="1124744"/>
            <a:ext cx="904947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Position GHTCDK1:</a:t>
            </a:r>
          </a:p>
          <a:p>
            <a:r>
              <a:rPr lang="en-US" sz="1600" dirty="0"/>
              <a:t>1x halogen free UNITRONIC S/FTP CAT7 LSZH 4x2xAWG23 (network cable for camera data signals)</a:t>
            </a:r>
            <a:endParaRPr lang="de-DE" sz="1600" dirty="0"/>
          </a:p>
          <a:p>
            <a:r>
              <a:rPr lang="en-US" sz="1600" dirty="0"/>
              <a:t>1x halogen free DATAFLAMM-C 5x0.14mm2 (between PLC and Adapter box)</a:t>
            </a:r>
            <a:endParaRPr lang="de-DE" sz="1600" dirty="0"/>
          </a:p>
          <a:p>
            <a:r>
              <a:rPr lang="en-US" sz="1600" dirty="0"/>
              <a:t>1x halogen free DATAFLAMM-C PAAR 5x2x0.14mm2 (between CPS8 and Adapter box)</a:t>
            </a:r>
            <a:endParaRPr lang="de-DE" sz="1600" dirty="0"/>
          </a:p>
          <a:p>
            <a:r>
              <a:rPr lang="de-DE" sz="1600" b="1" dirty="0" smtClean="0"/>
              <a:t>Position GHTDDK1:</a:t>
            </a:r>
            <a:endParaRPr lang="de-DE" sz="1600" b="1" dirty="0"/>
          </a:p>
          <a:p>
            <a:r>
              <a:rPr lang="en-US" sz="1600" dirty="0"/>
              <a:t>1x halogen free UNITRONIC S/FTP CAT7 LSZH 4x2xAWG23 (network cable for camera data signals)</a:t>
            </a:r>
            <a:endParaRPr lang="de-DE" sz="1600" dirty="0"/>
          </a:p>
          <a:p>
            <a:r>
              <a:rPr lang="en-US" sz="1600" dirty="0"/>
              <a:t>1x halogen free DATAFLAMM-C 5x0.14mm2 (between PLC and Adapter box)</a:t>
            </a:r>
            <a:endParaRPr lang="de-DE" sz="1600" dirty="0"/>
          </a:p>
          <a:p>
            <a:r>
              <a:rPr lang="en-US" sz="1600" dirty="0"/>
              <a:t>1x halogen free DATAFLAMM-C PAAR 5x2x0.14mm2 (between CPS8 and Adapter box)</a:t>
            </a:r>
            <a:endParaRPr lang="de-DE" sz="1600" dirty="0"/>
          </a:p>
          <a:p>
            <a:r>
              <a:rPr lang="de-DE" sz="1600" b="1" dirty="0" smtClean="0"/>
              <a:t>Position GHTCDK3:</a:t>
            </a:r>
            <a:endParaRPr lang="de-DE" sz="1600" b="1" dirty="0"/>
          </a:p>
          <a:p>
            <a:r>
              <a:rPr lang="en-US" sz="1600" dirty="0"/>
              <a:t>1x halogen free UNITRONIC S/FTP CAT7 LSZH 4x2xAWG23 (network cable for camera data signals)</a:t>
            </a:r>
            <a:endParaRPr lang="de-DE" sz="1600" dirty="0"/>
          </a:p>
          <a:p>
            <a:r>
              <a:rPr lang="en-US" sz="1600" dirty="0"/>
              <a:t>1x halogen free DATAFLAMM-C 5x0.14mm2 (between PLC and Adapter box)</a:t>
            </a:r>
            <a:endParaRPr lang="de-DE" sz="1600" dirty="0"/>
          </a:p>
          <a:p>
            <a:r>
              <a:rPr lang="en-US" sz="1600" dirty="0"/>
              <a:t>1x halogen free DATAFLAMM-C PAAR 5x2x0.14mm2 (between CPS8 and Adapter box)</a:t>
            </a:r>
            <a:endParaRPr lang="de-DE" sz="1600" dirty="0"/>
          </a:p>
          <a:p>
            <a:r>
              <a:rPr lang="de-DE" sz="1600" b="1" dirty="0" smtClean="0"/>
              <a:t>Position HTD </a:t>
            </a:r>
            <a:r>
              <a:rPr lang="de-DE" sz="1600" b="1" dirty="0" err="1" smtClean="0"/>
              <a:t>Dump</a:t>
            </a:r>
            <a:r>
              <a:rPr lang="de-DE" sz="1600" b="1" dirty="0" smtClean="0"/>
              <a:t>:</a:t>
            </a:r>
            <a:endParaRPr lang="de-DE" sz="1600" b="1" dirty="0"/>
          </a:p>
          <a:p>
            <a:r>
              <a:rPr lang="en-US" sz="1600" dirty="0"/>
              <a:t>1x halogen free UNITRONIC S/FTP CAT7 LSZH 4x2xAWG23 (network cable for camera data signals)</a:t>
            </a:r>
            <a:endParaRPr lang="de-DE" sz="1600" dirty="0"/>
          </a:p>
          <a:p>
            <a:r>
              <a:rPr lang="en-US" sz="1600" dirty="0"/>
              <a:t>1x halogen free DATAFLAMM-C 5x0.14mm2 (between PLC and Adapter box)</a:t>
            </a:r>
            <a:endParaRPr lang="de-DE" sz="1600" dirty="0"/>
          </a:p>
          <a:p>
            <a:r>
              <a:rPr lang="en-US" sz="1600" dirty="0"/>
              <a:t>1x halogen free DATAFLAMM-C PAAR 5x2x0.14mm2 (between CPS8 and Adapter box)</a:t>
            </a: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037295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0" y="15674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de-DE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Stecker Belegung</a:t>
            </a:r>
            <a:endParaRPr lang="de-DE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0" y="105273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CAT7 wird mit Stecker in Cave bestückt und in Elektronik Rack wird die andere ende auf die Patch-Panel befestigt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29"/>
          <a:stretch/>
        </p:blipFill>
        <p:spPr bwMode="auto">
          <a:xfrm>
            <a:off x="35496" y="3040912"/>
            <a:ext cx="4353043" cy="317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09379"/>
            <a:ext cx="4537244" cy="343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634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0" y="15674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de-DE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Mechanik und Optik</a:t>
            </a:r>
            <a:endParaRPr lang="de-DE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Grafi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0" b="14915"/>
          <a:stretch/>
        </p:blipFill>
        <p:spPr bwMode="auto">
          <a:xfrm>
            <a:off x="251520" y="1196752"/>
            <a:ext cx="6984776" cy="2520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Grafik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" t="18313" r="55686" b="25744"/>
          <a:stretch/>
        </p:blipFill>
        <p:spPr bwMode="auto">
          <a:xfrm rot="16200000">
            <a:off x="286127" y="3826440"/>
            <a:ext cx="2008505" cy="2077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431011"/>
              </p:ext>
            </p:extLst>
          </p:nvPr>
        </p:nvGraphicFramePr>
        <p:xfrm>
          <a:off x="107504" y="6021288"/>
          <a:ext cx="5559425" cy="502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9100"/>
                <a:gridCol w="1800225"/>
                <a:gridCol w="2070100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SCR Material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Type</a:t>
                      </a:r>
                      <a:endParaRPr lang="de-DE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Application</a:t>
                      </a:r>
                      <a:endParaRPr lang="de-DE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Al2O3:Cr (Chromox)</a:t>
                      </a:r>
                      <a:endParaRPr lang="de-DE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Solid target </a:t>
                      </a:r>
                      <a:r>
                        <a:rPr lang="en-GB" sz="1100" dirty="0" smtClean="0">
                          <a:effectLst/>
                        </a:rPr>
                        <a:t>material (Active Area D100mm)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Standard light applications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Grafik 5" descr="C:\Users\bwalasek\AppData\Local\Microsoft\Windows\Temporary Internet Files\Content.Outlook\662C1FPR\IMG_379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12122" r="6281" b="13168"/>
          <a:stretch/>
        </p:blipFill>
        <p:spPr bwMode="auto">
          <a:xfrm>
            <a:off x="2699793" y="3861047"/>
            <a:ext cx="2232248" cy="14615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 descr="C:\Users\bwalasek\AppData\Local\Microsoft\Windows\Temporary Internet Files\Content.Outlook\662C1FPR\IMG_379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8" b="23777"/>
          <a:stretch/>
        </p:blipFill>
        <p:spPr bwMode="auto">
          <a:xfrm>
            <a:off x="5923384" y="2780928"/>
            <a:ext cx="3220616" cy="14615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fik 7" descr="C:\Users\bwalasek\AppData\Local\Microsoft\Windows\Temporary Internet Files\Content.Outlook\662C1FPR\IMG_3800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1"/>
          <a:stretch/>
        </p:blipFill>
        <p:spPr bwMode="auto">
          <a:xfrm>
            <a:off x="6588224" y="4865300"/>
            <a:ext cx="2416862" cy="19336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325411"/>
              </p:ext>
            </p:extLst>
          </p:nvPr>
        </p:nvGraphicFramePr>
        <p:xfrm>
          <a:off x="5220072" y="4293096"/>
          <a:ext cx="3887554" cy="5511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76064"/>
                <a:gridCol w="216024"/>
                <a:gridCol w="3095466"/>
              </a:tblGrid>
              <a:tr h="215900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CMOS Camera requirements 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03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Type</a:t>
                      </a:r>
                      <a:endParaRPr lang="de-DE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IDS </a:t>
                      </a:r>
                      <a:r>
                        <a:rPr lang="en-GB" sz="1100" dirty="0" err="1">
                          <a:effectLst/>
                        </a:rPr>
                        <a:t>uEye</a:t>
                      </a:r>
                      <a:r>
                        <a:rPr lang="en-GB" sz="1100" dirty="0">
                          <a:effectLst/>
                        </a:rPr>
                        <a:t> UI-5240SE-M-GL</a:t>
                      </a:r>
                      <a:endParaRPr lang="de-DE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CMOS digital camera, monochrome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Rechteck 9"/>
          <p:cNvSpPr/>
          <p:nvPr/>
        </p:nvSpPr>
        <p:spPr>
          <a:xfrm>
            <a:off x="2447058" y="5322581"/>
            <a:ext cx="255698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>
                <a:solidFill>
                  <a:srgbClr val="0070C0"/>
                </a:solidFill>
              </a:rPr>
              <a:t>remote-controlled iris Pentax </a:t>
            </a:r>
            <a:r>
              <a:rPr lang="en-GB" sz="1000" b="1" dirty="0" smtClean="0">
                <a:solidFill>
                  <a:srgbClr val="0070C0"/>
                </a:solidFill>
              </a:rPr>
              <a:t>C1614ER</a:t>
            </a:r>
            <a:endParaRPr lang="de-DE" sz="1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257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8" b="3691"/>
          <a:stretch/>
        </p:blipFill>
        <p:spPr bwMode="auto">
          <a:xfrm>
            <a:off x="2123728" y="1124744"/>
            <a:ext cx="5040560" cy="520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0" y="15674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de-DE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Rack für DAQ: Dach Cave A</a:t>
            </a:r>
            <a:endParaRPr lang="de-DE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Pfeil nach rechts 3"/>
          <p:cNvSpPr/>
          <p:nvPr/>
        </p:nvSpPr>
        <p:spPr>
          <a:xfrm rot="10441604">
            <a:off x="4617390" y="2386251"/>
            <a:ext cx="2356291" cy="2492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3527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C:\Users\bwalasek\AppData\Local\Microsoft\Windows\Temporary Internet Files\Content.Outlook\662C1FPR\IMG_384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2" b="18167"/>
          <a:stretch/>
        </p:blipFill>
        <p:spPr bwMode="auto">
          <a:xfrm rot="5400000">
            <a:off x="-953393" y="2401665"/>
            <a:ext cx="5097780" cy="26879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Grafik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243742"/>
            <a:ext cx="4449445" cy="2501900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0" y="15674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de-DE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Rack für DAQ: Dach Cave A</a:t>
            </a:r>
            <a:endParaRPr lang="de-DE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969939"/>
              </p:ext>
            </p:extLst>
          </p:nvPr>
        </p:nvGraphicFramePr>
        <p:xfrm>
          <a:off x="3059832" y="4149080"/>
          <a:ext cx="5897880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3500"/>
                <a:gridCol w="1586230"/>
                <a:gridCol w="1520825"/>
                <a:gridCol w="1457325"/>
              </a:tblGrid>
              <a:tr h="8039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HW Component</a:t>
                      </a:r>
                      <a:endParaRPr lang="de-DE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0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  <a:endParaRPr lang="de-DE" sz="10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de-DE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Remarks</a:t>
                      </a:r>
                      <a:endParaRPr lang="de-DE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µTCA System</a:t>
                      </a:r>
                      <a:endParaRPr lang="de-DE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GSI-NATIVE-R2-AM902-AC</a:t>
                      </a:r>
                      <a:endParaRPr lang="de-DE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CoreI7 CPU</a:t>
                      </a:r>
                      <a:endParaRPr lang="de-DE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600W Power Supply</a:t>
                      </a:r>
                      <a:endParaRPr lang="de-DE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6-Slot MTCA.4 Chassis</a:t>
                      </a:r>
                      <a:endParaRPr lang="de-DE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2U</a:t>
                      </a:r>
                      <a:endParaRPr lang="de-DE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NAT MCH</a:t>
                      </a:r>
                      <a:endParaRPr lang="de-DE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NAT </a:t>
                      </a:r>
                      <a:r>
                        <a:rPr lang="de-DE" sz="1000" dirty="0" err="1">
                          <a:effectLst/>
                        </a:rPr>
                        <a:t>and</a:t>
                      </a:r>
                      <a:r>
                        <a:rPr lang="de-DE" sz="1000" dirty="0">
                          <a:effectLst/>
                        </a:rPr>
                        <a:t> Powerbridge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Timing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AMC FTRN</a:t>
                      </a:r>
                      <a:endParaRPr lang="de-DE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Cosylab</a:t>
                      </a:r>
                      <a:endParaRPr lang="de-DE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Switch</a:t>
                      </a:r>
                      <a:endParaRPr lang="de-DE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AMC217</a:t>
                      </a:r>
                      <a:endParaRPr lang="de-DE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8-Port Switch AMC</a:t>
                      </a:r>
                      <a:endParaRPr lang="de-DE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 err="1">
                          <a:effectLst/>
                        </a:rPr>
                        <a:t>Vadatech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036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0" y="15674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de-DE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PLC</a:t>
            </a:r>
            <a:endParaRPr lang="de-DE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 descr="C:\Users\bwalasek\AppData\Local\Microsoft\Windows\Temporary Internet Files\Content.Outlook\662C1FPR\IMG_45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26" b="16280"/>
          <a:stretch/>
        </p:blipFill>
        <p:spPr bwMode="auto">
          <a:xfrm>
            <a:off x="-36512" y="1052736"/>
            <a:ext cx="6301734" cy="26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26355"/>
            <a:ext cx="4392488" cy="33549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167763"/>
              </p:ext>
            </p:extLst>
          </p:nvPr>
        </p:nvGraphicFramePr>
        <p:xfrm>
          <a:off x="35496" y="4332673"/>
          <a:ext cx="4968552" cy="1996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216"/>
                <a:gridCol w="1656184"/>
                <a:gridCol w="1368152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Description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Order number</a:t>
                      </a:r>
                      <a:endParaRPr lang="de-DE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Info</a:t>
                      </a:r>
                      <a:endParaRPr lang="de-DE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SITOP PSU200M, DC 24V/10 A</a:t>
                      </a:r>
                      <a:endParaRPr lang="de-DE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6EP1334-3BA10</a:t>
                      </a:r>
                      <a:endParaRPr lang="de-DE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Power supply</a:t>
                      </a:r>
                      <a:endParaRPr lang="de-DE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CPU 1512SP-1 PN</a:t>
                      </a:r>
                      <a:endParaRPr lang="de-DE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6ES7512-1DK01-0AB0</a:t>
                      </a:r>
                      <a:endParaRPr lang="de-DE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IO Controller </a:t>
                      </a:r>
                      <a:r>
                        <a:rPr lang="en-GB" sz="1000" dirty="0">
                          <a:effectLst/>
                        </a:rPr>
                        <a:t>(CPU)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CP 1542SP-1</a:t>
                      </a:r>
                      <a:endParaRPr lang="de-DE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6GK7542-6UX00-0XE0</a:t>
                      </a:r>
                      <a:endParaRPr lang="de-DE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CP (ACC-Network)</a:t>
                      </a:r>
                      <a:endParaRPr lang="de-DE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IM 155-6 PN HF + Servermodul</a:t>
                      </a:r>
                      <a:endParaRPr lang="de-DE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6ES7155-6AU00-0CN0</a:t>
                      </a:r>
                      <a:endParaRPr lang="de-DE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IO Device (Interface)</a:t>
                      </a:r>
                      <a:endParaRPr lang="de-DE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BusAdapter 2xRJ45</a:t>
                      </a:r>
                      <a:endParaRPr lang="de-DE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6ES7193-6AR00-0AA0</a:t>
                      </a:r>
                      <a:endParaRPr lang="de-DE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Bus Adapter</a:t>
                      </a:r>
                      <a:endParaRPr lang="de-DE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DQ 8x24VDC/0,5A HF</a:t>
                      </a:r>
                      <a:endParaRPr lang="de-DE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6ES7132-6BF00-0CA0</a:t>
                      </a:r>
                      <a:endParaRPr lang="de-DE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Digital Out - LED </a:t>
                      </a:r>
                      <a:endParaRPr lang="de-DE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de-DE" sz="1000">
                          <a:effectLst/>
                        </a:rPr>
                        <a:t>AQ 2xU/I HF</a:t>
                      </a:r>
                      <a:endParaRPr lang="de-DE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6ES7135-6HB00-0CA1</a:t>
                      </a:r>
                      <a:endParaRPr lang="de-DE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Analog Out - Apertur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500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/>
              <a:t>Ausführung GTHCDK1</a:t>
            </a:r>
            <a:endParaRPr lang="de-DE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2" t="2384" r="13831" b="22461"/>
          <a:stretch/>
        </p:blipFill>
        <p:spPr bwMode="auto">
          <a:xfrm>
            <a:off x="1043608" y="1052736"/>
            <a:ext cx="7344816" cy="572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788024" y="1196752"/>
            <a:ext cx="3096344" cy="11233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Beistellung BEA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smtClean="0"/>
              <a:t>Diagnosekammer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smtClean="0"/>
              <a:t>Justierbrücken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smtClean="0"/>
              <a:t>LT-Antrieb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smtClean="0"/>
              <a:t>Wellenbalg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smtClean="0"/>
              <a:t>Rohrstück L675mm (Auftrag MEWE)</a:t>
            </a:r>
            <a:endParaRPr lang="de-DE" sz="1100" dirty="0"/>
          </a:p>
        </p:txBody>
      </p:sp>
      <p:cxnSp>
        <p:nvCxnSpPr>
          <p:cNvPr id="5" name="Gerade Verbindung mit Pfeil 4"/>
          <p:cNvCxnSpPr>
            <a:stCxn id="2" idx="1"/>
          </p:cNvCxnSpPr>
          <p:nvPr/>
        </p:nvCxnSpPr>
        <p:spPr>
          <a:xfrm flipH="1">
            <a:off x="3707904" y="1758444"/>
            <a:ext cx="1080120" cy="878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>
            <a:stCxn id="2" idx="1"/>
          </p:cNvCxnSpPr>
          <p:nvPr/>
        </p:nvCxnSpPr>
        <p:spPr>
          <a:xfrm flipH="1">
            <a:off x="3491880" y="1758444"/>
            <a:ext cx="1296144" cy="21564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stCxn id="2" idx="1"/>
          </p:cNvCxnSpPr>
          <p:nvPr/>
        </p:nvCxnSpPr>
        <p:spPr>
          <a:xfrm flipH="1">
            <a:off x="4211960" y="1758444"/>
            <a:ext cx="576064" cy="21564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stCxn id="2" idx="1"/>
          </p:cNvCxnSpPr>
          <p:nvPr/>
        </p:nvCxnSpPr>
        <p:spPr>
          <a:xfrm flipH="1">
            <a:off x="4427984" y="1758444"/>
            <a:ext cx="360040" cy="18865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H="1">
            <a:off x="3635896" y="1758444"/>
            <a:ext cx="1152128" cy="1526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5940152" y="5030249"/>
            <a:ext cx="3096344" cy="112338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Beistellung TRI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smtClean="0"/>
              <a:t>Ausgleichs U-Stücke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err="1" smtClean="0"/>
              <a:t>Gestellfuß</a:t>
            </a:r>
            <a:endParaRPr lang="de-DE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smtClean="0"/>
              <a:t>U-Träger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smtClean="0"/>
              <a:t>Befestigung Strahlrohr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smtClean="0"/>
              <a:t>Haltewinkel ?</a:t>
            </a:r>
          </a:p>
        </p:txBody>
      </p:sp>
      <p:cxnSp>
        <p:nvCxnSpPr>
          <p:cNvPr id="2054" name="Gerade Verbindung mit Pfeil 2053"/>
          <p:cNvCxnSpPr>
            <a:stCxn id="24" idx="1"/>
          </p:cNvCxnSpPr>
          <p:nvPr/>
        </p:nvCxnSpPr>
        <p:spPr>
          <a:xfrm flipH="1" flipV="1">
            <a:off x="3851920" y="4365104"/>
            <a:ext cx="2088232" cy="1226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6" name="Gerade Verbindung mit Pfeil 2055"/>
          <p:cNvCxnSpPr>
            <a:stCxn id="24" idx="1"/>
          </p:cNvCxnSpPr>
          <p:nvPr/>
        </p:nvCxnSpPr>
        <p:spPr>
          <a:xfrm flipH="1" flipV="1">
            <a:off x="3491880" y="4077072"/>
            <a:ext cx="2448272" cy="15148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8" name="Gerade Verbindung mit Pfeil 2057"/>
          <p:cNvCxnSpPr>
            <a:stCxn id="24" idx="1"/>
          </p:cNvCxnSpPr>
          <p:nvPr/>
        </p:nvCxnSpPr>
        <p:spPr>
          <a:xfrm flipH="1" flipV="1">
            <a:off x="4211960" y="4221088"/>
            <a:ext cx="1728192" cy="13708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0" name="Gerade Verbindung mit Pfeil 2059"/>
          <p:cNvCxnSpPr>
            <a:stCxn id="24" idx="1"/>
          </p:cNvCxnSpPr>
          <p:nvPr/>
        </p:nvCxnSpPr>
        <p:spPr>
          <a:xfrm flipH="1" flipV="1">
            <a:off x="4247964" y="4077072"/>
            <a:ext cx="1692188" cy="15148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2" name="Gerade Verbindung mit Pfeil 2061"/>
          <p:cNvCxnSpPr>
            <a:stCxn id="24" idx="1"/>
          </p:cNvCxnSpPr>
          <p:nvPr/>
        </p:nvCxnSpPr>
        <p:spPr>
          <a:xfrm flipH="1" flipV="1">
            <a:off x="4788024" y="4149080"/>
            <a:ext cx="1152128" cy="14428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4" name="Gerade Verbindung mit Pfeil 2063"/>
          <p:cNvCxnSpPr>
            <a:stCxn id="24" idx="1"/>
          </p:cNvCxnSpPr>
          <p:nvPr/>
        </p:nvCxnSpPr>
        <p:spPr>
          <a:xfrm flipH="1" flipV="1">
            <a:off x="5094058" y="4149080"/>
            <a:ext cx="846094" cy="14428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6" name="Gerade Verbindung mit Pfeil 2065"/>
          <p:cNvCxnSpPr>
            <a:stCxn id="24" idx="1"/>
          </p:cNvCxnSpPr>
          <p:nvPr/>
        </p:nvCxnSpPr>
        <p:spPr>
          <a:xfrm flipH="1" flipV="1">
            <a:off x="5076056" y="4365104"/>
            <a:ext cx="864096" cy="1226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8" name="Gerade Verbindung mit Pfeil 2067"/>
          <p:cNvCxnSpPr>
            <a:stCxn id="24" idx="1"/>
          </p:cNvCxnSpPr>
          <p:nvPr/>
        </p:nvCxnSpPr>
        <p:spPr>
          <a:xfrm flipH="1">
            <a:off x="4499992" y="5591941"/>
            <a:ext cx="1440160" cy="3573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6758"/>
            <a:ext cx="6588223" cy="511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/>
              <a:t>Ausführung GHTDDK1</a:t>
            </a:r>
            <a:endParaRPr lang="de-DE" sz="28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5796136" y="1190633"/>
            <a:ext cx="309634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Beistellung BEA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smtClean="0"/>
              <a:t>Diagnosekammer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smtClean="0"/>
              <a:t>Justierbrücken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smtClean="0"/>
              <a:t>LT-Antrieb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smtClean="0"/>
              <a:t>Wellenbalg</a:t>
            </a:r>
          </a:p>
        </p:txBody>
      </p:sp>
      <p:cxnSp>
        <p:nvCxnSpPr>
          <p:cNvPr id="8" name="Gerade Verbindung mit Pfeil 7"/>
          <p:cNvCxnSpPr>
            <a:stCxn id="4" idx="1"/>
          </p:cNvCxnSpPr>
          <p:nvPr/>
        </p:nvCxnSpPr>
        <p:spPr>
          <a:xfrm flipH="1">
            <a:off x="4283968" y="1667687"/>
            <a:ext cx="1512168" cy="331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4" idx="1"/>
          </p:cNvCxnSpPr>
          <p:nvPr/>
        </p:nvCxnSpPr>
        <p:spPr>
          <a:xfrm flipH="1">
            <a:off x="3707904" y="1667687"/>
            <a:ext cx="2088232" cy="15452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stCxn id="4" idx="1"/>
          </p:cNvCxnSpPr>
          <p:nvPr/>
        </p:nvCxnSpPr>
        <p:spPr>
          <a:xfrm flipH="1" flipV="1">
            <a:off x="3779912" y="1412776"/>
            <a:ext cx="2016224" cy="2549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H="1" flipV="1">
            <a:off x="2627784" y="1484784"/>
            <a:ext cx="3168352" cy="199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5652120" y="4797152"/>
            <a:ext cx="3096344" cy="44627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Beistellung TRI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smtClean="0"/>
              <a:t>Ausgleichs U-Stücke</a:t>
            </a:r>
          </a:p>
        </p:txBody>
      </p:sp>
      <p:cxnSp>
        <p:nvCxnSpPr>
          <p:cNvPr id="18" name="Gerade Verbindung mit Pfeil 17"/>
          <p:cNvCxnSpPr>
            <a:stCxn id="16" idx="1"/>
          </p:cNvCxnSpPr>
          <p:nvPr/>
        </p:nvCxnSpPr>
        <p:spPr>
          <a:xfrm flipH="1" flipV="1">
            <a:off x="2339752" y="3429000"/>
            <a:ext cx="3312368" cy="15912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16" idx="1"/>
          </p:cNvCxnSpPr>
          <p:nvPr/>
        </p:nvCxnSpPr>
        <p:spPr>
          <a:xfrm flipH="1" flipV="1">
            <a:off x="3275856" y="4149080"/>
            <a:ext cx="2376264" cy="8712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46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176338"/>
            <a:ext cx="906780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3347864" y="3933056"/>
            <a:ext cx="122312" cy="1223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5220072" y="3829446"/>
            <a:ext cx="122312" cy="1223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6753944" y="2874640"/>
            <a:ext cx="122312" cy="1223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6300192" y="3861048"/>
            <a:ext cx="122312" cy="1223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2098372" y="3481858"/>
            <a:ext cx="1371803" cy="369332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de-DE" dirty="0" smtClean="0"/>
              <a:t>GHTCDF1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572000" y="4055368"/>
            <a:ext cx="1382452" cy="369332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de-DE" dirty="0" smtClean="0"/>
              <a:t>GHTDDF1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6560780" y="2348880"/>
            <a:ext cx="1323588" cy="369332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GHTCDF3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560780" y="3481857"/>
            <a:ext cx="967929" cy="64633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HTD </a:t>
            </a:r>
            <a:r>
              <a:rPr lang="de-DE" b="1" dirty="0" err="1" smtClean="0">
                <a:solidFill>
                  <a:srgbClr val="FF0000"/>
                </a:solidFill>
              </a:rPr>
              <a:t>Dump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4" name="Titel 13"/>
          <p:cNvSpPr txBox="1">
            <a:spLocks noGrp="1"/>
          </p:cNvSpPr>
          <p:nvPr>
            <p:ph type="title"/>
          </p:nvPr>
        </p:nvSpPr>
        <p:spPr>
          <a:xfrm>
            <a:off x="0" y="-5869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Upgrade </a:t>
            </a:r>
            <a:r>
              <a:rPr lang="de-DE" b="1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for</a:t>
            </a:r>
            <a:r>
              <a:rPr lang="de-DE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b="1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mCBM</a:t>
            </a:r>
            <a:endParaRPr lang="de-DE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de-DE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3 x </a:t>
            </a:r>
            <a:r>
              <a:rPr lang="de-DE" b="1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mCBM</a:t>
            </a:r>
            <a:r>
              <a:rPr lang="de-DE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+ 1 x R3B</a:t>
            </a:r>
          </a:p>
        </p:txBody>
      </p:sp>
    </p:spTree>
    <p:extLst>
      <p:ext uri="{BB962C8B-B14F-4D97-AF65-F5344CB8AC3E}">
        <p14:creationId xmlns:p14="http://schemas.microsoft.com/office/powerpoint/2010/main" val="789566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/>
        </p:nvGrpSpPr>
        <p:grpSpPr>
          <a:xfrm>
            <a:off x="251520" y="1069958"/>
            <a:ext cx="7704856" cy="5383378"/>
            <a:chOff x="611560" y="1344452"/>
            <a:chExt cx="5791331" cy="4521787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67"/>
            <a:stretch/>
          </p:blipFill>
          <p:spPr bwMode="auto">
            <a:xfrm>
              <a:off x="2298435" y="1344452"/>
              <a:ext cx="4104456" cy="452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Gerade Verbindung mit Pfeil 2"/>
            <p:cNvCxnSpPr/>
            <p:nvPr/>
          </p:nvCxnSpPr>
          <p:spPr>
            <a:xfrm flipV="1">
              <a:off x="1547664" y="4653136"/>
              <a:ext cx="1224136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feld 3"/>
            <p:cNvSpPr txBox="1"/>
            <p:nvPr/>
          </p:nvSpPr>
          <p:spPr>
            <a:xfrm>
              <a:off x="611560" y="5001945"/>
              <a:ext cx="12241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Balg 186mm</a:t>
              </a:r>
              <a:endParaRPr lang="de-DE" sz="1200" dirty="0"/>
            </a:p>
          </p:txBody>
        </p:sp>
        <p:cxnSp>
          <p:nvCxnSpPr>
            <p:cNvPr id="5" name="Gerade Verbindung mit Pfeil 4"/>
            <p:cNvCxnSpPr/>
            <p:nvPr/>
          </p:nvCxnSpPr>
          <p:spPr>
            <a:xfrm flipV="1">
              <a:off x="1907704" y="4653136"/>
              <a:ext cx="1080120" cy="10081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feld 5"/>
            <p:cNvSpPr txBox="1"/>
            <p:nvPr/>
          </p:nvSpPr>
          <p:spPr>
            <a:xfrm>
              <a:off x="850337" y="5589240"/>
              <a:ext cx="1440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Schieber 70mm</a:t>
              </a:r>
              <a:endParaRPr lang="de-DE" sz="1200" dirty="0"/>
            </a:p>
          </p:txBody>
        </p:sp>
        <p:cxnSp>
          <p:nvCxnSpPr>
            <p:cNvPr id="7" name="Gerade Verbindung mit Pfeil 6"/>
            <p:cNvCxnSpPr/>
            <p:nvPr/>
          </p:nvCxnSpPr>
          <p:spPr>
            <a:xfrm flipH="1">
              <a:off x="3756455" y="3929755"/>
              <a:ext cx="141220" cy="0"/>
            </a:xfrm>
            <a:prstGeom prst="straightConnector1">
              <a:avLst/>
            </a:prstGeom>
            <a:ln w="31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feld 7"/>
            <p:cNvSpPr txBox="1"/>
            <p:nvPr/>
          </p:nvSpPr>
          <p:spPr>
            <a:xfrm>
              <a:off x="1252638" y="3442239"/>
              <a:ext cx="8720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ca. 60mm</a:t>
              </a:r>
              <a:endParaRPr lang="de-DE" sz="1200" dirty="0"/>
            </a:p>
          </p:txBody>
        </p:sp>
        <p:cxnSp>
          <p:nvCxnSpPr>
            <p:cNvPr id="9" name="Gerade Verbindung mit Pfeil 8"/>
            <p:cNvCxnSpPr/>
            <p:nvPr/>
          </p:nvCxnSpPr>
          <p:spPr>
            <a:xfrm>
              <a:off x="1984142" y="3580738"/>
              <a:ext cx="1772313" cy="30634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feld 9"/>
            <p:cNvSpPr txBox="1"/>
            <p:nvPr/>
          </p:nvSpPr>
          <p:spPr>
            <a:xfrm>
              <a:off x="1052629" y="4030244"/>
              <a:ext cx="12378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GHTC DF um 180° gedreht</a:t>
              </a:r>
              <a:endParaRPr lang="de-DE" sz="1200" dirty="0"/>
            </a:p>
          </p:txBody>
        </p:sp>
        <p:cxnSp>
          <p:nvCxnSpPr>
            <p:cNvPr id="11" name="Gerade Verbindung mit Pfeil 10"/>
            <p:cNvCxnSpPr/>
            <p:nvPr/>
          </p:nvCxnSpPr>
          <p:spPr>
            <a:xfrm flipV="1">
              <a:off x="1984142" y="4186989"/>
              <a:ext cx="1553142" cy="7408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feld 1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Ausführung GHTDDK1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534242" y="1916832"/>
            <a:ext cx="309634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Vakuum-Schieber muss eventuell horizontal eingebaut werden</a:t>
            </a:r>
            <a:endParaRPr lang="de-DE" sz="1100" dirty="0" smtClean="0"/>
          </a:p>
        </p:txBody>
      </p:sp>
      <p:cxnSp>
        <p:nvCxnSpPr>
          <p:cNvPr id="16" name="Gerade Verbindung mit Pfeil 15"/>
          <p:cNvCxnSpPr>
            <a:stCxn id="14" idx="2"/>
          </p:cNvCxnSpPr>
          <p:nvPr/>
        </p:nvCxnSpPr>
        <p:spPr>
          <a:xfrm flipH="1">
            <a:off x="3491880" y="2378497"/>
            <a:ext cx="590534" cy="25626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57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/>
              <a:t>AusführungGHTCDK3</a:t>
            </a:r>
            <a:endParaRPr lang="de-DE" sz="2800" b="1" dirty="0"/>
          </a:p>
        </p:txBody>
      </p:sp>
      <p:pic>
        <p:nvPicPr>
          <p:cNvPr id="1026" name="Picture 2" descr="C:\Users\bwalasek\AppData\Local\Microsoft\Windows\Temporary Internet Files\Content.Outlook\662C1FPR\IMG_45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2517" y="1952836"/>
            <a:ext cx="4896545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walasek\AppData\Local\Microsoft\Windows\Temporary Internet Files\Content.Outlook\662C1FPR\IMG_45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85473" y="1955287"/>
            <a:ext cx="4948605" cy="371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feil nach rechts 3"/>
          <p:cNvSpPr/>
          <p:nvPr/>
        </p:nvSpPr>
        <p:spPr>
          <a:xfrm rot="8275124">
            <a:off x="2664229" y="3394361"/>
            <a:ext cx="2356291" cy="2492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059832" y="2062589"/>
            <a:ext cx="3240360" cy="64633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Mess-</a:t>
            </a:r>
            <a:r>
              <a:rPr lang="en-US" b="1" dirty="0" err="1" smtClean="0">
                <a:solidFill>
                  <a:srgbClr val="FF0000"/>
                </a:solidFill>
              </a:rPr>
              <a:t>rohr</a:t>
            </a:r>
            <a:r>
              <a:rPr lang="en-US" b="1" dirty="0" smtClean="0">
                <a:solidFill>
                  <a:srgbClr val="FF0000"/>
                </a:solidFill>
              </a:rPr>
              <a:t>: it is not required, will be remove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347864" y="6093296"/>
            <a:ext cx="3240360" cy="64633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Messrohr</a:t>
            </a:r>
            <a:r>
              <a:rPr lang="en-US" b="1" dirty="0" smtClean="0">
                <a:solidFill>
                  <a:srgbClr val="FF0000"/>
                </a:solidFill>
              </a:rPr>
              <a:t> from experiment: it will stay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Pfeil nach rechts 8"/>
          <p:cNvSpPr/>
          <p:nvPr/>
        </p:nvSpPr>
        <p:spPr>
          <a:xfrm rot="19157057">
            <a:off x="4763856" y="5590000"/>
            <a:ext cx="1474259" cy="1894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2893141" y="980728"/>
            <a:ext cx="309634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Beistellung BEA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smtClean="0"/>
              <a:t>Diagnosekammer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smtClean="0"/>
              <a:t>Justierbrücken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smtClean="0"/>
              <a:t>LT-Antrieb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smtClean="0"/>
              <a:t>Wellenbalg</a:t>
            </a:r>
          </a:p>
        </p:txBody>
      </p:sp>
      <p:cxnSp>
        <p:nvCxnSpPr>
          <p:cNvPr id="6" name="Gerade Verbindung mit Pfeil 5"/>
          <p:cNvCxnSpPr>
            <a:stCxn id="10" idx="1"/>
          </p:cNvCxnSpPr>
          <p:nvPr/>
        </p:nvCxnSpPr>
        <p:spPr>
          <a:xfrm flipH="1">
            <a:off x="2195736" y="1457782"/>
            <a:ext cx="697405" cy="9279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stCxn id="10" idx="1"/>
          </p:cNvCxnSpPr>
          <p:nvPr/>
        </p:nvCxnSpPr>
        <p:spPr>
          <a:xfrm flipH="1">
            <a:off x="2375755" y="1457782"/>
            <a:ext cx="517386" cy="16831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stCxn id="10" idx="1"/>
          </p:cNvCxnSpPr>
          <p:nvPr/>
        </p:nvCxnSpPr>
        <p:spPr>
          <a:xfrm flipH="1">
            <a:off x="2634448" y="1457782"/>
            <a:ext cx="258693" cy="34833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10" idx="1"/>
          </p:cNvCxnSpPr>
          <p:nvPr/>
        </p:nvCxnSpPr>
        <p:spPr>
          <a:xfrm>
            <a:off x="2893141" y="1457782"/>
            <a:ext cx="526731" cy="33393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3995936" y="4177883"/>
            <a:ext cx="3096344" cy="44627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Beistellung TRI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smtClean="0"/>
              <a:t>Ausgleichs U-Stücke ??</a:t>
            </a:r>
          </a:p>
        </p:txBody>
      </p:sp>
      <p:cxnSp>
        <p:nvCxnSpPr>
          <p:cNvPr id="17" name="Gerade Verbindung mit Pfeil 16"/>
          <p:cNvCxnSpPr>
            <a:stCxn id="19" idx="1"/>
          </p:cNvCxnSpPr>
          <p:nvPr/>
        </p:nvCxnSpPr>
        <p:spPr>
          <a:xfrm flipH="1">
            <a:off x="2763794" y="4401021"/>
            <a:ext cx="1232142" cy="731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19" idx="1"/>
          </p:cNvCxnSpPr>
          <p:nvPr/>
        </p:nvCxnSpPr>
        <p:spPr>
          <a:xfrm flipH="1">
            <a:off x="3635896" y="4401021"/>
            <a:ext cx="360040" cy="6121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98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0" y="15674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de-DE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System Aufbau</a:t>
            </a:r>
            <a:endParaRPr lang="de-DE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-36512" y="1340768"/>
            <a:ext cx="1594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Control Rooms</a:t>
            </a:r>
            <a:endParaRPr lang="en-US" b="1" dirty="0"/>
          </a:p>
        </p:txBody>
      </p:sp>
      <p:sp>
        <p:nvSpPr>
          <p:cNvPr id="6" name="Rechteck 5"/>
          <p:cNvSpPr/>
          <p:nvPr/>
        </p:nvSpPr>
        <p:spPr>
          <a:xfrm>
            <a:off x="2180259" y="1340768"/>
            <a:ext cx="1827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Electronics Room</a:t>
            </a:r>
            <a:endParaRPr lang="en-US" b="1" dirty="0"/>
          </a:p>
        </p:txBody>
      </p:sp>
      <p:sp>
        <p:nvSpPr>
          <p:cNvPr id="7" name="Rechteck 6"/>
          <p:cNvSpPr/>
          <p:nvPr/>
        </p:nvSpPr>
        <p:spPr>
          <a:xfrm>
            <a:off x="4499992" y="1196752"/>
            <a:ext cx="1407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Radiation</a:t>
            </a:r>
          </a:p>
          <a:p>
            <a:pPr algn="ctr"/>
            <a:r>
              <a:rPr lang="en-US" b="1" dirty="0" smtClean="0"/>
              <a:t>Save Area</a:t>
            </a:r>
            <a:endParaRPr lang="en-US" b="1" dirty="0"/>
          </a:p>
        </p:txBody>
      </p:sp>
      <p:sp>
        <p:nvSpPr>
          <p:cNvPr id="8" name="Rechteck 7"/>
          <p:cNvSpPr/>
          <p:nvPr/>
        </p:nvSpPr>
        <p:spPr>
          <a:xfrm>
            <a:off x="6068691" y="133147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Experiment Beamline</a:t>
            </a:r>
            <a:endParaRPr lang="en-US" b="1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6854466" y="3284120"/>
            <a:ext cx="2166553" cy="3097208"/>
            <a:chOff x="6914228" y="4264918"/>
            <a:chExt cx="2166553" cy="3097208"/>
          </a:xfrm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98" r="8153" b="2222"/>
            <a:stretch/>
          </p:blipFill>
          <p:spPr bwMode="auto">
            <a:xfrm>
              <a:off x="6914228" y="4264918"/>
              <a:ext cx="2166553" cy="3097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4774" y="4911896"/>
              <a:ext cx="233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feld 11"/>
          <p:cNvSpPr txBox="1"/>
          <p:nvPr/>
        </p:nvSpPr>
        <p:spPr>
          <a:xfrm>
            <a:off x="20019" y="2276872"/>
            <a:ext cx="144016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User Clients</a:t>
            </a:r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2180259" y="2276872"/>
            <a:ext cx="1801647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Frontend</a:t>
            </a:r>
          </a:p>
          <a:p>
            <a:pPr algn="ctr"/>
            <a:r>
              <a:rPr lang="en-US" dirty="0" smtClean="0"/>
              <a:t>camera DAQ</a:t>
            </a:r>
          </a:p>
          <a:p>
            <a:pPr algn="ctr"/>
            <a:r>
              <a:rPr lang="en-US" dirty="0" smtClean="0"/>
              <a:t>PLC control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2180258" y="3200202"/>
            <a:ext cx="180164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/>
          </a:lstStyle>
          <a:p>
            <a:r>
              <a:rPr lang="en-US" dirty="0" smtClean="0"/>
              <a:t>Timing Receiver</a:t>
            </a:r>
            <a:endParaRPr lang="en-US" dirty="0"/>
          </a:p>
        </p:txBody>
      </p:sp>
      <p:sp>
        <p:nvSpPr>
          <p:cNvPr id="15" name="Textfeld 14"/>
          <p:cNvSpPr txBox="1"/>
          <p:nvPr/>
        </p:nvSpPr>
        <p:spPr>
          <a:xfrm>
            <a:off x="2180259" y="3569534"/>
            <a:ext cx="1801647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/>
          </a:lstStyle>
          <a:p>
            <a:r>
              <a:rPr lang="en-US" dirty="0" smtClean="0"/>
              <a:t>10 Gbit Switch</a:t>
            </a:r>
          </a:p>
          <a:p>
            <a:r>
              <a:rPr lang="en-US" dirty="0" smtClean="0"/>
              <a:t>(local network)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2180258" y="4437112"/>
            <a:ext cx="180164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/>
          </a:lstStyle>
          <a:p>
            <a:r>
              <a:rPr lang="en-US" dirty="0" smtClean="0"/>
              <a:t>CPS8</a:t>
            </a:r>
            <a:endParaRPr lang="en-US" dirty="0"/>
          </a:p>
        </p:txBody>
      </p:sp>
      <p:sp>
        <p:nvSpPr>
          <p:cNvPr id="17" name="Textfeld 16"/>
          <p:cNvSpPr txBox="1"/>
          <p:nvPr/>
        </p:nvSpPr>
        <p:spPr>
          <a:xfrm>
            <a:off x="2173536" y="5085184"/>
            <a:ext cx="1801647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/>
          </a:lstStyle>
          <a:p>
            <a:r>
              <a:rPr lang="en-US" dirty="0" smtClean="0"/>
              <a:t>PLC </a:t>
            </a:r>
          </a:p>
          <a:p>
            <a:r>
              <a:rPr lang="en-US" dirty="0" smtClean="0"/>
              <a:t>Main Controller</a:t>
            </a:r>
            <a:endParaRPr lang="en-US" dirty="0"/>
          </a:p>
        </p:txBody>
      </p:sp>
      <p:sp>
        <p:nvSpPr>
          <p:cNvPr id="18" name="Textfeld 17"/>
          <p:cNvSpPr txBox="1"/>
          <p:nvPr/>
        </p:nvSpPr>
        <p:spPr>
          <a:xfrm>
            <a:off x="4594101" y="5093390"/>
            <a:ext cx="116198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PLC</a:t>
            </a:r>
          </a:p>
          <a:p>
            <a:pPr algn="ctr"/>
            <a:r>
              <a:rPr lang="en-US" dirty="0" smtClean="0"/>
              <a:t>Satellites</a:t>
            </a:r>
            <a:endParaRPr lang="en-US" dirty="0"/>
          </a:p>
        </p:txBody>
      </p:sp>
      <p:cxnSp>
        <p:nvCxnSpPr>
          <p:cNvPr id="19" name="Gewinkelte Verbindung 18"/>
          <p:cNvCxnSpPr>
            <a:stCxn id="17" idx="2"/>
            <a:endCxn id="18" idx="2"/>
          </p:cNvCxnSpPr>
          <p:nvPr/>
        </p:nvCxnSpPr>
        <p:spPr>
          <a:xfrm rot="16200000" flipH="1">
            <a:off x="4120622" y="4685252"/>
            <a:ext cx="8206" cy="2100731"/>
          </a:xfrm>
          <a:prstGeom prst="bentConnector3">
            <a:avLst>
              <a:gd name="adj1" fmla="val 2885767"/>
            </a:avLst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 rot="16200000">
            <a:off x="3725914" y="2943720"/>
            <a:ext cx="1209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local network</a:t>
            </a:r>
            <a:endParaRPr lang="en-US" sz="1400" dirty="0"/>
          </a:p>
        </p:txBody>
      </p:sp>
      <p:cxnSp>
        <p:nvCxnSpPr>
          <p:cNvPr id="21" name="Gerade Verbindung 20"/>
          <p:cNvCxnSpPr/>
          <p:nvPr/>
        </p:nvCxnSpPr>
        <p:spPr>
          <a:xfrm>
            <a:off x="596083" y="3284984"/>
            <a:ext cx="158417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380059" y="2996952"/>
            <a:ext cx="1368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</a:rPr>
              <a:t>timing network</a:t>
            </a:r>
            <a:endParaRPr lang="en-US" sz="1400" dirty="0">
              <a:solidFill>
                <a:srgbClr val="7030A0"/>
              </a:solidFill>
            </a:endParaRPr>
          </a:p>
        </p:txBody>
      </p:sp>
      <p:cxnSp>
        <p:nvCxnSpPr>
          <p:cNvPr id="23" name="Gewinkelte Verbindung 22"/>
          <p:cNvCxnSpPr>
            <a:stCxn id="14" idx="1"/>
            <a:endCxn id="16" idx="1"/>
          </p:cNvCxnSpPr>
          <p:nvPr/>
        </p:nvCxnSpPr>
        <p:spPr>
          <a:xfrm rot="10800000" flipV="1">
            <a:off x="2180258" y="3384868"/>
            <a:ext cx="12700" cy="1236910"/>
          </a:xfrm>
          <a:prstGeom prst="bentConnector3">
            <a:avLst>
              <a:gd name="adj1" fmla="val 1800000"/>
            </a:avLst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winkelte Verbindung 23"/>
          <p:cNvCxnSpPr/>
          <p:nvPr/>
        </p:nvCxnSpPr>
        <p:spPr>
          <a:xfrm>
            <a:off x="3981906" y="2564904"/>
            <a:ext cx="12700" cy="1154163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>
            <a:stCxn id="12" idx="3"/>
          </p:cNvCxnSpPr>
          <p:nvPr/>
        </p:nvCxnSpPr>
        <p:spPr>
          <a:xfrm>
            <a:off x="1460179" y="246153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winkelte Verbindung 25"/>
          <p:cNvCxnSpPr>
            <a:endCxn id="17" idx="1"/>
          </p:cNvCxnSpPr>
          <p:nvPr/>
        </p:nvCxnSpPr>
        <p:spPr>
          <a:xfrm rot="16200000" flipH="1">
            <a:off x="451463" y="3686277"/>
            <a:ext cx="2946812" cy="49733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1676203" y="4725144"/>
            <a:ext cx="497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>
            <a:endCxn id="13" idx="1"/>
          </p:cNvCxnSpPr>
          <p:nvPr/>
        </p:nvCxnSpPr>
        <p:spPr>
          <a:xfrm>
            <a:off x="1676202" y="2738537"/>
            <a:ext cx="5040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3404395" y="6001543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</a:rPr>
              <a:t>Profinet</a:t>
            </a:r>
            <a:endParaRPr lang="en-US" sz="1400" dirty="0">
              <a:solidFill>
                <a:srgbClr val="00B0F0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 rot="16200000">
            <a:off x="5642790" y="2967407"/>
            <a:ext cx="128873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Connector Box</a:t>
            </a:r>
            <a:endParaRPr lang="en-US" dirty="0"/>
          </a:p>
        </p:txBody>
      </p:sp>
      <p:cxnSp>
        <p:nvCxnSpPr>
          <p:cNvPr id="31" name="Gewinkelte Verbindung 30"/>
          <p:cNvCxnSpPr>
            <a:stCxn id="15" idx="3"/>
          </p:cNvCxnSpPr>
          <p:nvPr/>
        </p:nvCxnSpPr>
        <p:spPr>
          <a:xfrm flipV="1">
            <a:off x="3981906" y="2276872"/>
            <a:ext cx="646625" cy="161582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>
            <a:off x="4628531" y="2276872"/>
            <a:ext cx="3349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>
            <a:off x="7978477" y="2276872"/>
            <a:ext cx="0" cy="1007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>
            <a:off x="6610325" y="2996952"/>
            <a:ext cx="1184687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>
            <a:off x="7795012" y="2996952"/>
            <a:ext cx="0" cy="25667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>
            <a:off x="6610325" y="3645024"/>
            <a:ext cx="1061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>
            <a:off x="6716448" y="3645024"/>
            <a:ext cx="0" cy="10801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>
            <a:off x="6716448" y="4725144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>
            <a:stCxn id="30" idx="2"/>
          </p:cNvCxnSpPr>
          <p:nvPr/>
        </p:nvCxnSpPr>
        <p:spPr>
          <a:xfrm flipV="1">
            <a:off x="6610325" y="3253626"/>
            <a:ext cx="288032" cy="3694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>
            <a:off x="6898357" y="3253626"/>
            <a:ext cx="0" cy="111147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>
          <a:xfrm>
            <a:off x="6898357" y="4365104"/>
            <a:ext cx="50405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 flipH="1">
            <a:off x="5530206" y="3719067"/>
            <a:ext cx="433787" cy="0"/>
          </a:xfrm>
          <a:prstGeom prst="line">
            <a:avLst/>
          </a:prstGeom>
          <a:ln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5530205" y="3719067"/>
            <a:ext cx="0" cy="1366117"/>
          </a:xfrm>
          <a:prstGeom prst="line">
            <a:avLst/>
          </a:prstGeom>
          <a:ln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>
            <a:stCxn id="16" idx="3"/>
          </p:cNvCxnSpPr>
          <p:nvPr/>
        </p:nvCxnSpPr>
        <p:spPr>
          <a:xfrm>
            <a:off x="3981905" y="4621778"/>
            <a:ext cx="1044244" cy="1"/>
          </a:xfrm>
          <a:prstGeom prst="line">
            <a:avLst/>
          </a:prstGeom>
          <a:ln cmpd="dbl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/>
          <p:nvPr/>
        </p:nvCxnSpPr>
        <p:spPr>
          <a:xfrm flipV="1">
            <a:off x="5026149" y="2996952"/>
            <a:ext cx="0" cy="1624827"/>
          </a:xfrm>
          <a:prstGeom prst="line">
            <a:avLst/>
          </a:prstGeom>
          <a:ln cmpd="dbl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/>
          <p:nvPr/>
        </p:nvCxnSpPr>
        <p:spPr>
          <a:xfrm>
            <a:off x="5026149" y="2996952"/>
            <a:ext cx="937844" cy="0"/>
          </a:xfrm>
          <a:prstGeom prst="line">
            <a:avLst/>
          </a:prstGeom>
          <a:ln cmpd="dbl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/>
          <p:cNvSpPr txBox="1"/>
          <p:nvPr/>
        </p:nvSpPr>
        <p:spPr>
          <a:xfrm rot="16200000">
            <a:off x="4459363" y="3670177"/>
            <a:ext cx="1366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trigger </a:t>
            </a:r>
            <a:r>
              <a:rPr lang="en-US" dirty="0"/>
              <a:t>&amp; power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6007461" y="1988840"/>
            <a:ext cx="1971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camera image / settings</a:t>
            </a:r>
            <a:endParaRPr lang="en-US" sz="1400" dirty="0">
              <a:solidFill>
                <a:srgbClr val="0070C0"/>
              </a:solidFill>
            </a:endParaRPr>
          </a:p>
        </p:txBody>
      </p:sp>
      <p:cxnSp>
        <p:nvCxnSpPr>
          <p:cNvPr id="49" name="Gerade Verbindung 48"/>
          <p:cNvCxnSpPr/>
          <p:nvPr/>
        </p:nvCxnSpPr>
        <p:spPr>
          <a:xfrm flipH="1">
            <a:off x="1820219" y="1222449"/>
            <a:ext cx="1" cy="520283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/>
        </p:nvCxnSpPr>
        <p:spPr>
          <a:xfrm flipH="1">
            <a:off x="4512890" y="1222449"/>
            <a:ext cx="1" cy="520283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/>
        </p:nvCxnSpPr>
        <p:spPr>
          <a:xfrm flipH="1">
            <a:off x="5823756" y="1206724"/>
            <a:ext cx="1" cy="520283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feld 51"/>
          <p:cNvSpPr txBox="1"/>
          <p:nvPr/>
        </p:nvSpPr>
        <p:spPr>
          <a:xfrm rot="16200000">
            <a:off x="4879853" y="4182308"/>
            <a:ext cx="1533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solidFill>
                  <a:srgbClr val="7030A0"/>
                </a:solidFill>
              </a:defRPr>
            </a:lvl1pPr>
          </a:lstStyle>
          <a:p>
            <a:r>
              <a:rPr lang="en-US" dirty="0" smtClean="0">
                <a:solidFill>
                  <a:srgbClr val="0070C0"/>
                </a:solidFill>
              </a:rPr>
              <a:t>iris &amp; LED control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515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Upgrade </a:t>
            </a:r>
            <a:r>
              <a:rPr lang="de-DE" sz="2800" b="1" dirty="0" err="1"/>
              <a:t>for</a:t>
            </a:r>
            <a:r>
              <a:rPr lang="de-DE" sz="2800" b="1" dirty="0"/>
              <a:t> </a:t>
            </a:r>
            <a:r>
              <a:rPr lang="de-DE" sz="2800" b="1" dirty="0" err="1"/>
              <a:t>mCBM</a:t>
            </a:r>
            <a:r>
              <a:rPr lang="de-DE" sz="2800" b="1" dirty="0"/>
              <a:t> </a:t>
            </a:r>
            <a:r>
              <a:rPr lang="de-DE" sz="2800" b="1" dirty="0" smtClean="0"/>
              <a:t>+ R3B: </a:t>
            </a:r>
          </a:p>
          <a:p>
            <a:pPr algn="ctr"/>
            <a:r>
              <a:rPr lang="de-DE" sz="2400" b="1" dirty="0" err="1" smtClean="0"/>
              <a:t>Mechanics</a:t>
            </a:r>
            <a:endParaRPr lang="de-DE" sz="24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0" y="105273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Mechanische Upgrade Leuchttarget-Antriebe Strahlführung zum </a:t>
            </a:r>
            <a:r>
              <a:rPr lang="de-DE" b="1" dirty="0" err="1" smtClean="0"/>
              <a:t>mCBM</a:t>
            </a:r>
            <a:r>
              <a:rPr lang="de-DE" b="1" dirty="0" smtClean="0"/>
              <a:t> und R3B</a:t>
            </a:r>
            <a:endParaRPr lang="de-DE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107504" y="1340768"/>
            <a:ext cx="7200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Position GHTCDK1: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Zusammenbau neue Vakuumkammer, </a:t>
            </a:r>
            <a:r>
              <a:rPr lang="de-DE" sz="1600" dirty="0" err="1" smtClean="0"/>
              <a:t>Leuchttargetantrieb</a:t>
            </a:r>
            <a:r>
              <a:rPr lang="de-DE" sz="1600" dirty="0" smtClean="0"/>
              <a:t> und Targets</a:t>
            </a: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Einbau und </a:t>
            </a:r>
            <a:r>
              <a:rPr lang="de-DE" sz="1600" dirty="0" err="1" smtClean="0"/>
              <a:t>Justage</a:t>
            </a:r>
            <a:r>
              <a:rPr lang="de-DE" sz="1600" dirty="0" smtClean="0"/>
              <a:t> </a:t>
            </a:r>
            <a:r>
              <a:rPr lang="de-DE" sz="1600" dirty="0" err="1" smtClean="0"/>
              <a:t>Leuchtargetantrieb</a:t>
            </a: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Einbau der Kammer in Strahlführung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/>
              <a:t>Feinjustage</a:t>
            </a:r>
            <a:r>
              <a:rPr lang="de-DE" sz="1600" dirty="0" smtClean="0"/>
              <a:t> der Kammer in Strahlführung</a:t>
            </a:r>
          </a:p>
          <a:p>
            <a:r>
              <a:rPr lang="de-DE" sz="1600" b="1" dirty="0"/>
              <a:t>Position </a:t>
            </a:r>
            <a:r>
              <a:rPr lang="de-DE" sz="1600" b="1" dirty="0" smtClean="0"/>
              <a:t>GHTDDK1:</a:t>
            </a:r>
            <a:endParaRPr lang="de-DE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Zusammenbau </a:t>
            </a:r>
            <a:r>
              <a:rPr lang="de-DE" sz="1600" dirty="0"/>
              <a:t>neue Vakuumkammer, </a:t>
            </a:r>
            <a:r>
              <a:rPr lang="de-DE" sz="1600" dirty="0" err="1"/>
              <a:t>Leuchttargetantrieb</a:t>
            </a:r>
            <a:r>
              <a:rPr lang="de-DE" sz="1600" dirty="0"/>
              <a:t> und Targets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Einbau </a:t>
            </a:r>
            <a:r>
              <a:rPr lang="de-DE" sz="1600" dirty="0"/>
              <a:t>und </a:t>
            </a:r>
            <a:r>
              <a:rPr lang="de-DE" sz="1600" dirty="0" err="1"/>
              <a:t>Justage</a:t>
            </a:r>
            <a:r>
              <a:rPr lang="de-DE" sz="1600" dirty="0"/>
              <a:t> </a:t>
            </a:r>
            <a:r>
              <a:rPr lang="de-DE" sz="1600" dirty="0" err="1"/>
              <a:t>Leuchtargetantrieb</a:t>
            </a: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Einbau der Kammer in Strahlführung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/>
              <a:t>Feinjustage</a:t>
            </a:r>
            <a:r>
              <a:rPr lang="de-DE" sz="1600" dirty="0"/>
              <a:t> der Kammer in </a:t>
            </a:r>
            <a:r>
              <a:rPr lang="de-DE" sz="1600" dirty="0" smtClean="0"/>
              <a:t>Strahlführung</a:t>
            </a:r>
          </a:p>
          <a:p>
            <a:r>
              <a:rPr lang="de-DE" sz="1600" b="1" dirty="0"/>
              <a:t>Position </a:t>
            </a:r>
            <a:r>
              <a:rPr lang="de-DE" sz="1600" b="1" dirty="0" smtClean="0"/>
              <a:t>GHTCDK3:</a:t>
            </a:r>
            <a:endParaRPr lang="de-DE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Umbau alte </a:t>
            </a:r>
            <a:r>
              <a:rPr lang="de-DE" sz="1600" dirty="0"/>
              <a:t>Vakuumkammer, </a:t>
            </a:r>
            <a:r>
              <a:rPr lang="de-DE" sz="1600" dirty="0" err="1"/>
              <a:t>Leuchttargetantrieb</a:t>
            </a:r>
            <a:r>
              <a:rPr lang="de-DE" sz="1600" dirty="0"/>
              <a:t> und </a:t>
            </a:r>
            <a:r>
              <a:rPr lang="de-DE" sz="1600" dirty="0" smtClean="0"/>
              <a:t>Targets</a:t>
            </a: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Einbau und </a:t>
            </a:r>
            <a:r>
              <a:rPr lang="de-DE" sz="1600" dirty="0" err="1"/>
              <a:t>Justage</a:t>
            </a:r>
            <a:r>
              <a:rPr lang="de-DE" sz="1600" dirty="0"/>
              <a:t> </a:t>
            </a:r>
            <a:r>
              <a:rPr lang="de-DE" sz="1600" dirty="0" err="1"/>
              <a:t>Leuchtargetantrieb</a:t>
            </a: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Einbau der Kammer in Strahlführung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/>
              <a:t>Feinjustage</a:t>
            </a:r>
            <a:r>
              <a:rPr lang="de-DE" sz="1600" dirty="0"/>
              <a:t> der Kammer in Strahlführung</a:t>
            </a:r>
          </a:p>
          <a:p>
            <a:r>
              <a:rPr lang="de-DE" sz="1600" b="1" dirty="0"/>
              <a:t>Position </a:t>
            </a:r>
            <a:r>
              <a:rPr lang="de-DE" sz="1600" b="1" dirty="0" smtClean="0"/>
              <a:t>HTD </a:t>
            </a:r>
            <a:r>
              <a:rPr lang="de-DE" sz="1600" b="1" dirty="0" err="1" smtClean="0"/>
              <a:t>Dump</a:t>
            </a:r>
            <a:r>
              <a:rPr lang="de-DE" sz="1600" b="1" dirty="0" smtClean="0"/>
              <a:t>:</a:t>
            </a:r>
            <a:endParaRPr lang="de-DE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nur Kabel</a:t>
            </a: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/>
          </a:p>
          <a:p>
            <a:endParaRPr lang="de-DE" sz="1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340768"/>
            <a:ext cx="1923572" cy="539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02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FAIR\HEBT\HEST\CUPID\mCBM\IMG_4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0748"/>
            <a:ext cx="7088336" cy="531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/>
              <a:t>IST Zustand NE8 </a:t>
            </a:r>
            <a:r>
              <a:rPr lang="de-DE" sz="2800" b="1" dirty="0"/>
              <a:t>P</a:t>
            </a:r>
            <a:r>
              <a:rPr lang="de-DE" sz="2800" b="1" dirty="0" smtClean="0"/>
              <a:t>osition GHTCDK1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3102274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Upgrade </a:t>
            </a:r>
            <a:r>
              <a:rPr lang="de-DE" sz="2800" b="1" dirty="0" err="1"/>
              <a:t>for</a:t>
            </a:r>
            <a:r>
              <a:rPr lang="de-DE" sz="2800" b="1" dirty="0"/>
              <a:t> </a:t>
            </a:r>
            <a:r>
              <a:rPr lang="de-DE" sz="2800" b="1" dirty="0" err="1" smtClean="0"/>
              <a:t>mCBM</a:t>
            </a:r>
            <a:r>
              <a:rPr lang="de-DE" sz="2800" b="1" dirty="0" smtClean="0"/>
              <a:t> + R3B : </a:t>
            </a:r>
            <a:r>
              <a:rPr lang="de-DE" sz="2800" b="1" dirty="0" err="1" smtClean="0"/>
              <a:t>new</a:t>
            </a:r>
            <a:r>
              <a:rPr lang="de-DE" sz="2800" b="1" dirty="0" smtClean="0"/>
              <a:t> GHTCDK1</a:t>
            </a:r>
            <a:endParaRPr lang="de-DE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2" t="2384" r="13831" b="22461"/>
          <a:stretch/>
        </p:blipFill>
        <p:spPr bwMode="auto">
          <a:xfrm>
            <a:off x="1043608" y="1052736"/>
            <a:ext cx="7344816" cy="572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41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/>
              <a:t>IST Zustand Position GHTDDK1</a:t>
            </a:r>
            <a:endParaRPr lang="de-DE" sz="2800" b="1" dirty="0"/>
          </a:p>
        </p:txBody>
      </p:sp>
      <p:pic>
        <p:nvPicPr>
          <p:cNvPr id="2050" name="Picture 2" descr="C:\Users\bwalasek\AppData\Local\Microsoft\Windows\Temporary Internet Files\Content.Outlook\662C1FPR\IMG_40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4091947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walasek\AppData\Local\Microsoft\Windows\Temporary Internet Files\Content.Outlook\662C1FPR\IMG_42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91980" y="1880828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feil nach rechts 4"/>
          <p:cNvSpPr/>
          <p:nvPr/>
        </p:nvSpPr>
        <p:spPr>
          <a:xfrm rot="14203913">
            <a:off x="368883" y="4213115"/>
            <a:ext cx="2356291" cy="2492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0" y="5417127"/>
            <a:ext cx="4572000" cy="92333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Schieber</a:t>
            </a:r>
            <a:r>
              <a:rPr lang="en-US" b="1" dirty="0" smtClean="0">
                <a:solidFill>
                  <a:srgbClr val="FF0000"/>
                </a:solidFill>
              </a:rPr>
              <a:t>: it can be rotated (e.g. 90°), 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Alternative: position behind chamber (to be checked by Semi)</a:t>
            </a:r>
          </a:p>
        </p:txBody>
      </p:sp>
    </p:spTree>
    <p:extLst>
      <p:ext uri="{BB962C8B-B14F-4D97-AF65-F5344CB8AC3E}">
        <p14:creationId xmlns:p14="http://schemas.microsoft.com/office/powerpoint/2010/main" val="883187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6758"/>
            <a:ext cx="6588223" cy="511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Upgrade </a:t>
            </a:r>
            <a:r>
              <a:rPr lang="de-DE" sz="2800" b="1" dirty="0" err="1"/>
              <a:t>for</a:t>
            </a:r>
            <a:r>
              <a:rPr lang="de-DE" sz="2800" b="1" dirty="0"/>
              <a:t> </a:t>
            </a:r>
            <a:r>
              <a:rPr lang="de-DE" sz="2800" b="1" dirty="0" err="1"/>
              <a:t>mCBM</a:t>
            </a:r>
            <a:r>
              <a:rPr lang="de-DE" sz="2800" b="1" dirty="0"/>
              <a:t> </a:t>
            </a:r>
            <a:r>
              <a:rPr lang="de-DE" sz="2800" b="1" dirty="0" smtClean="0"/>
              <a:t>: GHTDDK1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330329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/>
        </p:nvGrpSpPr>
        <p:grpSpPr>
          <a:xfrm>
            <a:off x="251520" y="1069958"/>
            <a:ext cx="7704856" cy="5383378"/>
            <a:chOff x="611560" y="1344452"/>
            <a:chExt cx="5791331" cy="4521787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67"/>
            <a:stretch/>
          </p:blipFill>
          <p:spPr bwMode="auto">
            <a:xfrm>
              <a:off x="2298435" y="1344452"/>
              <a:ext cx="4104456" cy="452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Gerade Verbindung mit Pfeil 2"/>
            <p:cNvCxnSpPr/>
            <p:nvPr/>
          </p:nvCxnSpPr>
          <p:spPr>
            <a:xfrm flipV="1">
              <a:off x="1547664" y="4653136"/>
              <a:ext cx="1224136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feld 3"/>
            <p:cNvSpPr txBox="1"/>
            <p:nvPr/>
          </p:nvSpPr>
          <p:spPr>
            <a:xfrm>
              <a:off x="611560" y="5001945"/>
              <a:ext cx="12241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Balg 186mm</a:t>
              </a:r>
              <a:endParaRPr lang="de-DE" sz="1200" dirty="0"/>
            </a:p>
          </p:txBody>
        </p:sp>
        <p:cxnSp>
          <p:nvCxnSpPr>
            <p:cNvPr id="5" name="Gerade Verbindung mit Pfeil 4"/>
            <p:cNvCxnSpPr/>
            <p:nvPr/>
          </p:nvCxnSpPr>
          <p:spPr>
            <a:xfrm flipV="1">
              <a:off x="1907704" y="4653136"/>
              <a:ext cx="1080120" cy="10081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feld 5"/>
            <p:cNvSpPr txBox="1"/>
            <p:nvPr/>
          </p:nvSpPr>
          <p:spPr>
            <a:xfrm>
              <a:off x="850337" y="5589240"/>
              <a:ext cx="1440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Schieber 70mm</a:t>
              </a:r>
              <a:endParaRPr lang="de-DE" sz="1200" dirty="0"/>
            </a:p>
          </p:txBody>
        </p:sp>
        <p:cxnSp>
          <p:nvCxnSpPr>
            <p:cNvPr id="7" name="Gerade Verbindung mit Pfeil 6"/>
            <p:cNvCxnSpPr/>
            <p:nvPr/>
          </p:nvCxnSpPr>
          <p:spPr>
            <a:xfrm flipH="1">
              <a:off x="3756455" y="3929755"/>
              <a:ext cx="141220" cy="0"/>
            </a:xfrm>
            <a:prstGeom prst="straightConnector1">
              <a:avLst/>
            </a:prstGeom>
            <a:ln w="31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feld 7"/>
            <p:cNvSpPr txBox="1"/>
            <p:nvPr/>
          </p:nvSpPr>
          <p:spPr>
            <a:xfrm>
              <a:off x="1252638" y="3442239"/>
              <a:ext cx="8720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ca. 60mm</a:t>
              </a:r>
              <a:endParaRPr lang="de-DE" sz="1200" dirty="0"/>
            </a:p>
          </p:txBody>
        </p:sp>
        <p:cxnSp>
          <p:nvCxnSpPr>
            <p:cNvPr id="9" name="Gerade Verbindung mit Pfeil 8"/>
            <p:cNvCxnSpPr/>
            <p:nvPr/>
          </p:nvCxnSpPr>
          <p:spPr>
            <a:xfrm>
              <a:off x="1984142" y="3580738"/>
              <a:ext cx="1772313" cy="30634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feld 9"/>
            <p:cNvSpPr txBox="1"/>
            <p:nvPr/>
          </p:nvSpPr>
          <p:spPr>
            <a:xfrm>
              <a:off x="1052629" y="4030244"/>
              <a:ext cx="12378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GHTC DF um 180° gedreht</a:t>
              </a:r>
              <a:endParaRPr lang="de-DE" sz="1200" dirty="0"/>
            </a:p>
          </p:txBody>
        </p:sp>
        <p:cxnSp>
          <p:nvCxnSpPr>
            <p:cNvPr id="11" name="Gerade Verbindung mit Pfeil 10"/>
            <p:cNvCxnSpPr/>
            <p:nvPr/>
          </p:nvCxnSpPr>
          <p:spPr>
            <a:xfrm flipV="1">
              <a:off x="1984142" y="4186989"/>
              <a:ext cx="1553142" cy="7408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feld 1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Upgrade </a:t>
            </a:r>
            <a:r>
              <a:rPr lang="de-DE" sz="2800" b="1" dirty="0" err="1"/>
              <a:t>for</a:t>
            </a:r>
            <a:r>
              <a:rPr lang="de-DE" sz="2800" b="1" dirty="0"/>
              <a:t> </a:t>
            </a:r>
            <a:r>
              <a:rPr lang="de-DE" sz="2800" b="1" dirty="0" err="1"/>
              <a:t>mCBM</a:t>
            </a:r>
            <a:r>
              <a:rPr lang="de-DE" sz="2800" b="1" dirty="0"/>
              <a:t> </a:t>
            </a:r>
            <a:r>
              <a:rPr lang="de-DE" sz="2800" b="1" dirty="0" smtClean="0"/>
              <a:t>: GHTDDK1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90543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äsentation FAI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 FAIR</Template>
  <TotalTime>0</TotalTime>
  <Words>694</Words>
  <Application>Microsoft Office PowerPoint</Application>
  <PresentationFormat>Bildschirmpräsentation (4:3)</PresentationFormat>
  <Paragraphs>188</Paragraphs>
  <Slides>21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Präsentation FAIR</vt:lpstr>
      <vt:lpstr>PowerPoint-Präsentation</vt:lpstr>
      <vt:lpstr>Upgrade for mCBM 3 x mCBM + 1 x R3B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Upgrade Kabelsatz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GSI Helmholzzentrum für Schwerionenforschung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Statusbericht WPL</dc:title>
  <dc:creator>Carsten Omet</dc:creator>
  <cp:lastModifiedBy>Walasek-Hoehne, Beata</cp:lastModifiedBy>
  <cp:revision>344</cp:revision>
  <cp:lastPrinted>2019-05-16T13:28:02Z</cp:lastPrinted>
  <dcterms:created xsi:type="dcterms:W3CDTF">2012-01-26T15:37:08Z</dcterms:created>
  <dcterms:modified xsi:type="dcterms:W3CDTF">2019-05-16T14:47:28Z</dcterms:modified>
</cp:coreProperties>
</file>