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59" r:id="rId4"/>
    <p:sldId id="265" r:id="rId5"/>
    <p:sldId id="276" r:id="rId6"/>
    <p:sldId id="277" r:id="rId7"/>
    <p:sldId id="278" r:id="rId8"/>
    <p:sldId id="279" r:id="rId9"/>
    <p:sldId id="264" r:id="rId10"/>
    <p:sldId id="275" r:id="rId11"/>
    <p:sldId id="271" r:id="rId12"/>
    <p:sldId id="273" r:id="rId13"/>
    <p:sldId id="267" r:id="rId14"/>
    <p:sldId id="270" r:id="rId15"/>
    <p:sldId id="272" r:id="rId16"/>
    <p:sldId id="266" r:id="rId17"/>
    <p:sldId id="268" r:id="rId18"/>
    <p:sldId id="269" r:id="rId19"/>
    <p:sldId id="262" r:id="rId20"/>
    <p:sldId id="263" r:id="rId21"/>
    <p:sldId id="261" r:id="rId22"/>
    <p:sldId id="274" r:id="rId23"/>
  </p:sldIdLst>
  <p:sldSz cx="9144000" cy="6858000" type="screen4x3"/>
  <p:notesSz cx="10234613" cy="70993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797698" y="0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73FDAB13-F915-470A-93EC-B076FFE1C8FB}" type="datetimeFigureOut">
              <a:rPr lang="de-DE" smtClean="0"/>
              <a:t>27.06.2013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743653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797698" y="6743653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D50EA5BF-2468-4163-A19E-D4E36A6A65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94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250" y="0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1813"/>
            <a:ext cx="3548063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2169"/>
            <a:ext cx="8187690" cy="319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104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250" y="6743104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FA75EE-3B97-4A2F-80DD-E63C53A03E6E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26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A75EE-3B97-4A2F-80DD-E63C53A03E6E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02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fair-mesh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6307138"/>
            <a:ext cx="736600" cy="2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Line 4"/>
          <p:cNvSpPr>
            <a:spLocks noChangeShapeType="1"/>
          </p:cNvSpPr>
          <p:nvPr userDrawn="1"/>
        </p:nvSpPr>
        <p:spPr bwMode="auto">
          <a:xfrm flipH="1">
            <a:off x="1763713" y="6535738"/>
            <a:ext cx="60880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5" name="Line 5"/>
          <p:cNvSpPr>
            <a:spLocks noChangeShapeType="1"/>
          </p:cNvSpPr>
          <p:nvPr userDrawn="1"/>
        </p:nvSpPr>
        <p:spPr bwMode="auto">
          <a:xfrm>
            <a:off x="8713788" y="6535738"/>
            <a:ext cx="430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7" name="Line 7"/>
          <p:cNvSpPr>
            <a:spLocks noChangeShapeType="1"/>
          </p:cNvSpPr>
          <p:nvPr userDrawn="1"/>
        </p:nvSpPr>
        <p:spPr bwMode="auto">
          <a:xfrm>
            <a:off x="0" y="6524625"/>
            <a:ext cx="395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908175" y="1958975"/>
            <a:ext cx="532765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US" noProof="0" smtClean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429000"/>
            <a:ext cx="5616575" cy="1152525"/>
          </a:xfr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US" noProof="0" smtClean="0"/>
          </a:p>
        </p:txBody>
      </p:sp>
      <p:pic>
        <p:nvPicPr>
          <p:cNvPr id="5134" name="Picture 14" descr="FAIR_V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800225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37" descr="LG_Helmholtz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88063"/>
            <a:ext cx="13938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505D24C-6E7F-4824-B259-F9BBDD2685B0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64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239963" cy="61658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72250" cy="61658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672ECD-6979-4291-B6FD-EC2CD93F90C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36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743872-4533-40A4-99C8-9110C39220AD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22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6EA9E5-9172-4981-BEE0-7D17FB8858B7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42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03E644-AA9A-4528-ABCE-96787B9AF3DC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507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B20F7C-410F-47CD-87B9-44A070E2B48D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752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A8A382-FE45-49B3-A811-F7C590E0B6B3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5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1B9DC1-95FD-4DFE-88CA-439AA21BE4E5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65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88EC98-3040-48C3-9C67-40C9D1B51632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344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DE9D30-759D-4DBE-AA5B-53FDEF944D1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485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6200"/>
            <a:ext cx="6064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0" y="6537325"/>
            <a:ext cx="54360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8456613" y="6524625"/>
            <a:ext cx="687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701992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522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381750"/>
            <a:ext cx="914400" cy="2905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37" descr="LG_Helmholtz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381750"/>
            <a:ext cx="8175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381750"/>
            <a:ext cx="49847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16"/>
          <p:cNvSpPr>
            <a:spLocks noChangeShapeType="1"/>
          </p:cNvSpPr>
          <p:nvPr userDrawn="1"/>
        </p:nvSpPr>
        <p:spPr bwMode="auto">
          <a:xfrm>
            <a:off x="7397655" y="6524625"/>
            <a:ext cx="2928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" name="Line 16"/>
          <p:cNvSpPr>
            <a:spLocks noChangeShapeType="1"/>
          </p:cNvSpPr>
          <p:nvPr userDrawn="1"/>
        </p:nvSpPr>
        <p:spPr bwMode="auto">
          <a:xfrm>
            <a:off x="6511925" y="6537325"/>
            <a:ext cx="2923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Status 27.06.2013</a:t>
            </a:r>
            <a:endParaRPr lang="de-DE" sz="2400" b="1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2129857" y="1052736"/>
            <a:ext cx="4674391" cy="5805264"/>
            <a:chOff x="518294" y="158518"/>
            <a:chExt cx="8890818" cy="12578986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94" y="158518"/>
              <a:ext cx="8890818" cy="12578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2212876" y="626604"/>
              <a:ext cx="6668524" cy="8002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ESR - CAVE A UPGRADE </a:t>
              </a:r>
              <a:endParaRPr lang="de-DE" b="1" dirty="0"/>
            </a:p>
          </p:txBody>
        </p:sp>
        <p:sp>
          <p:nvSpPr>
            <p:cNvPr id="8" name="Ellipse 7"/>
            <p:cNvSpPr/>
            <p:nvPr/>
          </p:nvSpPr>
          <p:spPr>
            <a:xfrm>
              <a:off x="4963703" y="4096544"/>
              <a:ext cx="773001" cy="504056"/>
            </a:xfrm>
            <a:prstGeom prst="ellipse">
              <a:avLst/>
            </a:prstGeom>
            <a:solidFill>
              <a:srgbClr val="2F20EC">
                <a:alpha val="20000"/>
              </a:srgbClr>
            </a:solidFill>
            <a:ln>
              <a:solidFill>
                <a:srgbClr val="2F20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/>
            <p:cNvSpPr/>
            <p:nvPr/>
          </p:nvSpPr>
          <p:spPr>
            <a:xfrm>
              <a:off x="4774139" y="7120880"/>
              <a:ext cx="773001" cy="504056"/>
            </a:xfrm>
            <a:prstGeom prst="ellipse">
              <a:avLst/>
            </a:prstGeom>
            <a:solidFill>
              <a:srgbClr val="2F20EC">
                <a:alpha val="20000"/>
              </a:srgbClr>
            </a:solidFill>
            <a:ln>
              <a:solidFill>
                <a:srgbClr val="2F20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/>
            <p:cNvSpPr/>
            <p:nvPr/>
          </p:nvSpPr>
          <p:spPr>
            <a:xfrm>
              <a:off x="5350203" y="8633048"/>
              <a:ext cx="773001" cy="504056"/>
            </a:xfrm>
            <a:prstGeom prst="ellipse">
              <a:avLst/>
            </a:prstGeom>
            <a:solidFill>
              <a:srgbClr val="2F20EC">
                <a:alpha val="20000"/>
              </a:srgbClr>
            </a:solidFill>
            <a:ln>
              <a:solidFill>
                <a:srgbClr val="2F20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Rechteck 10"/>
          <p:cNvSpPr/>
          <p:nvPr/>
        </p:nvSpPr>
        <p:spPr>
          <a:xfrm>
            <a:off x="2051720" y="3284984"/>
            <a:ext cx="1296144" cy="3573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36712"/>
            <a:ext cx="7776864" cy="56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Mechanics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28667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DAQ </a:t>
            </a:r>
            <a:r>
              <a:rPr lang="de-DE" sz="2400" b="1" dirty="0" err="1" smtClean="0"/>
              <a:t>Concept</a:t>
            </a:r>
            <a:endParaRPr lang="de-DE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8108851" cy="501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8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/>
          <a:stretch/>
        </p:blipFill>
        <p:spPr bwMode="auto">
          <a:xfrm>
            <a:off x="2713098" y="809775"/>
            <a:ext cx="4667214" cy="604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/>
              <a:t>PLCs </a:t>
            </a:r>
            <a:r>
              <a:rPr lang="de-DE" sz="2400" b="1" dirty="0" err="1"/>
              <a:t>for</a:t>
            </a:r>
            <a:r>
              <a:rPr lang="de-DE" sz="2400" b="1" dirty="0"/>
              <a:t> </a:t>
            </a:r>
            <a:r>
              <a:rPr lang="de-DE" sz="2400" b="1" dirty="0" err="1"/>
              <a:t>iris</a:t>
            </a:r>
            <a:r>
              <a:rPr lang="de-DE" sz="2400" b="1" dirty="0"/>
              <a:t>, </a:t>
            </a:r>
            <a:r>
              <a:rPr lang="de-DE" sz="2400" b="1" dirty="0" err="1"/>
              <a:t>focus</a:t>
            </a:r>
            <a:r>
              <a:rPr lang="de-DE" sz="2400" b="1" dirty="0"/>
              <a:t> </a:t>
            </a:r>
            <a:r>
              <a:rPr lang="de-DE" sz="2400" b="1" dirty="0" err="1"/>
              <a:t>and</a:t>
            </a:r>
            <a:r>
              <a:rPr lang="de-DE" sz="2400" b="1" dirty="0"/>
              <a:t> LED</a:t>
            </a:r>
          </a:p>
        </p:txBody>
      </p:sp>
    </p:spTree>
    <p:extLst>
      <p:ext uri="{BB962C8B-B14F-4D97-AF65-F5344CB8AC3E}">
        <p14:creationId xmlns:p14="http://schemas.microsoft.com/office/powerpoint/2010/main" val="5193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6"/>
            <a:ext cx="1923572" cy="539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1483748"/>
            <a:ext cx="2428633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951456" y="4715493"/>
            <a:ext cx="120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TT1DK6</a:t>
            </a:r>
            <a:endParaRPr lang="de-DE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67508"/>
            <a:ext cx="2428633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191816" y="4723748"/>
            <a:ext cx="120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TV2VK4</a:t>
            </a:r>
            <a:endParaRPr lang="de-DE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Mechanics</a:t>
            </a:r>
            <a:endParaRPr lang="de-DE" sz="2400" b="1" dirty="0"/>
          </a:p>
        </p:txBody>
      </p:sp>
      <p:sp>
        <p:nvSpPr>
          <p:cNvPr id="8" name="Textfeld 7"/>
          <p:cNvSpPr txBox="1"/>
          <p:nvPr/>
        </p:nvSpPr>
        <p:spPr>
          <a:xfrm rot="19981390">
            <a:off x="25175" y="72957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Kamerahalterung fehlt noch!!!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339752" y="105273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Umbau von Kammer nötig: </a:t>
            </a:r>
            <a:r>
              <a:rPr lang="de-DE" b="1" dirty="0" err="1">
                <a:solidFill>
                  <a:srgbClr val="FF0000"/>
                </a:solidFill>
              </a:rPr>
              <a:t>J</a:t>
            </a:r>
            <a:r>
              <a:rPr lang="de-DE" b="1" dirty="0" err="1" smtClean="0">
                <a:solidFill>
                  <a:srgbClr val="FF0000"/>
                </a:solidFill>
              </a:rPr>
              <a:t>ustage</a:t>
            </a:r>
            <a:r>
              <a:rPr lang="de-DE" b="1" dirty="0" smtClean="0">
                <a:solidFill>
                  <a:srgbClr val="FF0000"/>
                </a:solidFill>
              </a:rPr>
              <a:t> Einrichtung!!!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547664" y="508350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Status </a:t>
            </a:r>
            <a:r>
              <a:rPr lang="de-DE" b="1" dirty="0" smtClean="0"/>
              <a:t>Antriebe:</a:t>
            </a:r>
            <a:r>
              <a:rPr lang="de-DE" dirty="0" smtClean="0"/>
              <a:t> </a:t>
            </a:r>
            <a:r>
              <a:rPr lang="de-DE" dirty="0"/>
              <a:t>H</a:t>
            </a:r>
            <a:r>
              <a:rPr lang="de-DE" dirty="0" smtClean="0"/>
              <a:t>ardware</a:t>
            </a:r>
            <a:r>
              <a:rPr lang="de-DE" dirty="0"/>
              <a:t>: bestellt und </a:t>
            </a:r>
            <a:r>
              <a:rPr lang="de-DE" dirty="0" smtClean="0"/>
              <a:t>geliefert (ohne Kamerahalterung)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189744" y="5452836"/>
            <a:ext cx="7990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Arbeitsaufwand Mechanik: 2 Monate Christoph, Horst, Maria und Rainer </a:t>
            </a:r>
          </a:p>
          <a:p>
            <a:r>
              <a:rPr lang="de-DE" dirty="0" smtClean="0"/>
              <a:t>Zusammenbau, Aus-/</a:t>
            </a:r>
            <a:r>
              <a:rPr lang="de-DE" dirty="0"/>
              <a:t>E</a:t>
            </a:r>
            <a:r>
              <a:rPr lang="de-DE" dirty="0" smtClean="0"/>
              <a:t>inbau, </a:t>
            </a:r>
            <a:r>
              <a:rPr lang="de-DE" dirty="0" err="1"/>
              <a:t>J</a:t>
            </a:r>
            <a:r>
              <a:rPr lang="de-DE" dirty="0" err="1" smtClean="0"/>
              <a:t>ustage</a:t>
            </a:r>
            <a:r>
              <a:rPr lang="de-DE" dirty="0" smtClean="0"/>
              <a:t> etc. </a:t>
            </a:r>
          </a:p>
          <a:p>
            <a:r>
              <a:rPr lang="de-DE" b="1" dirty="0"/>
              <a:t>Kosten: </a:t>
            </a:r>
            <a:r>
              <a:rPr lang="de-DE" b="1" dirty="0" smtClean="0"/>
              <a:t>~3 </a:t>
            </a:r>
            <a:r>
              <a:rPr lang="de-DE" b="1" dirty="0"/>
              <a:t>k</a:t>
            </a:r>
            <a:r>
              <a:rPr lang="de-DE" b="1" dirty="0" smtClean="0"/>
              <a:t>€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384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PLCs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iris</a:t>
            </a:r>
            <a:r>
              <a:rPr lang="de-DE" sz="2400" b="1" dirty="0" smtClean="0"/>
              <a:t>, </a:t>
            </a:r>
            <a:r>
              <a:rPr lang="de-DE" sz="2400" b="1" dirty="0" err="1" smtClean="0"/>
              <a:t>focus</a:t>
            </a:r>
            <a:r>
              <a:rPr lang="de-DE" sz="2400" b="1" dirty="0" smtClean="0"/>
              <a:t> und LED via FESA</a:t>
            </a:r>
            <a:endParaRPr lang="de-DE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8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76056" y="1484784"/>
            <a:ext cx="4032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PLC via FESA:</a:t>
            </a:r>
          </a:p>
          <a:p>
            <a:r>
              <a:rPr lang="de-DE" dirty="0" smtClean="0"/>
              <a:t>Integration PLC in FESA läuft, weitere Programmierung erforderlich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7504" y="5085184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Arbeitsaufwand für </a:t>
            </a:r>
            <a:r>
              <a:rPr lang="de-DE" b="1" dirty="0" smtClean="0"/>
              <a:t>PLC und PLC via FESA: 4 Monate Rolf, Rainer und Harald</a:t>
            </a:r>
          </a:p>
          <a:p>
            <a:r>
              <a:rPr lang="de-DE" dirty="0" smtClean="0"/>
              <a:t>PLC </a:t>
            </a:r>
            <a:r>
              <a:rPr lang="de-DE" dirty="0"/>
              <a:t>T</a:t>
            </a:r>
            <a:r>
              <a:rPr lang="de-DE" dirty="0" smtClean="0"/>
              <a:t>ests, </a:t>
            </a:r>
            <a:r>
              <a:rPr lang="de-DE" dirty="0" err="1" smtClean="0"/>
              <a:t>Schaltschränkeverkablung</a:t>
            </a:r>
            <a:r>
              <a:rPr lang="de-DE" dirty="0" smtClean="0"/>
              <a:t>, Integration in FESA, </a:t>
            </a:r>
            <a:r>
              <a:rPr lang="de-DE" dirty="0"/>
              <a:t>Inbetriebnahme</a:t>
            </a:r>
            <a:endParaRPr lang="de-DE" dirty="0" smtClean="0"/>
          </a:p>
          <a:p>
            <a:r>
              <a:rPr lang="de-DE" b="1" dirty="0" smtClean="0"/>
              <a:t>Kosten</a:t>
            </a:r>
            <a:r>
              <a:rPr lang="de-DE" b="1" dirty="0"/>
              <a:t>: Herr </a:t>
            </a:r>
            <a:r>
              <a:rPr lang="de-DE" b="1" dirty="0" smtClean="0"/>
              <a:t>Pfaff, Kleinteile (~2 </a:t>
            </a:r>
            <a:r>
              <a:rPr lang="de-DE" b="1" dirty="0"/>
              <a:t>k€)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059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3" y="1196752"/>
            <a:ext cx="6638314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Optical </a:t>
            </a:r>
            <a:r>
              <a:rPr lang="de-DE" sz="2400" b="1" dirty="0" err="1" smtClean="0"/>
              <a:t>tests</a:t>
            </a:r>
            <a:endParaRPr lang="de-DE" sz="2400" b="1" dirty="0"/>
          </a:p>
        </p:txBody>
      </p:sp>
      <p:sp>
        <p:nvSpPr>
          <p:cNvPr id="2" name="Rechteck 1"/>
          <p:cNvSpPr/>
          <p:nvPr/>
        </p:nvSpPr>
        <p:spPr>
          <a:xfrm>
            <a:off x="173382" y="4613232"/>
            <a:ext cx="4272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Arbeitsaufwand für </a:t>
            </a:r>
            <a:r>
              <a:rPr lang="de-DE" dirty="0"/>
              <a:t>optische Tests </a:t>
            </a:r>
            <a:r>
              <a:rPr lang="de-DE" b="1" dirty="0" smtClean="0"/>
              <a:t>Christiane: 1-2 Monate </a:t>
            </a:r>
            <a:r>
              <a:rPr lang="de-DE" dirty="0" smtClean="0"/>
              <a:t>(neue PLC Steuerung benötig)</a:t>
            </a:r>
            <a:endParaRPr lang="de-DE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74" y="3087288"/>
            <a:ext cx="4570647" cy="369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9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electronic </a:t>
            </a:r>
            <a:r>
              <a:rPr lang="de-DE" sz="2400" b="1" dirty="0" err="1" smtClean="0"/>
              <a:t>control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cabinets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PLCs </a:t>
            </a:r>
            <a:r>
              <a:rPr lang="de-DE" sz="2400" b="1" dirty="0" err="1" smtClean="0"/>
              <a:t>Satellites</a:t>
            </a:r>
            <a:endParaRPr lang="de-DE" sz="2400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66" y="1126789"/>
            <a:ext cx="5664629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H="1">
            <a:off x="4175956" y="2036582"/>
            <a:ext cx="792088" cy="11834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" r="4130" b="3946"/>
          <a:stretch/>
        </p:blipFill>
        <p:spPr bwMode="auto">
          <a:xfrm>
            <a:off x="6588062" y="3088692"/>
            <a:ext cx="2448433" cy="336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e 3"/>
          <p:cNvSpPr/>
          <p:nvPr/>
        </p:nvSpPr>
        <p:spPr>
          <a:xfrm>
            <a:off x="8002095" y="422108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7956376" y="503289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8002095" y="5301209"/>
            <a:ext cx="170305" cy="79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478"/>
            <a:ext cx="3319611" cy="4219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4" r="3010"/>
          <a:stretch/>
        </p:blipFill>
        <p:spPr bwMode="auto">
          <a:xfrm>
            <a:off x="1726043" y="3863907"/>
            <a:ext cx="3061981" cy="2942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erade Verbindung mit Pfeil 11"/>
          <p:cNvCxnSpPr/>
          <p:nvPr/>
        </p:nvCxnSpPr>
        <p:spPr>
          <a:xfrm flipV="1">
            <a:off x="863064" y="2628325"/>
            <a:ext cx="684600" cy="3969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67544" y="18519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5C2A"/>
                </a:solidFill>
              </a:rPr>
              <a:t>bei ESR</a:t>
            </a:r>
            <a:endParaRPr lang="de-DE" b="1" dirty="0">
              <a:solidFill>
                <a:srgbClr val="005C2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491880" y="3220068"/>
            <a:ext cx="936104" cy="136106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3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4752528" cy="3564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3424882" cy="468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FESA Class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Camera</a:t>
            </a:r>
            <a:r>
              <a:rPr lang="de-DE" sz="2400" b="1" dirty="0" smtClean="0"/>
              <a:t> </a:t>
            </a:r>
            <a:endParaRPr lang="de-DE" sz="2400" b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5796136" cy="336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7505" y="4797152"/>
            <a:ext cx="3168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FESA:</a:t>
            </a:r>
          </a:p>
          <a:p>
            <a:r>
              <a:rPr lang="de-DE" dirty="0" smtClean="0"/>
              <a:t>Kameras laufen unter FESA, weitere Programmierung erforderlich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5877272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Arbeitsaufwand: 1 Monat  </a:t>
            </a:r>
          </a:p>
          <a:p>
            <a:r>
              <a:rPr lang="de-DE" b="1" dirty="0" smtClean="0"/>
              <a:t>Harald und Christiane</a:t>
            </a:r>
          </a:p>
        </p:txBody>
      </p:sp>
    </p:spTree>
    <p:extLst>
      <p:ext uri="{BB962C8B-B14F-4D97-AF65-F5344CB8AC3E}">
        <p14:creationId xmlns:p14="http://schemas.microsoft.com/office/powerpoint/2010/main" val="303328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512501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/>
          <a:stretch/>
        </p:blipFill>
        <p:spPr bwMode="auto">
          <a:xfrm>
            <a:off x="3347864" y="3464653"/>
            <a:ext cx="5448168" cy="1851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Camera</a:t>
            </a:r>
            <a:r>
              <a:rPr lang="de-DE" sz="2400" b="1" dirty="0" smtClean="0"/>
              <a:t> Power </a:t>
            </a:r>
            <a:r>
              <a:rPr lang="de-DE" sz="2400" b="1" dirty="0" err="1" smtClean="0"/>
              <a:t>Suppy</a:t>
            </a:r>
            <a:r>
              <a:rPr lang="de-DE" sz="2400" b="1" dirty="0" smtClean="0"/>
              <a:t> Controller </a:t>
            </a:r>
            <a:endParaRPr lang="de-DE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684610" y="1340768"/>
            <a:ext cx="442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Stromversorgung für bis zu 8 Kameras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/>
              <a:t>Triggerverteilung</a:t>
            </a:r>
            <a:r>
              <a:rPr lang="de-DE" dirty="0" smtClean="0"/>
              <a:t> bis zu 8 Kameras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„Blitz“ Signal von Kamera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Fernsteuerung über I/O (TTL)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Fernsteuerung über Netzwerk (TPC)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Lokales RESET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03414" y="4509120"/>
            <a:ext cx="454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Platine: </a:t>
            </a:r>
          </a:p>
          <a:p>
            <a:r>
              <a:rPr lang="de-DE" dirty="0" smtClean="0"/>
              <a:t>Prototyp geliefert und getestet. </a:t>
            </a:r>
          </a:p>
          <a:p>
            <a:r>
              <a:rPr lang="de-DE" dirty="0" smtClean="0"/>
              <a:t>Kleine Änderungen gewünscht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07504" y="5301208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Arbeitsaufwand für CPS und Rack Verkabelung : 2 Monate Hansi, Christian und Christiane</a:t>
            </a:r>
          </a:p>
          <a:p>
            <a:r>
              <a:rPr lang="de-DE" dirty="0" err="1" smtClean="0"/>
              <a:t>Platinenbestückung</a:t>
            </a:r>
            <a:r>
              <a:rPr lang="de-DE" dirty="0" smtClean="0"/>
              <a:t>, </a:t>
            </a:r>
            <a:r>
              <a:rPr lang="de-DE" dirty="0" err="1" smtClean="0"/>
              <a:t>Rackinstallation</a:t>
            </a:r>
            <a:r>
              <a:rPr lang="de-DE" dirty="0" smtClean="0"/>
              <a:t> und Verkabelung, Beschriftung, Inbetriebnahme </a:t>
            </a:r>
          </a:p>
          <a:p>
            <a:r>
              <a:rPr lang="de-DE" b="1" dirty="0" smtClean="0"/>
              <a:t>Kosten</a:t>
            </a:r>
            <a:r>
              <a:rPr lang="de-DE" b="1" dirty="0"/>
              <a:t>: </a:t>
            </a:r>
            <a:r>
              <a:rPr lang="de-DE" b="1" dirty="0" smtClean="0"/>
              <a:t>Platinen, Kleinteile (~4 k€)</a:t>
            </a:r>
            <a:endParaRPr lang="de-DE" b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87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Profinet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cable</a:t>
            </a:r>
            <a:r>
              <a:rPr lang="de-DE" sz="2400" b="1" dirty="0"/>
              <a:t> </a:t>
            </a:r>
            <a:r>
              <a:rPr lang="de-DE" sz="2400" b="1" dirty="0" err="1" smtClean="0"/>
              <a:t>laying</a:t>
            </a:r>
            <a:r>
              <a:rPr lang="de-DE" sz="2400" b="1" dirty="0" smtClean="0"/>
              <a:t> </a:t>
            </a:r>
            <a:endParaRPr lang="de-DE" sz="2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3"/>
          <a:stretch/>
        </p:blipFill>
        <p:spPr bwMode="auto">
          <a:xfrm>
            <a:off x="4969622" y="1052736"/>
            <a:ext cx="3994866" cy="4915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496" y="1124744"/>
            <a:ext cx="57606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b="1" dirty="0" smtClean="0"/>
              <a:t>1500 m: </a:t>
            </a:r>
            <a:r>
              <a:rPr lang="de-DE" dirty="0" err="1" smtClean="0">
                <a:solidFill>
                  <a:srgbClr val="00B050"/>
                </a:solidFill>
              </a:rPr>
              <a:t>LiYCY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5x2x0,14</a:t>
            </a:r>
            <a:r>
              <a:rPr lang="de-DE" dirty="0"/>
              <a:t>  (</a:t>
            </a:r>
            <a:r>
              <a:rPr lang="de-DE" dirty="0" smtClean="0"/>
              <a:t>Motor Steuerung und LED)</a:t>
            </a:r>
            <a:endParaRPr lang="de-DE" dirty="0"/>
          </a:p>
          <a:p>
            <a:r>
              <a:rPr lang="de-DE" dirty="0" err="1" smtClean="0"/>
              <a:t>Lagernumer</a:t>
            </a:r>
            <a:r>
              <a:rPr lang="de-DE" dirty="0"/>
              <a:t>  </a:t>
            </a:r>
            <a:r>
              <a:rPr lang="de-DE" dirty="0" smtClean="0"/>
              <a:t>88: bestellt</a:t>
            </a:r>
          </a:p>
          <a:p>
            <a:endParaRPr lang="de-DE" dirty="0"/>
          </a:p>
          <a:p>
            <a:pPr lvl="0"/>
            <a:r>
              <a:rPr lang="de-DE" b="1" dirty="0" smtClean="0"/>
              <a:t>1500 m: </a:t>
            </a:r>
            <a:r>
              <a:rPr lang="de-DE" dirty="0" err="1" smtClean="0">
                <a:solidFill>
                  <a:srgbClr val="00B050"/>
                </a:solidFill>
              </a:rPr>
              <a:t>LiYCY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5x0,14 </a:t>
            </a:r>
            <a:r>
              <a:rPr lang="de-DE" dirty="0"/>
              <a:t>(Analogwert </a:t>
            </a:r>
            <a:r>
              <a:rPr lang="de-DE" dirty="0" err="1"/>
              <a:t>Poti</a:t>
            </a:r>
            <a:r>
              <a:rPr lang="de-DE" dirty="0"/>
              <a:t>)</a:t>
            </a:r>
          </a:p>
          <a:p>
            <a:r>
              <a:rPr lang="de-DE" dirty="0" err="1" smtClean="0"/>
              <a:t>Lagernumer</a:t>
            </a:r>
            <a:r>
              <a:rPr lang="de-DE" dirty="0" smtClean="0"/>
              <a:t> 65: bestellt</a:t>
            </a:r>
          </a:p>
          <a:p>
            <a:endParaRPr lang="de-DE" dirty="0"/>
          </a:p>
          <a:p>
            <a:pPr lvl="0"/>
            <a:r>
              <a:rPr lang="de-DE" b="1" dirty="0" smtClean="0"/>
              <a:t>2000 m: </a:t>
            </a:r>
            <a:r>
              <a:rPr lang="de-DE" dirty="0" err="1" smtClean="0">
                <a:solidFill>
                  <a:srgbClr val="00B050"/>
                </a:solidFill>
              </a:rPr>
              <a:t>LiYCY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5x2x0,14</a:t>
            </a:r>
            <a:r>
              <a:rPr lang="de-DE" dirty="0"/>
              <a:t>  </a:t>
            </a:r>
            <a:r>
              <a:rPr lang="de-DE" dirty="0" smtClean="0"/>
              <a:t>(Kamera Steuerung)</a:t>
            </a:r>
            <a:endParaRPr lang="de-DE" dirty="0"/>
          </a:p>
          <a:p>
            <a:r>
              <a:rPr lang="de-DE" dirty="0" err="1" smtClean="0"/>
              <a:t>Lagernumer</a:t>
            </a:r>
            <a:r>
              <a:rPr lang="de-DE" dirty="0"/>
              <a:t>  </a:t>
            </a:r>
            <a:r>
              <a:rPr lang="de-DE" dirty="0" smtClean="0"/>
              <a:t>88: bestellt</a:t>
            </a:r>
          </a:p>
          <a:p>
            <a:endParaRPr lang="de-DE" dirty="0"/>
          </a:p>
          <a:p>
            <a:r>
              <a:rPr lang="de-DE" b="1" dirty="0" smtClean="0"/>
              <a:t>1000 m: </a:t>
            </a:r>
            <a:r>
              <a:rPr lang="de-DE" dirty="0" smtClean="0">
                <a:solidFill>
                  <a:srgbClr val="00B050"/>
                </a:solidFill>
              </a:rPr>
              <a:t>6XV1878-2A</a:t>
            </a:r>
            <a:r>
              <a:rPr lang="de-DE" dirty="0" smtClean="0"/>
              <a:t> </a:t>
            </a:r>
            <a:r>
              <a:rPr lang="de-DE" dirty="0" err="1" smtClean="0"/>
              <a:t>Profinet</a:t>
            </a:r>
            <a:r>
              <a:rPr lang="de-DE" dirty="0" smtClean="0"/>
              <a:t> Kabel</a:t>
            </a:r>
          </a:p>
          <a:p>
            <a:r>
              <a:rPr lang="de-DE" dirty="0" smtClean="0"/>
              <a:t>SIEMENS: bestellt und geliefert</a:t>
            </a:r>
          </a:p>
          <a:p>
            <a:endParaRPr lang="de-DE" dirty="0" smtClean="0"/>
          </a:p>
          <a:p>
            <a:r>
              <a:rPr lang="de-DE" b="1" dirty="0" smtClean="0"/>
              <a:t>1000 m</a:t>
            </a:r>
            <a:r>
              <a:rPr lang="de-DE" b="1" dirty="0"/>
              <a:t>: </a:t>
            </a:r>
            <a:r>
              <a:rPr lang="de-DE" dirty="0">
                <a:solidFill>
                  <a:srgbClr val="00B050"/>
                </a:solidFill>
              </a:rPr>
              <a:t>6XV1878-2A</a:t>
            </a:r>
            <a:r>
              <a:rPr lang="de-DE" dirty="0"/>
              <a:t> </a:t>
            </a:r>
            <a:r>
              <a:rPr lang="de-DE" dirty="0" err="1"/>
              <a:t>Profinet</a:t>
            </a:r>
            <a:r>
              <a:rPr lang="de-DE" dirty="0"/>
              <a:t> Kabel</a:t>
            </a:r>
          </a:p>
          <a:p>
            <a:r>
              <a:rPr lang="de-DE" dirty="0"/>
              <a:t>SIEMENS: bestellt</a:t>
            </a:r>
          </a:p>
          <a:p>
            <a:endParaRPr lang="de-DE" dirty="0"/>
          </a:p>
          <a:p>
            <a:r>
              <a:rPr lang="de-DE" dirty="0" smtClean="0"/>
              <a:t>Offen: </a:t>
            </a:r>
            <a:r>
              <a:rPr lang="de-DE" dirty="0" smtClean="0">
                <a:solidFill>
                  <a:srgbClr val="FF0000"/>
                </a:solidFill>
              </a:rPr>
              <a:t>Cat7 oder Industriestandard </a:t>
            </a:r>
          </a:p>
          <a:p>
            <a:r>
              <a:rPr lang="de-DE" dirty="0" smtClean="0"/>
              <a:t>(</a:t>
            </a:r>
            <a:r>
              <a:rPr lang="de-DE" dirty="0"/>
              <a:t>K</a:t>
            </a:r>
            <a:r>
              <a:rPr lang="de-DE" dirty="0" smtClean="0"/>
              <a:t>amera Signal </a:t>
            </a:r>
            <a:r>
              <a:rPr lang="de-DE" dirty="0"/>
              <a:t>K</a:t>
            </a:r>
            <a:r>
              <a:rPr lang="de-DE" dirty="0" smtClean="0"/>
              <a:t>abel)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6661" y="5926058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Arbeitsaufwand </a:t>
            </a:r>
            <a:r>
              <a:rPr lang="de-DE" b="1" dirty="0" err="1" smtClean="0"/>
              <a:t>Profinet</a:t>
            </a:r>
            <a:r>
              <a:rPr lang="de-DE" b="1" dirty="0" smtClean="0"/>
              <a:t> Verkabelung : 1 Monat </a:t>
            </a:r>
            <a:r>
              <a:rPr lang="de-DE" b="1" dirty="0" err="1" smtClean="0"/>
              <a:t>RoFi</a:t>
            </a:r>
            <a:r>
              <a:rPr lang="de-DE" b="1" dirty="0" smtClean="0"/>
              <a:t>, Rolf und Toby</a:t>
            </a:r>
          </a:p>
          <a:p>
            <a:r>
              <a:rPr lang="de-DE" b="1" dirty="0" smtClean="0"/>
              <a:t>Kosten: Herr </a:t>
            </a:r>
            <a:r>
              <a:rPr lang="de-DE" b="1" dirty="0" err="1" smtClean="0"/>
              <a:t>Jöhnke</a:t>
            </a:r>
            <a:r>
              <a:rPr lang="de-DE" b="1" dirty="0" smtClean="0"/>
              <a:t>, Kamera Signalkabel (~3 </a:t>
            </a:r>
            <a:r>
              <a:rPr lang="de-DE" b="1" dirty="0"/>
              <a:t>k€)</a:t>
            </a:r>
          </a:p>
          <a:p>
            <a:endParaRPr lang="de-DE" b="1" dirty="0" smtClean="0"/>
          </a:p>
        </p:txBody>
      </p:sp>
    </p:spTree>
    <p:extLst>
      <p:ext uri="{BB962C8B-B14F-4D97-AF65-F5344CB8AC3E}">
        <p14:creationId xmlns:p14="http://schemas.microsoft.com/office/powerpoint/2010/main" val="21836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Mechanics</a:t>
            </a:r>
            <a:endParaRPr lang="de-DE" sz="24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/>
          <a:stretch/>
        </p:blipFill>
        <p:spPr bwMode="auto">
          <a:xfrm>
            <a:off x="107504" y="1052736"/>
            <a:ext cx="368089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r="8326"/>
          <a:stretch/>
        </p:blipFill>
        <p:spPr bwMode="auto">
          <a:xfrm>
            <a:off x="5644480" y="1108576"/>
            <a:ext cx="3505201" cy="289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11630"/>
            <a:ext cx="2016224" cy="28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635896" y="3999835"/>
            <a:ext cx="55081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Next </a:t>
            </a:r>
            <a:r>
              <a:rPr lang="de-DE" b="1" dirty="0" err="1" smtClean="0"/>
              <a:t>weeks</a:t>
            </a:r>
            <a:r>
              <a:rPr lang="de-DE" b="1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400" dirty="0" smtClean="0"/>
              <a:t>Transfermessung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400" dirty="0" smtClean="0"/>
              <a:t>Installation von Pressluft + Detektor  in Kammer + </a:t>
            </a:r>
            <a:r>
              <a:rPr lang="de-DE" sz="1400" dirty="0" err="1" smtClean="0"/>
              <a:t>Justage</a:t>
            </a:r>
            <a:endParaRPr lang="de-D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1400" dirty="0" smtClean="0"/>
              <a:t>Installation in Tunnel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400" dirty="0" smtClean="0"/>
              <a:t>Strahlführung Vermessung: fein </a:t>
            </a:r>
            <a:r>
              <a:rPr lang="de-DE" sz="1400" dirty="0" err="1" smtClean="0"/>
              <a:t>Justage</a:t>
            </a:r>
            <a:endParaRPr lang="de-D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1400" dirty="0" smtClean="0"/>
              <a:t>Kabeltrassen: Juli/August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400" dirty="0" smtClean="0"/>
              <a:t>Kabelverlegung </a:t>
            </a:r>
            <a:r>
              <a:rPr lang="de-DE" sz="1400" dirty="0" err="1" smtClean="0"/>
              <a:t>Jöhnke</a:t>
            </a:r>
            <a:r>
              <a:rPr lang="de-DE" sz="1400" dirty="0" smtClean="0"/>
              <a:t>: ab September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692165" y="5733256"/>
            <a:ext cx="545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Danke an Christoph, Horst, </a:t>
            </a:r>
            <a:r>
              <a:rPr lang="de-DE" b="1" dirty="0" err="1" smtClean="0">
                <a:solidFill>
                  <a:srgbClr val="0070C0"/>
                </a:solidFill>
              </a:rPr>
              <a:t>RoFi</a:t>
            </a:r>
            <a:r>
              <a:rPr lang="de-DE" b="1" dirty="0" smtClean="0">
                <a:solidFill>
                  <a:srgbClr val="0070C0"/>
                </a:solidFill>
              </a:rPr>
              <a:t>, Kerstin, Jürgen, Maria und Rainer</a:t>
            </a:r>
            <a:endParaRPr lang="de-D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Timing</a:t>
            </a:r>
            <a:endParaRPr lang="de-DE" sz="24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5856651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2064169" y="5734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smtClean="0"/>
              <a:t>Status Timing:</a:t>
            </a:r>
            <a:r>
              <a:rPr lang="de-DE" dirty="0" smtClean="0"/>
              <a:t> </a:t>
            </a:r>
          </a:p>
          <a:p>
            <a:r>
              <a:rPr lang="de-DE" dirty="0" smtClean="0"/>
              <a:t>Wir warten geduldig darauf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1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Zusammenfassung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9552" y="980728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Das Projekt ist auf den Weg gebracht !</a:t>
            </a:r>
            <a:endParaRPr lang="de-DE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08012" y="1508036"/>
            <a:ext cx="402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Teile der Hardware sind schon bestellt, </a:t>
            </a:r>
            <a:r>
              <a:rPr lang="de-DE" dirty="0"/>
              <a:t>geliefert</a:t>
            </a:r>
            <a:r>
              <a:rPr lang="de-DE" dirty="0" smtClean="0"/>
              <a:t>, gebaut, bestückt und getestet 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35471" y="2564904"/>
            <a:ext cx="399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Weitere Arbeiten für Hard- und Software erforderlich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" y="3861048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 smtClean="0"/>
              <a:t>Jedoch mit diesem Team ist </a:t>
            </a:r>
          </a:p>
          <a:p>
            <a:pPr algn="ctr"/>
            <a:r>
              <a:rPr lang="de-DE" b="1" i="1" dirty="0" smtClean="0"/>
              <a:t>alles möglich !</a:t>
            </a:r>
            <a:endParaRPr lang="de-DE" b="1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4219" y="5334307"/>
            <a:ext cx="348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Danke an alle Beteiligten für ihren Einsatz !!!</a:t>
            </a:r>
            <a:endParaRPr lang="de-DE" sz="2400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84784"/>
            <a:ext cx="4968553" cy="491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Open </a:t>
            </a:r>
            <a:r>
              <a:rPr lang="de-DE" sz="2400" b="1" dirty="0" err="1" smtClean="0"/>
              <a:t>questions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251520" y="1268760"/>
            <a:ext cx="88924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Andere Abteilungen oder Firmen:</a:t>
            </a:r>
          </a:p>
          <a:p>
            <a:endParaRPr lang="de-DE" b="1" dirty="0"/>
          </a:p>
          <a:p>
            <a:r>
              <a:rPr lang="de-DE" b="1" dirty="0" smtClean="0"/>
              <a:t>Kapazität der Großmontage: nochmalige Öffnung des ESR?</a:t>
            </a:r>
            <a:endParaRPr lang="de-DE" b="1" dirty="0"/>
          </a:p>
          <a:p>
            <a:endParaRPr lang="de-DE" b="1" dirty="0"/>
          </a:p>
          <a:p>
            <a:r>
              <a:rPr lang="de-DE" b="1" dirty="0"/>
              <a:t>Cave A Strahlzeit </a:t>
            </a:r>
            <a:r>
              <a:rPr lang="de-DE" b="1" dirty="0" smtClean="0"/>
              <a:t>im nächsten Block: noch nicht klar</a:t>
            </a:r>
          </a:p>
          <a:p>
            <a:endParaRPr lang="de-DE" b="1" dirty="0" smtClean="0"/>
          </a:p>
          <a:p>
            <a:r>
              <a:rPr lang="de-DE" b="1" dirty="0" smtClean="0"/>
              <a:t>Geld?</a:t>
            </a:r>
          </a:p>
          <a:p>
            <a:endParaRPr lang="de-DE" b="1" dirty="0" smtClean="0"/>
          </a:p>
          <a:p>
            <a:r>
              <a:rPr lang="de-DE" b="1" dirty="0" smtClean="0"/>
              <a:t>Kabelverlegung?</a:t>
            </a:r>
            <a:endParaRPr lang="de-DE" b="1" dirty="0"/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b="1" u="sng" dirty="0" smtClean="0"/>
              <a:t>LOBI:</a:t>
            </a:r>
          </a:p>
          <a:p>
            <a:endParaRPr lang="de-DE" b="1" dirty="0"/>
          </a:p>
          <a:p>
            <a:r>
              <a:rPr lang="de-DE" b="1" dirty="0" smtClean="0"/>
              <a:t>Mann und Frauenpower</a:t>
            </a:r>
          </a:p>
          <a:p>
            <a:endParaRPr lang="de-DE" b="1" dirty="0" smtClean="0"/>
          </a:p>
          <a:p>
            <a:r>
              <a:rPr lang="de-DE" b="1" dirty="0" smtClean="0"/>
              <a:t>Prioritäten: HTP Umbau und Strahlzeit, </a:t>
            </a:r>
            <a:r>
              <a:rPr lang="de-DE" b="1" dirty="0" err="1" smtClean="0"/>
              <a:t>pLINAC</a:t>
            </a:r>
            <a:r>
              <a:rPr lang="de-DE" b="1" dirty="0" smtClean="0"/>
              <a:t> LEBT, </a:t>
            </a:r>
            <a:r>
              <a:rPr lang="de-DE" b="1" dirty="0" err="1" smtClean="0"/>
              <a:t>Cryring</a:t>
            </a:r>
            <a:r>
              <a:rPr lang="de-DE" b="1" dirty="0" smtClean="0"/>
              <a:t>, </a:t>
            </a:r>
            <a:r>
              <a:rPr lang="de-DE" b="1" dirty="0" err="1" smtClean="0"/>
              <a:t>Shutdown</a:t>
            </a:r>
            <a:r>
              <a:rPr lang="de-DE" b="1" dirty="0" smtClean="0"/>
              <a:t> Arbeiten etc.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58231"/>
            <a:ext cx="4379701" cy="239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23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Electronics &amp; </a:t>
            </a:r>
            <a:r>
              <a:rPr lang="de-DE" sz="2400" b="1" dirty="0" err="1" smtClean="0"/>
              <a:t>optics</a:t>
            </a:r>
            <a:endParaRPr lang="de-DE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" y="3789040"/>
            <a:ext cx="333465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43" y="1092374"/>
            <a:ext cx="5618561" cy="384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-4913" y="1046684"/>
            <a:ext cx="362402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/>
              <a:t>PLCs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iris</a:t>
            </a:r>
            <a:r>
              <a:rPr lang="de-DE" b="1" dirty="0"/>
              <a:t>, </a:t>
            </a:r>
            <a:r>
              <a:rPr lang="de-DE" b="1" dirty="0" err="1"/>
              <a:t>focus</a:t>
            </a:r>
            <a:r>
              <a:rPr lang="de-DE" b="1" dirty="0"/>
              <a:t> und LED via </a:t>
            </a:r>
            <a:r>
              <a:rPr lang="de-DE" b="1" dirty="0" smtClean="0"/>
              <a:t>FESA: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400" dirty="0" smtClean="0"/>
              <a:t>6 objektive &amp; LED voll integriert</a:t>
            </a:r>
          </a:p>
          <a:p>
            <a:pPr algn="ctr"/>
            <a:endParaRPr lang="de-DE" b="1" dirty="0" smtClean="0"/>
          </a:p>
          <a:p>
            <a:pPr algn="ctr"/>
            <a:r>
              <a:rPr lang="de-DE" b="1" dirty="0" smtClean="0"/>
              <a:t>Next </a:t>
            </a:r>
            <a:r>
              <a:rPr lang="de-DE" b="1" dirty="0" err="1" smtClean="0"/>
              <a:t>weeks</a:t>
            </a:r>
            <a:r>
              <a:rPr lang="de-DE" b="1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400" dirty="0" smtClean="0"/>
              <a:t>zweite Schaltschrank in </a:t>
            </a:r>
            <a:r>
              <a:rPr lang="de-DE" sz="1400" dirty="0" err="1" smtClean="0"/>
              <a:t>Betriebnahme</a:t>
            </a:r>
            <a:endParaRPr lang="de-D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sz="1400" dirty="0" smtClean="0"/>
              <a:t>Rack Zusammenbau und Bestückung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1400" dirty="0" smtClean="0"/>
              <a:t>weitere Tests</a:t>
            </a:r>
          </a:p>
          <a:p>
            <a:pPr algn="ctr"/>
            <a:endParaRPr lang="de-DE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3347864" y="5517232"/>
            <a:ext cx="5796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Danke an Christiane, Christian, Rolf, Rainer, Hansi, Christoph, Jörg und Hannes</a:t>
            </a:r>
            <a:endParaRPr lang="de-D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7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DAQ </a:t>
            </a:r>
            <a:r>
              <a:rPr lang="de-DE" sz="2400" b="1" dirty="0" err="1" smtClean="0"/>
              <a:t>called</a:t>
            </a:r>
            <a:r>
              <a:rPr lang="de-DE" sz="2400" b="1" dirty="0" smtClean="0"/>
              <a:t> CUPID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496" y="11247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C</a:t>
            </a:r>
            <a:r>
              <a:rPr lang="de-DE" b="1" dirty="0" smtClean="0"/>
              <a:t>UPID</a:t>
            </a:r>
            <a:r>
              <a:rPr lang="de-DE" dirty="0" smtClean="0"/>
              <a:t>: </a:t>
            </a:r>
            <a:r>
              <a:rPr lang="de-DE" b="1" dirty="0" err="1"/>
              <a:t>C</a:t>
            </a:r>
            <a:r>
              <a:rPr lang="de-DE" dirty="0" err="1"/>
              <a:t>ontrol</a:t>
            </a:r>
            <a:r>
              <a:rPr lang="de-DE" dirty="0"/>
              <a:t> </a:t>
            </a:r>
            <a:r>
              <a:rPr lang="de-DE" b="1" dirty="0"/>
              <a:t>U</a:t>
            </a:r>
            <a:r>
              <a:rPr lang="de-DE" dirty="0"/>
              <a:t>nit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/>
              <a:t>P</a:t>
            </a:r>
            <a:r>
              <a:rPr lang="de-DE" dirty="0"/>
              <a:t>rofile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b="1" dirty="0"/>
              <a:t>I</a:t>
            </a:r>
            <a:r>
              <a:rPr lang="de-DE" dirty="0"/>
              <a:t>mage </a:t>
            </a:r>
            <a:r>
              <a:rPr lang="de-DE" b="1" dirty="0"/>
              <a:t>D</a:t>
            </a:r>
            <a:r>
              <a:rPr lang="de-DE" dirty="0"/>
              <a:t>isplay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24128" y="58772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Danke an Harald und Timo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46842"/>
            <a:ext cx="5791758" cy="408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" y="2204864"/>
            <a:ext cx="3147442" cy="314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1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4"/>
            <a:ext cx="8158917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1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158916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7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158916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86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158916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4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Camera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system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with</a:t>
            </a:r>
            <a:r>
              <a:rPr lang="de-DE" sz="2400" b="1" dirty="0" smtClean="0"/>
              <a:t> remote </a:t>
            </a:r>
            <a:r>
              <a:rPr lang="de-DE" sz="2400" b="1" dirty="0" err="1" smtClean="0"/>
              <a:t>control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iris</a:t>
            </a:r>
            <a:endParaRPr lang="de-DE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75440"/>
            <a:ext cx="8136904" cy="570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89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 FAI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FAIR</Template>
  <TotalTime>0</TotalTime>
  <Words>582</Words>
  <Application>Microsoft Office PowerPoint</Application>
  <PresentationFormat>Bildschirmpräsentation (4:3)</PresentationFormat>
  <Paragraphs>130</Paragraphs>
  <Slides>22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Präsentation FAIR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Statusbericht WPL</dc:title>
  <dc:creator>Carsten Omet</dc:creator>
  <cp:lastModifiedBy>bwalasek</cp:lastModifiedBy>
  <cp:revision>313</cp:revision>
  <cp:lastPrinted>2013-03-07T15:53:14Z</cp:lastPrinted>
  <dcterms:created xsi:type="dcterms:W3CDTF">2012-01-26T15:37:08Z</dcterms:created>
  <dcterms:modified xsi:type="dcterms:W3CDTF">2013-06-27T10:37:33Z</dcterms:modified>
</cp:coreProperties>
</file>