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469" r:id="rId3"/>
    <p:sldId id="485" r:id="rId4"/>
    <p:sldId id="470" r:id="rId5"/>
    <p:sldId id="472" r:id="rId6"/>
    <p:sldId id="473" r:id="rId7"/>
    <p:sldId id="48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2" r:id="rId16"/>
    <p:sldId id="481" r:id="rId17"/>
  </p:sldIdLst>
  <p:sldSz cx="9906000" cy="6858000" type="A4"/>
  <p:notesSz cx="6797675" cy="9926638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97F"/>
    <a:srgbClr val="E0C67C"/>
    <a:srgbClr val="808000"/>
    <a:srgbClr val="014EA3"/>
    <a:srgbClr val="005EA4"/>
    <a:srgbClr val="46B9EC"/>
    <a:srgbClr val="33C0FF"/>
    <a:srgbClr val="33CAFF"/>
    <a:srgbClr val="ACF2BD"/>
    <a:srgbClr val="E0E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75" autoAdjust="0"/>
    <p:restoredTop sz="99325" autoAdjust="0"/>
  </p:normalViewPr>
  <p:slideViewPr>
    <p:cSldViewPr snapToObjects="1">
      <p:cViewPr varScale="1">
        <p:scale>
          <a:sx n="101" d="100"/>
          <a:sy n="101" d="100"/>
        </p:scale>
        <p:origin x="-90" y="-13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914329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4329" eaLnBrk="0" hangingPunct="0">
              <a:defRPr sz="1200" smtClean="0"/>
            </a:lvl1pPr>
          </a:lstStyle>
          <a:p>
            <a:pPr>
              <a:defRPr/>
            </a:pPr>
            <a:fld id="{1BE9F9CB-770D-4B5E-9E0D-FAC86620FFF4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6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 defTabSz="914329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4329" eaLnBrk="0" hangingPunct="0">
              <a:defRPr sz="1200" smtClean="0"/>
            </a:lvl1pPr>
          </a:lstStyle>
          <a:p>
            <a:pPr>
              <a:defRPr/>
            </a:pPr>
            <a:fld id="{0B090218-CBE9-4F05-9673-5B28AD48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914329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4329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3" y="4716192"/>
            <a:ext cx="4982732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06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 defTabSz="914329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6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4329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5AB02716-F2C1-427B-94BC-3C82D3A20A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77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eue_Perspektive2_M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0818" r="14999" b="20818"/>
          <a:stretch>
            <a:fillRect/>
          </a:stretch>
        </p:blipFill>
        <p:spPr bwMode="auto">
          <a:xfrm>
            <a:off x="431800" y="1430338"/>
            <a:ext cx="85772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0" y="6553200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942388" y="6553200"/>
            <a:ext cx="96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IR_Logo_cmyk_16_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6262688"/>
            <a:ext cx="642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Piktogramm_FAIR_tr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9700"/>
            <a:ext cx="7794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49413" y="2424113"/>
            <a:ext cx="5551487" cy="2592387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57263" y="71438"/>
            <a:ext cx="7862887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857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313" y="71438"/>
            <a:ext cx="2222500" cy="613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8" y="71438"/>
            <a:ext cx="6518275" cy="613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1438"/>
            <a:ext cx="8352929" cy="11096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20788"/>
            <a:ext cx="9138667" cy="46831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13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263650"/>
            <a:ext cx="43703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263650"/>
            <a:ext cx="43703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70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9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263650"/>
            <a:ext cx="9634537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6638" y="71438"/>
            <a:ext cx="85185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H="1">
            <a:off x="0" y="6553200"/>
            <a:ext cx="61571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0" name="Picture 16" descr="FAIR_Logo_cmyk_16_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6262688"/>
            <a:ext cx="642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/>
          <p:cNvSpPr>
            <a:spLocks noChangeShapeType="1"/>
          </p:cNvSpPr>
          <p:nvPr/>
        </p:nvSpPr>
        <p:spPr bwMode="auto">
          <a:xfrm>
            <a:off x="8942388" y="6553200"/>
            <a:ext cx="96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2" name="Picture 18" descr="Piktogramm_FAIR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9700"/>
            <a:ext cx="7794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661988" y="3968750"/>
            <a:ext cx="1522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160338" y="6553200"/>
            <a:ext cx="963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160338" y="6553200"/>
            <a:ext cx="7421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200" dirty="0" smtClean="0"/>
              <a:t>14.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Juli</a:t>
            </a:r>
            <a:r>
              <a:rPr lang="en-US" sz="1200" baseline="0" dirty="0" smtClean="0"/>
              <a:t>. 2015</a:t>
            </a:r>
            <a:r>
              <a:rPr lang="en-US" sz="1200" dirty="0" smtClean="0"/>
              <a:t>                                                                            Nodal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8874125" y="6551613"/>
            <a:ext cx="925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3971-D06F-498E-9D01-9937F3E31736}" type="slidenum">
              <a:rPr lang="en-US" sz="1200" smtClean="0"/>
              <a:pPr eaLnBrk="1" hangingPunct="1"/>
              <a:t>‹#›</a:t>
            </a:fld>
            <a:endParaRPr lang="en-US" sz="12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0" y="6258556"/>
            <a:ext cx="10493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6286000"/>
            <a:ext cx="91440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682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tabLst/>
        <a:defRPr>
          <a:solidFill>
            <a:schemeClr val="tx1"/>
          </a:solidFill>
          <a:latin typeface="+mn-lt"/>
        </a:defRPr>
      </a:lvl2pPr>
      <a:lvl3pPr marL="623888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03275" indent="-1793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cc.gsi.de/wiki/Frontend/WebHome" TargetMode="External"/><Relationship Id="rId7" Type="http://schemas.openxmlformats.org/officeDocument/2006/relationships/hyperlink" Target="https://www-acc.gsi.de/wiki/Frontend/PythonAccessIntroduction" TargetMode="External"/><Relationship Id="rId2" Type="http://schemas.openxmlformats.org/officeDocument/2006/relationships/hyperlink" Target="https://www-acc.gsi.de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acc.gsi.de/wiki/bin/viewauth/Frontend/PythonPropHelperCustomizing" TargetMode="External"/><Relationship Id="rId5" Type="http://schemas.openxmlformats.org/officeDocument/2006/relationships/hyperlink" Target="https://www-acc.gsi.de/wiki/Frontend/PythonPropHelperIntro" TargetMode="External"/><Relationship Id="rId4" Type="http://schemas.openxmlformats.org/officeDocument/2006/relationships/hyperlink" Target="https://www-acc.gsi.de/wiki/Frontend/BelToo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7525" y="2424113"/>
            <a:ext cx="6013450" cy="2592387"/>
          </a:xfrm>
        </p:spPr>
        <p:txBody>
          <a:bodyPr/>
          <a:lstStyle/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en-US" sz="2400" b="1" dirty="0" smtClean="0"/>
              <a:t>Nodal</a:t>
            </a:r>
            <a:endParaRPr lang="en-US" dirty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400" dirty="0" smtClean="0"/>
              <a:t>14. </a:t>
            </a:r>
            <a:r>
              <a:rPr lang="en-US" sz="1400" dirty="0" err="1" smtClean="0"/>
              <a:t>Juli</a:t>
            </a:r>
            <a:r>
              <a:rPr lang="en-US" sz="1400" dirty="0" smtClean="0"/>
              <a:t> 2016</a:t>
            </a:r>
            <a:endParaRPr 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Übersichten</a:t>
            </a:r>
            <a:r>
              <a:rPr lang="en-US" dirty="0" smtClean="0"/>
              <a:t>: </a:t>
            </a:r>
            <a:r>
              <a:rPr lang="en-US" dirty="0" err="1" smtClean="0"/>
              <a:t>devstatus</a:t>
            </a:r>
            <a:r>
              <a:rPr lang="en-US" dirty="0" smtClean="0"/>
              <a:t>, </a:t>
            </a:r>
            <a:r>
              <a:rPr lang="en-US" dirty="0" err="1" smtClean="0"/>
              <a:t>devdesc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700865"/>
            <a:ext cx="4566257" cy="34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96" y="2312876"/>
            <a:ext cx="4707872" cy="39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464" y="1268644"/>
            <a:ext cx="911643" cy="28814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err="1" smtClean="0"/>
              <a:t>devstatus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52209" y="1808820"/>
            <a:ext cx="812255" cy="28814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err="1" smtClean="0"/>
              <a:t>devdesc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156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Geräte</a:t>
            </a:r>
            <a:r>
              <a:rPr lang="en-US" dirty="0" smtClean="0"/>
              <a:t> an </a:t>
            </a:r>
            <a:r>
              <a:rPr lang="en-US" dirty="0" err="1" smtClean="0"/>
              <a:t>einer</a:t>
            </a:r>
            <a:r>
              <a:rPr lang="en-US" dirty="0" smtClean="0"/>
              <a:t> SE: </a:t>
            </a:r>
            <a:r>
              <a:rPr lang="en-US" dirty="0" err="1" smtClean="0"/>
              <a:t>ecconfig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4" y="1592796"/>
            <a:ext cx="7103590" cy="47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Gerätes</a:t>
            </a:r>
            <a:r>
              <a:rPr lang="en-US" dirty="0" smtClean="0"/>
              <a:t>: </a:t>
            </a:r>
            <a:r>
              <a:rPr lang="en-US" dirty="0" err="1" smtClean="0"/>
              <a:t>propdesc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7" y="1520788"/>
            <a:ext cx="2196244" cy="4683162"/>
          </a:xfrm>
        </p:spPr>
        <p:txBody>
          <a:bodyPr/>
          <a:lstStyle/>
          <a:p>
            <a:pPr marL="0" indent="-90488"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DTC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1" y="1340768"/>
            <a:ext cx="4622837" cy="500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</a:t>
            </a:r>
            <a:r>
              <a:rPr lang="en-US" dirty="0" err="1" smtClean="0"/>
              <a:t>Unilac</a:t>
            </a:r>
            <a:r>
              <a:rPr lang="en-US" dirty="0" smtClean="0"/>
              <a:t>: dev-</a:t>
            </a:r>
            <a:r>
              <a:rPr lang="en-US" dirty="0" err="1" smtClean="0"/>
              <a:t>dttc</a:t>
            </a:r>
            <a:r>
              <a:rPr lang="en-US" dirty="0" smtClean="0"/>
              <a:t>-</a:t>
            </a:r>
            <a:r>
              <a:rPr lang="en-US" dirty="0" err="1" smtClean="0"/>
              <a:t>inl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376772"/>
            <a:ext cx="4032448" cy="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8" y="2006655"/>
            <a:ext cx="5211618" cy="41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Sonstige</a:t>
            </a:r>
            <a:r>
              <a:rPr lang="en-US" dirty="0" smtClean="0"/>
              <a:t> Utilities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dev-</a:t>
            </a:r>
            <a:r>
              <a:rPr lang="en-US" dirty="0" err="1" smtClean="0"/>
              <a:t>swpz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Bedienung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SW-</a:t>
            </a:r>
            <a:r>
              <a:rPr lang="en-US" dirty="0" err="1" smtClean="0"/>
              <a:t>Pulszentrale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dev-read: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Gerät</a:t>
            </a:r>
            <a:r>
              <a:rPr lang="en-US" dirty="0" smtClean="0"/>
              <a:t>: Properties (</a:t>
            </a:r>
            <a:r>
              <a:rPr lang="en-US" dirty="0" err="1" smtClean="0"/>
              <a:t>eine</a:t>
            </a:r>
            <a:r>
              <a:rPr lang="en-US" dirty="0" smtClean="0"/>
              <a:t>/</a:t>
            </a:r>
            <a:r>
              <a:rPr lang="en-US" dirty="0" err="1" smtClean="0"/>
              <a:t>mehrere</a:t>
            </a:r>
            <a:r>
              <a:rPr lang="en-US" dirty="0" smtClean="0"/>
              <a:t>) </a:t>
            </a:r>
            <a:r>
              <a:rPr lang="en-US" dirty="0" err="1" smtClean="0"/>
              <a:t>lesen</a:t>
            </a:r>
            <a:r>
              <a:rPr lang="en-US" dirty="0" smtClean="0"/>
              <a:t>, </a:t>
            </a:r>
            <a:r>
              <a:rPr lang="en-US" dirty="0" err="1" smtClean="0"/>
              <a:t>Daten</a:t>
            </a:r>
            <a:r>
              <a:rPr lang="en-US" dirty="0" smtClean="0"/>
              <a:t> in File </a:t>
            </a:r>
            <a:r>
              <a:rPr lang="en-US" dirty="0" err="1" smtClean="0"/>
              <a:t>ablegen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dev-write: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Gerät</a:t>
            </a:r>
            <a:r>
              <a:rPr lang="en-US" dirty="0" smtClean="0"/>
              <a:t>: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File </a:t>
            </a:r>
            <a:r>
              <a:rPr lang="en-US" dirty="0" err="1" smtClean="0"/>
              <a:t>lesen</a:t>
            </a:r>
            <a:r>
              <a:rPr lang="en-US" dirty="0" smtClean="0"/>
              <a:t>, Properties </a:t>
            </a:r>
            <a:r>
              <a:rPr lang="en-US" dirty="0" err="1" smtClean="0"/>
              <a:t>setzen</a:t>
            </a:r>
            <a:endParaRPr lang="en-US" dirty="0" smtClean="0"/>
          </a:p>
          <a:p>
            <a:pPr lvl="1"/>
            <a:r>
              <a:rPr lang="en-US" dirty="0" err="1" smtClean="0"/>
              <a:t>Datenformat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dev-read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dev-group:</a:t>
            </a:r>
          </a:p>
          <a:p>
            <a:pPr lvl="1"/>
            <a:r>
              <a:rPr lang="en-US" dirty="0" smtClean="0"/>
              <a:t>lese / </a:t>
            </a:r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Property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von </a:t>
            </a:r>
            <a:r>
              <a:rPr lang="en-US" dirty="0" err="1" smtClean="0"/>
              <a:t>Geräten</a:t>
            </a:r>
            <a:endParaRPr lang="en-US" dirty="0" smtClean="0"/>
          </a:p>
          <a:p>
            <a:pPr lvl="1"/>
            <a:r>
              <a:rPr lang="en-US" dirty="0" err="1" smtClean="0"/>
              <a:t>Liste</a:t>
            </a:r>
            <a:r>
              <a:rPr lang="en-US" dirty="0" smtClean="0"/>
              <a:t> der </a:t>
            </a:r>
            <a:r>
              <a:rPr lang="en-US" dirty="0" err="1" smtClean="0"/>
              <a:t>Geräte</a:t>
            </a:r>
            <a:r>
              <a:rPr lang="en-US" dirty="0" smtClean="0"/>
              <a:t> (und der </a:t>
            </a:r>
            <a:r>
              <a:rPr lang="en-US" dirty="0" err="1" smtClean="0"/>
              <a:t>Setz-Daten</a:t>
            </a:r>
            <a:r>
              <a:rPr lang="en-US" dirty="0" smtClean="0"/>
              <a:t>) </a:t>
            </a:r>
            <a:r>
              <a:rPr lang="en-US" dirty="0" err="1" smtClean="0"/>
              <a:t>aus</a:t>
            </a:r>
            <a:r>
              <a:rPr lang="en-US" dirty="0" smtClean="0"/>
              <a:t> File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Erweiterung</a:t>
            </a:r>
            <a:r>
              <a:rPr lang="en-US" dirty="0" smtClean="0"/>
              <a:t> / </a:t>
            </a:r>
            <a:r>
              <a:rPr lang="en-US" dirty="0" err="1" smtClean="0"/>
              <a:t>eigene</a:t>
            </a:r>
            <a:r>
              <a:rPr lang="en-US" dirty="0" smtClean="0"/>
              <a:t> Utilities: It’s Python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20788"/>
            <a:ext cx="6120680" cy="4683162"/>
          </a:xfrm>
        </p:spPr>
        <p:txBody>
          <a:bodyPr/>
          <a:lstStyle/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vorgestellten</a:t>
            </a:r>
            <a:r>
              <a:rPr lang="en-US" dirty="0" smtClean="0"/>
              <a:t> Tools, </a:t>
            </a:r>
            <a:r>
              <a:rPr lang="en-US" dirty="0" err="1" smtClean="0"/>
              <a:t>Scripte</a:t>
            </a:r>
            <a:r>
              <a:rPr lang="en-US" dirty="0" smtClean="0"/>
              <a:t>: </a:t>
            </a:r>
            <a:r>
              <a:rPr lang="en-US" b="1" dirty="0" smtClean="0"/>
              <a:t>Python</a:t>
            </a:r>
          </a:p>
          <a:p>
            <a:pPr lvl="1"/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PropHelper</a:t>
            </a:r>
            <a:endParaRPr lang="en-US" dirty="0" smtClean="0"/>
          </a:p>
          <a:p>
            <a:pPr lvl="2"/>
            <a:r>
              <a:rPr lang="en-US" dirty="0" err="1" smtClean="0"/>
              <a:t>Anpasung</a:t>
            </a:r>
            <a:r>
              <a:rPr lang="en-US" dirty="0" smtClean="0"/>
              <a:t> der </a:t>
            </a:r>
            <a:r>
              <a:rPr lang="en-US" dirty="0" err="1" smtClean="0"/>
              <a:t>Darstellung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PropHelper</a:t>
            </a:r>
            <a:r>
              <a:rPr lang="en-US" dirty="0" smtClean="0"/>
              <a:t>: </a:t>
            </a:r>
            <a:r>
              <a:rPr lang="en-US" dirty="0" err="1" smtClean="0"/>
              <a:t>Eigenes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en-US" dirty="0" smtClean="0"/>
          </a:p>
          <a:p>
            <a:r>
              <a:rPr lang="en-US" dirty="0" err="1" smtClean="0"/>
              <a:t>Zugriffe</a:t>
            </a:r>
            <a:r>
              <a:rPr lang="en-US" dirty="0" smtClean="0"/>
              <a:t> auf </a:t>
            </a:r>
            <a:r>
              <a:rPr lang="en-US" dirty="0" err="1" smtClean="0"/>
              <a:t>Geräte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GSI-</a:t>
            </a:r>
            <a:r>
              <a:rPr lang="en-US" dirty="0" err="1" smtClean="0"/>
              <a:t>Kontrollsystem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devacc.py</a:t>
            </a:r>
          </a:p>
          <a:p>
            <a:pPr lvl="1"/>
            <a:r>
              <a:rPr lang="en-US" i="1" dirty="0" err="1" smtClean="0"/>
              <a:t>nur</a:t>
            </a:r>
            <a:r>
              <a:rPr lang="en-US" i="1" dirty="0" smtClean="0"/>
              <a:t> </a:t>
            </a:r>
            <a:r>
              <a:rPr lang="en-US" i="1" dirty="0" err="1" smtClean="0"/>
              <a:t>für</a:t>
            </a:r>
            <a:r>
              <a:rPr lang="en-US" i="1" dirty="0" smtClean="0"/>
              <a:t> </a:t>
            </a:r>
            <a:r>
              <a:rPr lang="en-US" i="1" dirty="0" err="1" smtClean="0"/>
              <a:t>bestehendes</a:t>
            </a:r>
            <a:r>
              <a:rPr lang="en-US" i="1" dirty="0" smtClean="0"/>
              <a:t> </a:t>
            </a:r>
            <a:r>
              <a:rPr lang="en-US" i="1" dirty="0" err="1" smtClean="0"/>
              <a:t>Kontrollsystem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err="1" smtClean="0"/>
              <a:t>Beispiel</a:t>
            </a:r>
            <a:r>
              <a:rPr lang="en-US" dirty="0" smtClean="0"/>
              <a:t>, </a:t>
            </a:r>
            <a:r>
              <a:rPr lang="en-US" dirty="0" err="1" smtClean="0"/>
              <a:t>minimalistisch</a:t>
            </a:r>
            <a:r>
              <a:rPr lang="en-US" dirty="0" smtClean="0"/>
              <a:t>:</a:t>
            </a:r>
          </a:p>
          <a:p>
            <a:pPr marL="1778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import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devacc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78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devacc.Device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(’gtv2di1i’).read(’constant’)</a:t>
            </a:r>
          </a:p>
          <a:p>
            <a:pPr marL="1778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[3.0, 1.0, 1000000.0, 500.0, 1000.0, 100000.0, 1000.0, 5000000.0, 2.0, 9.9999997473787516e-06, 1.0000000116860974e-07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1778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742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Informationen</a:t>
            </a:r>
            <a:r>
              <a:rPr lang="en-US" dirty="0" smtClean="0"/>
              <a:t>: CSCO-Wiki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CSCO-Wiki:</a:t>
            </a:r>
          </a:p>
          <a:p>
            <a:pPr lvl="1"/>
            <a:r>
              <a:rPr lang="en-US" dirty="0">
                <a:hlinkClick r:id="rId2"/>
              </a:rPr>
              <a:t>https://www-acc.gsi.de/wiki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err="1" smtClean="0"/>
              <a:t>darin</a:t>
            </a:r>
            <a:r>
              <a:rPr lang="en-US" dirty="0" smtClean="0"/>
              <a:t> Front-End </a:t>
            </a:r>
            <a:r>
              <a:rPr lang="en-US" dirty="0" err="1" smtClean="0"/>
              <a:t>Seite</a:t>
            </a:r>
            <a:r>
              <a:rPr lang="en-US" dirty="0" smtClean="0"/>
              <a:t>:</a:t>
            </a:r>
            <a:endParaRPr lang="de-DE" dirty="0" smtClean="0"/>
          </a:p>
          <a:p>
            <a:pPr lvl="1"/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www-acc.gsi.de/wiki/Frontend/WebHome</a:t>
            </a:r>
            <a:endParaRPr lang="en-US" dirty="0" smtClean="0"/>
          </a:p>
          <a:p>
            <a:r>
              <a:rPr lang="en-US" dirty="0" err="1" smtClean="0"/>
              <a:t>Beschreibung</a:t>
            </a:r>
            <a:r>
              <a:rPr lang="en-US" dirty="0" smtClean="0"/>
              <a:t> </a:t>
            </a:r>
            <a:r>
              <a:rPr lang="en-US" dirty="0" err="1" smtClean="0"/>
              <a:t>unter</a:t>
            </a:r>
            <a:r>
              <a:rPr lang="en-US" dirty="0" smtClean="0"/>
              <a:t> GSI Control System / </a:t>
            </a:r>
            <a:r>
              <a:rPr lang="de-DE" dirty="0"/>
              <a:t>Tools, Utilities, </a:t>
            </a:r>
            <a:r>
              <a:rPr lang="de-DE" dirty="0" err="1" smtClean="0"/>
              <a:t>Hints</a:t>
            </a:r>
            <a:endParaRPr lang="de-DE" dirty="0" smtClean="0"/>
          </a:p>
          <a:p>
            <a:pPr lvl="1"/>
            <a:r>
              <a:rPr lang="en-US" dirty="0" smtClean="0"/>
              <a:t>Utilities, </a:t>
            </a:r>
            <a:r>
              <a:rPr lang="en-US" dirty="0" err="1" smtClean="0"/>
              <a:t>Scripte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www-acc.gsi.de/wiki/Frontend/BelTools</a:t>
            </a:r>
            <a:endParaRPr lang="en-US" dirty="0" smtClean="0"/>
          </a:p>
          <a:p>
            <a:pPr lvl="1"/>
            <a:r>
              <a:rPr lang="en-US" dirty="0" err="1" smtClean="0"/>
              <a:t>PropHelper</a:t>
            </a:r>
            <a:r>
              <a:rPr lang="en-US" dirty="0" smtClean="0"/>
              <a:t>: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www-acc.gsi.de/wiki/Frontend/PythonPropHelperIntro</a:t>
            </a:r>
            <a:endParaRPr lang="en-US" dirty="0" smtClean="0"/>
          </a:p>
          <a:p>
            <a:pPr lvl="1"/>
            <a:r>
              <a:rPr lang="en-US" dirty="0" err="1" smtClean="0"/>
              <a:t>darin</a:t>
            </a:r>
            <a:r>
              <a:rPr lang="en-US" dirty="0" smtClean="0"/>
              <a:t> Link auf </a:t>
            </a:r>
            <a:r>
              <a:rPr lang="en-US" dirty="0" err="1" smtClean="0"/>
              <a:t>Anpassung</a:t>
            </a:r>
            <a:r>
              <a:rPr lang="en-US" dirty="0" smtClean="0"/>
              <a:t> des </a:t>
            </a:r>
            <a:r>
              <a:rPr lang="en-US" dirty="0" err="1" smtClean="0"/>
              <a:t>PropHelpers</a:t>
            </a:r>
            <a:r>
              <a:rPr lang="en-US" dirty="0" smtClean="0"/>
              <a:t>:</a:t>
            </a:r>
          </a:p>
          <a:p>
            <a:pPr lvl="2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www-acc.gsi.de/wiki/bin/viewauth/Frontend/PythonPropHelperCustomizing</a:t>
            </a:r>
            <a:endParaRPr lang="en-US" dirty="0" smtClean="0"/>
          </a:p>
          <a:p>
            <a:pPr lvl="1"/>
            <a:r>
              <a:rPr lang="en-US" dirty="0" err="1" smtClean="0"/>
              <a:t>Einführung</a:t>
            </a:r>
            <a:r>
              <a:rPr lang="en-US" dirty="0" smtClean="0"/>
              <a:t> in </a:t>
            </a:r>
            <a:r>
              <a:rPr lang="en-US" dirty="0" err="1" smtClean="0"/>
              <a:t>Zugriffe</a:t>
            </a:r>
            <a:r>
              <a:rPr lang="en-US" dirty="0" smtClean="0"/>
              <a:t> auf </a:t>
            </a:r>
            <a:r>
              <a:rPr lang="en-US" dirty="0" err="1" smtClean="0"/>
              <a:t>Geräte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Python:</a:t>
            </a:r>
          </a:p>
          <a:p>
            <a:pPr lvl="2"/>
            <a:r>
              <a:rPr lang="en-US" dirty="0" smtClean="0"/>
              <a:t>Module devacc.py</a:t>
            </a:r>
          </a:p>
          <a:p>
            <a:pPr lvl="2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www-acc.gsi.de/wiki/Frontend/PythonAccessIntroduction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5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Nodal: Was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7" y="1520788"/>
            <a:ext cx="4500499" cy="4683162"/>
          </a:xfrm>
        </p:spPr>
        <p:txBody>
          <a:bodyPr/>
          <a:lstStyle/>
          <a:p>
            <a:r>
              <a:rPr lang="en-US" dirty="0" smtClean="0"/>
              <a:t>Interpreter / </a:t>
            </a:r>
            <a:r>
              <a:rPr lang="de-DE" dirty="0" smtClean="0"/>
              <a:t>Programmiersprache</a:t>
            </a:r>
          </a:p>
          <a:p>
            <a:pPr lvl="1"/>
            <a:r>
              <a:rPr lang="en-US" dirty="0" err="1" smtClean="0"/>
              <a:t>integriert</a:t>
            </a:r>
            <a:r>
              <a:rPr lang="en-US" dirty="0" smtClean="0"/>
              <a:t>: </a:t>
            </a:r>
            <a:r>
              <a:rPr lang="en-US" dirty="0" err="1" smtClean="0"/>
              <a:t>Zugriffe</a:t>
            </a:r>
            <a:r>
              <a:rPr lang="en-US" dirty="0" smtClean="0"/>
              <a:t> auf </a:t>
            </a:r>
            <a:r>
              <a:rPr lang="en-US" dirty="0" err="1" smtClean="0"/>
              <a:t>Geräte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bisherigen</a:t>
            </a:r>
            <a:r>
              <a:rPr lang="en-US" dirty="0" smtClean="0"/>
              <a:t> GSI-</a:t>
            </a:r>
            <a:r>
              <a:rPr lang="en-US" dirty="0" err="1" smtClean="0"/>
              <a:t>Kontrollsystem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interaktive</a:t>
            </a:r>
            <a:r>
              <a:rPr lang="en-US" dirty="0" smtClean="0"/>
              <a:t> </a:t>
            </a:r>
            <a:r>
              <a:rPr lang="en-US" dirty="0" err="1" smtClean="0"/>
              <a:t>Nutzung</a:t>
            </a:r>
            <a:endParaRPr lang="en-US" dirty="0" smtClean="0"/>
          </a:p>
          <a:p>
            <a:pPr lvl="1"/>
            <a:r>
              <a:rPr lang="en-US" dirty="0" smtClean="0"/>
              <a:t>&gt; type GTK1MU1(CURRENTS)</a:t>
            </a:r>
          </a:p>
          <a:p>
            <a:r>
              <a:rPr lang="en-US" dirty="0" err="1" smtClean="0"/>
              <a:t>Scripte</a:t>
            </a:r>
            <a:r>
              <a:rPr lang="en-US" dirty="0" smtClean="0"/>
              <a:t> (</a:t>
            </a:r>
            <a:r>
              <a:rPr lang="en-US" dirty="0" err="1" smtClean="0"/>
              <a:t>Programme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Utilities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Geräte-Bedienung</a:t>
            </a:r>
            <a:endParaRPr lang="en-US" dirty="0" smtClean="0"/>
          </a:p>
          <a:p>
            <a:pPr lvl="1"/>
            <a:r>
              <a:rPr lang="en-US" dirty="0" err="1" smtClean="0"/>
              <a:t>Sammlung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Laufe</a:t>
            </a:r>
            <a:r>
              <a:rPr lang="en-US" dirty="0" smtClean="0"/>
              <a:t> der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gewachsen</a:t>
            </a:r>
            <a:endParaRPr lang="en-US" dirty="0" smtClean="0"/>
          </a:p>
          <a:p>
            <a:r>
              <a:rPr lang="en-US" dirty="0" smtClean="0"/>
              <a:t>CERN-</a:t>
            </a:r>
            <a:r>
              <a:rPr lang="en-US" dirty="0" err="1" smtClean="0"/>
              <a:t>Entwicklung</a:t>
            </a:r>
            <a:endParaRPr lang="en-US" dirty="0" smtClean="0"/>
          </a:p>
          <a:p>
            <a:pPr lvl="1"/>
            <a:r>
              <a:rPr lang="en-US" dirty="0" smtClean="0"/>
              <a:t>Crowley-Milling, M. C., </a:t>
            </a:r>
            <a:r>
              <a:rPr lang="en-US" dirty="0" err="1" smtClean="0"/>
              <a:t>Shering</a:t>
            </a:r>
            <a:r>
              <a:rPr lang="en-US" dirty="0" smtClean="0"/>
              <a:t>, G., The NODAL system for the SPS, </a:t>
            </a:r>
            <a:r>
              <a:rPr lang="en-US" b="1" dirty="0" smtClean="0"/>
              <a:t>1978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7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Zukunft</a:t>
            </a:r>
            <a:r>
              <a:rPr lang="en-US" dirty="0" smtClean="0"/>
              <a:t> von Nodal?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7" y="1520788"/>
            <a:ext cx="4824535" cy="4683162"/>
          </a:xfrm>
        </p:spPr>
        <p:txBody>
          <a:bodyPr/>
          <a:lstStyle/>
          <a:p>
            <a:r>
              <a:rPr lang="en-US" dirty="0" smtClean="0"/>
              <a:t>NODAL-Interpreter </a:t>
            </a:r>
            <a:r>
              <a:rPr lang="en-US" dirty="0" err="1" smtClean="0"/>
              <a:t>ist</a:t>
            </a:r>
            <a:r>
              <a:rPr lang="en-US" dirty="0" smtClean="0"/>
              <a:t> legacy-software</a:t>
            </a:r>
          </a:p>
          <a:p>
            <a:pPr lvl="1"/>
            <a:r>
              <a:rPr lang="en-US" dirty="0" err="1" smtClean="0"/>
              <a:t>Programmiersprache</a:t>
            </a:r>
            <a:r>
              <a:rPr lang="en-US" dirty="0" smtClean="0"/>
              <a:t> Modula-2</a:t>
            </a:r>
          </a:p>
          <a:p>
            <a:pPr lvl="1"/>
            <a:r>
              <a:rPr lang="en-US" dirty="0" smtClean="0"/>
              <a:t>37965 </a:t>
            </a:r>
            <a:r>
              <a:rPr lang="en-US" dirty="0" err="1" smtClean="0"/>
              <a:t>Zeilen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Code an </a:t>
            </a:r>
            <a:r>
              <a:rPr lang="en-US" dirty="0" err="1" smtClean="0"/>
              <a:t>vielen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 </a:t>
            </a:r>
            <a:r>
              <a:rPr lang="en-US" dirty="0" err="1" smtClean="0"/>
              <a:t>ausgerichtet</a:t>
            </a:r>
            <a:r>
              <a:rPr lang="en-US" dirty="0" smtClean="0"/>
              <a:t> auf OpenVMS</a:t>
            </a:r>
          </a:p>
          <a:p>
            <a:r>
              <a:rPr lang="en-US" dirty="0" smtClean="0"/>
              <a:t>NODAL-Syntax</a:t>
            </a:r>
          </a:p>
          <a:p>
            <a:pPr lvl="1"/>
            <a:r>
              <a:rPr lang="en-US" dirty="0" smtClean="0"/>
              <a:t>Stand von ~1980</a:t>
            </a:r>
          </a:p>
          <a:p>
            <a:pPr lvl="1"/>
            <a:r>
              <a:rPr lang="en-US" dirty="0" smtClean="0"/>
              <a:t>Basic-</a:t>
            </a:r>
            <a:r>
              <a:rPr lang="en-US" dirty="0" err="1" smtClean="0"/>
              <a:t>ähnlich</a:t>
            </a:r>
            <a:endParaRPr lang="en-US" dirty="0" smtClean="0"/>
          </a:p>
          <a:p>
            <a:pPr lvl="2"/>
            <a:r>
              <a:rPr lang="en-US" dirty="0" err="1" smtClean="0"/>
              <a:t>Zeilennummern</a:t>
            </a:r>
            <a:endParaRPr lang="en-US" dirty="0"/>
          </a:p>
          <a:p>
            <a:pPr lvl="2"/>
            <a:r>
              <a:rPr lang="en-US" dirty="0" smtClean="0"/>
              <a:t>GOTO-</a:t>
            </a:r>
            <a:r>
              <a:rPr lang="en-US" dirty="0" err="1" smtClean="0"/>
              <a:t>Befehle</a:t>
            </a:r>
            <a:r>
              <a:rPr lang="en-US" dirty="0" smtClean="0"/>
              <a:t>,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unerlässlich</a:t>
            </a:r>
            <a:endParaRPr lang="en-US" dirty="0" smtClean="0"/>
          </a:p>
          <a:p>
            <a:pPr lvl="2"/>
            <a:r>
              <a:rPr lang="en-US" dirty="0" err="1" smtClean="0"/>
              <a:t>Unterprogramme</a:t>
            </a:r>
            <a:r>
              <a:rPr lang="en-US" dirty="0" smtClean="0"/>
              <a:t> </a:t>
            </a:r>
            <a:r>
              <a:rPr lang="en-US" dirty="0" err="1" smtClean="0"/>
              <a:t>allenfalls</a:t>
            </a:r>
            <a:r>
              <a:rPr lang="en-US" dirty="0" smtClean="0"/>
              <a:t> </a:t>
            </a:r>
            <a:r>
              <a:rPr lang="en-US" dirty="0" err="1" smtClean="0"/>
              <a:t>ansatzweise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en-US" dirty="0" smtClean="0"/>
          </a:p>
          <a:p>
            <a:pPr lvl="2"/>
            <a:r>
              <a:rPr lang="en-US" dirty="0" smtClean="0"/>
              <a:t>. . .</a:t>
            </a:r>
          </a:p>
          <a:p>
            <a:r>
              <a:rPr lang="en-US" dirty="0" smtClean="0"/>
              <a:t>NODAL-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i="1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unübersichtlich</a:t>
            </a:r>
            <a:endParaRPr lang="en-US" dirty="0" smtClean="0"/>
          </a:p>
          <a:p>
            <a:pPr lvl="1"/>
            <a:r>
              <a:rPr lang="en-US" dirty="0" err="1" smtClean="0"/>
              <a:t>Portierung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err="1" smtClean="0"/>
              <a:t>unrealistisch</a:t>
            </a:r>
            <a:endParaRPr lang="en-US" dirty="0" smtClean="0"/>
          </a:p>
          <a:p>
            <a:pPr lvl="2"/>
            <a:r>
              <a:rPr lang="en-US" dirty="0"/>
              <a:t>711 </a:t>
            </a:r>
            <a:r>
              <a:rPr lang="en-US" dirty="0" err="1" smtClean="0"/>
              <a:t>Programme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65068" y="1523861"/>
            <a:ext cx="4104455" cy="46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238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032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9810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Controls-</a:t>
            </a:r>
            <a:r>
              <a:rPr lang="en-US" kern="0" dirty="0" err="1" smtClean="0"/>
              <a:t>Abteilung</a:t>
            </a:r>
            <a:r>
              <a:rPr lang="en-US" kern="0" dirty="0" smtClean="0"/>
              <a:t>:</a:t>
            </a:r>
          </a:p>
          <a:p>
            <a:r>
              <a:rPr lang="en-US" kern="0" dirty="0" err="1" smtClean="0"/>
              <a:t>ausgelastet</a:t>
            </a:r>
            <a:r>
              <a:rPr lang="en-US" kern="0" dirty="0" smtClean="0"/>
              <a:t> </a:t>
            </a:r>
            <a:r>
              <a:rPr lang="en-US" kern="0" dirty="0" err="1" smtClean="0"/>
              <a:t>mit</a:t>
            </a:r>
            <a:r>
              <a:rPr lang="en-US" kern="0" dirty="0" smtClean="0"/>
              <a:t> </a:t>
            </a:r>
            <a:r>
              <a:rPr lang="en-US" kern="0" dirty="0" err="1" smtClean="0"/>
              <a:t>Zukunft</a:t>
            </a:r>
            <a:endParaRPr lang="en-US" kern="0" dirty="0" smtClean="0"/>
          </a:p>
          <a:p>
            <a:pPr lvl="1"/>
            <a:r>
              <a:rPr lang="en-US" kern="0" dirty="0" smtClean="0"/>
              <a:t>FESA, White-Rabbit Timing, LSA, JAPC, CMW, RBAC, Logging, Alarming, Archiving, ...</a:t>
            </a:r>
          </a:p>
          <a:p>
            <a:r>
              <a:rPr lang="en-US" kern="0" dirty="0" err="1" smtClean="0"/>
              <a:t>bestehendes</a:t>
            </a:r>
            <a:r>
              <a:rPr lang="en-US" kern="0" dirty="0" smtClean="0"/>
              <a:t> </a:t>
            </a:r>
            <a:r>
              <a:rPr lang="en-US" kern="0" dirty="0" err="1" smtClean="0"/>
              <a:t>Umfeld</a:t>
            </a:r>
            <a:r>
              <a:rPr lang="en-US" kern="0" dirty="0" smtClean="0"/>
              <a:t>?</a:t>
            </a:r>
          </a:p>
          <a:p>
            <a:pPr lvl="1"/>
            <a:r>
              <a:rPr lang="en-US" kern="0" dirty="0" err="1" smtClean="0"/>
              <a:t>Aufwand</a:t>
            </a:r>
            <a:r>
              <a:rPr lang="en-US" kern="0" dirty="0" smtClean="0"/>
              <a:t> </a:t>
            </a:r>
            <a:r>
              <a:rPr lang="en-US" kern="0" dirty="0" err="1" smtClean="0"/>
              <a:t>minimieren</a:t>
            </a:r>
            <a:endParaRPr lang="en-US" kern="0" dirty="0" smtClean="0"/>
          </a:p>
          <a:p>
            <a:pPr lvl="1"/>
            <a:r>
              <a:rPr lang="en-US" kern="0" dirty="0" err="1" smtClean="0"/>
              <a:t>nur</a:t>
            </a:r>
            <a:r>
              <a:rPr lang="en-US" kern="0" dirty="0" smtClean="0"/>
              <a:t> das </a:t>
            </a:r>
            <a:r>
              <a:rPr lang="en-US" kern="0" dirty="0" err="1" smtClean="0"/>
              <a:t>Nötigste</a:t>
            </a:r>
            <a:r>
              <a:rPr lang="en-US" kern="0" dirty="0" smtClean="0"/>
              <a:t> </a:t>
            </a:r>
            <a:r>
              <a:rPr lang="en-US" kern="0" dirty="0" err="1" smtClean="0"/>
              <a:t>leistbar</a:t>
            </a:r>
            <a:endParaRPr lang="en-US" kern="0" dirty="0" smtClean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126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Kontrollsystemumgebung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7" y="1520788"/>
            <a:ext cx="4680520" cy="4683162"/>
          </a:xfrm>
        </p:spPr>
        <p:txBody>
          <a:bodyPr/>
          <a:lstStyle/>
          <a:p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C, C++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Python:</a:t>
            </a:r>
          </a:p>
          <a:p>
            <a:pPr lvl="1"/>
            <a:r>
              <a:rPr lang="en-US" dirty="0" smtClean="0"/>
              <a:t>Interpreter</a:t>
            </a:r>
          </a:p>
          <a:p>
            <a:pPr lvl="2"/>
            <a:r>
              <a:rPr lang="en-US" dirty="0" err="1" smtClean="0"/>
              <a:t>interaktiv</a:t>
            </a:r>
            <a:r>
              <a:rPr lang="en-US" dirty="0" smtClean="0"/>
              <a:t> </a:t>
            </a:r>
            <a:r>
              <a:rPr lang="en-US" dirty="0" err="1" smtClean="0"/>
              <a:t>nutzbar</a:t>
            </a:r>
            <a:endParaRPr lang="en-US" dirty="0" smtClean="0"/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kriptbar</a:t>
            </a:r>
            <a:endParaRPr lang="en-US" dirty="0" smtClean="0"/>
          </a:p>
          <a:p>
            <a:pPr lvl="1"/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Programmiersprache</a:t>
            </a:r>
            <a:endParaRPr lang="en-US" dirty="0" smtClean="0"/>
          </a:p>
          <a:p>
            <a:pPr lvl="2"/>
            <a:r>
              <a:rPr lang="en-US" dirty="0" err="1" smtClean="0"/>
              <a:t>objektorientiert</a:t>
            </a:r>
            <a:endParaRPr lang="en-US" dirty="0" smtClean="0"/>
          </a:p>
          <a:p>
            <a:pPr lvl="2"/>
            <a:r>
              <a:rPr lang="en-US" dirty="0" err="1" smtClean="0"/>
              <a:t>gängiges</a:t>
            </a:r>
            <a:r>
              <a:rPr lang="en-US" dirty="0" smtClean="0"/>
              <a:t> </a:t>
            </a:r>
            <a:r>
              <a:rPr lang="en-US" dirty="0" err="1" smtClean="0"/>
              <a:t>Mittel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Scripte</a:t>
            </a:r>
            <a:r>
              <a:rPr lang="en-US" dirty="0" smtClean="0"/>
              <a:t> </a:t>
            </a:r>
            <a:r>
              <a:rPr lang="en-US" dirty="0" err="1" smtClean="0"/>
              <a:t>vielfältigster</a:t>
            </a:r>
            <a:r>
              <a:rPr lang="en-US" dirty="0" smtClean="0"/>
              <a:t> Art</a:t>
            </a:r>
            <a:endParaRPr lang="de-DE" dirty="0" smtClean="0"/>
          </a:p>
          <a:p>
            <a:pPr lvl="1"/>
            <a:r>
              <a:rPr lang="en-US" dirty="0" err="1" smtClean="0"/>
              <a:t>Zugriffe</a:t>
            </a:r>
            <a:r>
              <a:rPr lang="en-US" dirty="0" smtClean="0"/>
              <a:t> auf </a:t>
            </a:r>
            <a:r>
              <a:rPr lang="en-US" dirty="0" err="1" smtClean="0"/>
              <a:t>Geräte</a:t>
            </a:r>
            <a:r>
              <a:rPr lang="en-US" dirty="0" smtClean="0"/>
              <a:t> am </a:t>
            </a:r>
            <a:r>
              <a:rPr lang="en-US" dirty="0" err="1" smtClean="0"/>
              <a:t>Beschleuniger</a:t>
            </a:r>
            <a:endParaRPr lang="en-US" dirty="0" smtClean="0"/>
          </a:p>
          <a:p>
            <a:pPr lvl="2"/>
            <a:r>
              <a:rPr lang="en-US" dirty="0" smtClean="0"/>
              <a:t>in-house </a:t>
            </a:r>
            <a:r>
              <a:rPr lang="en-US" dirty="0" err="1" smtClean="0"/>
              <a:t>Modul</a:t>
            </a:r>
            <a:r>
              <a:rPr lang="en-US" dirty="0" smtClean="0"/>
              <a:t> ‘</a:t>
            </a:r>
            <a:r>
              <a:rPr lang="en-US" dirty="0" err="1" smtClean="0"/>
              <a:t>devacc</a:t>
            </a:r>
            <a:r>
              <a:rPr lang="en-US" dirty="0" smtClean="0"/>
              <a:t>’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05028" y="1514434"/>
            <a:ext cx="4512177" cy="46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238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032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9810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Nodal-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vorwiegend</a:t>
            </a:r>
            <a:r>
              <a:rPr lang="en-US" dirty="0"/>
              <a:t>: </a:t>
            </a:r>
            <a:r>
              <a:rPr lang="en-US" dirty="0" err="1"/>
              <a:t>Bedienung</a:t>
            </a:r>
            <a:r>
              <a:rPr lang="en-US" dirty="0"/>
              <a:t> von </a:t>
            </a:r>
            <a:r>
              <a:rPr lang="en-US" dirty="0" err="1"/>
              <a:t>Geräten</a:t>
            </a:r>
            <a:endParaRPr lang="en-US" dirty="0"/>
          </a:p>
          <a:p>
            <a:pPr lvl="2"/>
            <a:r>
              <a:rPr lang="en-US" dirty="0" err="1"/>
              <a:t>Zugriffe</a:t>
            </a:r>
            <a:r>
              <a:rPr lang="en-US" dirty="0"/>
              <a:t> auf </a:t>
            </a:r>
            <a:r>
              <a:rPr lang="en-US" dirty="0" err="1"/>
              <a:t>Geräte</a:t>
            </a:r>
            <a:r>
              <a:rPr lang="en-US" dirty="0"/>
              <a:t>-Properties</a:t>
            </a:r>
          </a:p>
          <a:p>
            <a:pPr lvl="1"/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endParaRPr lang="en-US" kern="0" dirty="0" smtClean="0"/>
          </a:p>
          <a:p>
            <a:r>
              <a:rPr lang="en-US" kern="0" dirty="0" err="1" smtClean="0"/>
              <a:t>generische</a:t>
            </a:r>
            <a:r>
              <a:rPr lang="en-US" kern="0" dirty="0" smtClean="0"/>
              <a:t> </a:t>
            </a:r>
            <a:r>
              <a:rPr lang="en-US" kern="0" dirty="0" err="1" smtClean="0"/>
              <a:t>Lösung</a:t>
            </a:r>
            <a:r>
              <a:rPr lang="en-US" kern="0" dirty="0" smtClean="0"/>
              <a:t>: </a:t>
            </a:r>
            <a:r>
              <a:rPr lang="en-US" kern="0" dirty="0" err="1" smtClean="0"/>
              <a:t>PropHelper</a:t>
            </a:r>
            <a:endParaRPr lang="en-US" kern="0" dirty="0" smtClean="0"/>
          </a:p>
          <a:p>
            <a:pPr lvl="1"/>
            <a:r>
              <a:rPr lang="en-US" kern="0" dirty="0" err="1" smtClean="0"/>
              <a:t>ählich</a:t>
            </a:r>
            <a:r>
              <a:rPr lang="en-US" kern="0" dirty="0" smtClean="0"/>
              <a:t> </a:t>
            </a:r>
            <a:r>
              <a:rPr lang="en-US" kern="0" dirty="0" err="1" smtClean="0"/>
              <a:t>wie</a:t>
            </a:r>
            <a:r>
              <a:rPr lang="en-US" kern="0" dirty="0" smtClean="0"/>
              <a:t> FESA-Explorer</a:t>
            </a:r>
          </a:p>
          <a:p>
            <a:pPr lvl="2"/>
            <a:r>
              <a:rPr lang="en-US" kern="0" dirty="0" err="1" smtClean="0"/>
              <a:t>Auflistung</a:t>
            </a:r>
            <a:r>
              <a:rPr lang="en-US" kern="0" dirty="0" smtClean="0"/>
              <a:t> der Properties </a:t>
            </a:r>
            <a:r>
              <a:rPr lang="en-US" kern="0" dirty="0" err="1" smtClean="0"/>
              <a:t>eines</a:t>
            </a:r>
            <a:r>
              <a:rPr lang="en-US" kern="0" dirty="0" smtClean="0"/>
              <a:t> </a:t>
            </a:r>
            <a:r>
              <a:rPr lang="en-US" kern="0" dirty="0" err="1" smtClean="0"/>
              <a:t>beliebigen</a:t>
            </a:r>
            <a:r>
              <a:rPr lang="en-US" kern="0" dirty="0" smtClean="0"/>
              <a:t> </a:t>
            </a:r>
            <a:r>
              <a:rPr lang="en-US" kern="0" dirty="0" err="1" smtClean="0"/>
              <a:t>Gerätes</a:t>
            </a:r>
            <a:endParaRPr lang="en-US" kern="0" dirty="0" smtClean="0"/>
          </a:p>
          <a:p>
            <a:pPr lvl="2"/>
            <a:r>
              <a:rPr lang="en-US" kern="0" dirty="0" err="1" smtClean="0"/>
              <a:t>Zugriff</a:t>
            </a:r>
            <a:r>
              <a:rPr lang="en-US" kern="0" dirty="0" smtClean="0"/>
              <a:t> auf </a:t>
            </a:r>
            <a:r>
              <a:rPr lang="en-US" kern="0" dirty="0" err="1" smtClean="0"/>
              <a:t>jede</a:t>
            </a:r>
            <a:r>
              <a:rPr lang="en-US" kern="0" dirty="0" smtClean="0"/>
              <a:t> Property des </a:t>
            </a:r>
            <a:r>
              <a:rPr lang="en-US" kern="0" dirty="0" err="1" smtClean="0"/>
              <a:t>Gerätes</a:t>
            </a:r>
            <a:endParaRPr lang="en-US" kern="0" dirty="0" smtClean="0"/>
          </a:p>
          <a:p>
            <a:pPr lvl="1"/>
            <a:r>
              <a:rPr lang="en-US" kern="0" dirty="0" err="1" smtClean="0"/>
              <a:t>Darstellung</a:t>
            </a:r>
            <a:r>
              <a:rPr lang="en-US" kern="0" dirty="0" smtClean="0"/>
              <a:t> / </a:t>
            </a:r>
            <a:r>
              <a:rPr lang="en-US" kern="0" dirty="0" err="1" smtClean="0"/>
              <a:t>Zugriffe</a:t>
            </a:r>
            <a:r>
              <a:rPr lang="en-US" kern="0" dirty="0" smtClean="0"/>
              <a:t> </a:t>
            </a:r>
            <a:r>
              <a:rPr lang="en-US" kern="0" dirty="0" err="1" smtClean="0"/>
              <a:t>konfigurierbar</a:t>
            </a:r>
            <a:endParaRPr lang="en-US" kern="0" dirty="0" smtClean="0"/>
          </a:p>
          <a:p>
            <a:pPr lvl="2"/>
            <a:r>
              <a:rPr lang="en-US" kern="0" dirty="0" err="1" smtClean="0"/>
              <a:t>Erweiterungen</a:t>
            </a:r>
            <a:r>
              <a:rPr lang="en-US" kern="0" dirty="0" smtClean="0"/>
              <a:t> pro </a:t>
            </a:r>
            <a:r>
              <a:rPr lang="en-US" kern="0" dirty="0" err="1" smtClean="0"/>
              <a:t>Gerätemodell</a:t>
            </a:r>
            <a:endParaRPr lang="en-US" kern="0" dirty="0" smtClean="0"/>
          </a:p>
          <a:p>
            <a:r>
              <a:rPr lang="en-US" kern="0" dirty="0" err="1" smtClean="0"/>
              <a:t>sowie</a:t>
            </a:r>
            <a:r>
              <a:rPr lang="en-US" kern="0" dirty="0" smtClean="0"/>
              <a:t> </a:t>
            </a:r>
            <a:r>
              <a:rPr lang="en-US" kern="0" dirty="0" err="1" smtClean="0"/>
              <a:t>einzelne</a:t>
            </a:r>
            <a:r>
              <a:rPr lang="en-US" kern="0" dirty="0" smtClean="0"/>
              <a:t> Utilities</a:t>
            </a:r>
          </a:p>
          <a:p>
            <a:r>
              <a:rPr lang="en-US" kern="0" dirty="0" err="1" smtClean="0"/>
              <a:t>jeweils</a:t>
            </a:r>
            <a:r>
              <a:rPr lang="en-US" kern="0" dirty="0" smtClean="0"/>
              <a:t> in Python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7422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Prophelper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25" y="1346510"/>
            <a:ext cx="3369845" cy="37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497763"/>
            <a:ext cx="2253820" cy="7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1346510"/>
            <a:ext cx="4742469" cy="49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2" y="982864"/>
            <a:ext cx="4052900" cy="421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" y="0"/>
            <a:ext cx="1980220" cy="66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PropHelper</a:t>
            </a:r>
            <a:r>
              <a:rPr lang="en-US" dirty="0" smtClean="0"/>
              <a:t>: </a:t>
            </a:r>
            <a:r>
              <a:rPr lang="en-US" dirty="0" err="1" smtClean="0"/>
              <a:t>Anpassungen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22" y="1182668"/>
            <a:ext cx="4073066" cy="445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756380"/>
            <a:ext cx="48504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PropHelper</a:t>
            </a:r>
            <a:r>
              <a:rPr lang="en-US" dirty="0" smtClean="0"/>
              <a:t>, </a:t>
            </a:r>
            <a:r>
              <a:rPr lang="en-US" dirty="0" err="1" smtClean="0"/>
              <a:t>Gruppe</a:t>
            </a:r>
            <a:r>
              <a:rPr lang="en-US" dirty="0" smtClean="0"/>
              <a:t> ’Extra’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268760"/>
            <a:ext cx="9282683" cy="4935190"/>
          </a:xfrm>
        </p:spPr>
        <p:txBody>
          <a:bodyPr/>
          <a:lstStyle/>
          <a:p>
            <a:r>
              <a:rPr lang="en-US" dirty="0" err="1" smtClean="0"/>
              <a:t>Einbinden</a:t>
            </a:r>
            <a:r>
              <a:rPr lang="en-US" dirty="0" smtClean="0"/>
              <a:t> von Python-Code</a:t>
            </a:r>
          </a:p>
          <a:p>
            <a:pPr lvl="1"/>
            <a:r>
              <a:rPr lang="en-US" dirty="0" smtClean="0"/>
              <a:t>pro </a:t>
            </a:r>
            <a:r>
              <a:rPr lang="en-US" dirty="0" err="1" smtClean="0"/>
              <a:t>Gerätemodell</a:t>
            </a:r>
            <a:endParaRPr lang="en-US" dirty="0" smtClean="0"/>
          </a:p>
          <a:p>
            <a:r>
              <a:rPr lang="en-US" dirty="0" err="1" smtClean="0"/>
              <a:t>nicht</a:t>
            </a:r>
            <a:r>
              <a:rPr lang="en-US" dirty="0" smtClean="0"/>
              <a:t> an Property </a:t>
            </a:r>
            <a:r>
              <a:rPr lang="en-US" dirty="0" err="1" smtClean="0"/>
              <a:t>gebunden</a:t>
            </a:r>
            <a:endParaRPr lang="en-US" dirty="0" smtClean="0"/>
          </a:p>
          <a:p>
            <a:pPr lvl="1"/>
            <a:r>
              <a:rPr lang="en-US" dirty="0" err="1" smtClean="0"/>
              <a:t>Kombination</a:t>
            </a:r>
            <a:r>
              <a:rPr lang="en-US" dirty="0" smtClean="0"/>
              <a:t> </a:t>
            </a:r>
            <a:r>
              <a:rPr lang="en-US" dirty="0" err="1" smtClean="0"/>
              <a:t>mehrerer</a:t>
            </a:r>
            <a:r>
              <a:rPr lang="en-US" dirty="0" smtClean="0"/>
              <a:t> Properties,</a:t>
            </a:r>
          </a:p>
          <a:p>
            <a:pPr lvl="1"/>
            <a:r>
              <a:rPr lang="en-US" dirty="0" err="1" smtClean="0"/>
              <a:t>besondere</a:t>
            </a:r>
            <a:r>
              <a:rPr lang="en-US" dirty="0" smtClean="0"/>
              <a:t> </a:t>
            </a:r>
            <a:r>
              <a:rPr lang="en-US" dirty="0" err="1" smtClean="0"/>
              <a:t>Darstellung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Zugriff</a:t>
            </a:r>
            <a:r>
              <a:rPr lang="en-US" dirty="0" smtClean="0"/>
              <a:t> auf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Geräte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. . .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87" y="1268760"/>
            <a:ext cx="4581776" cy="47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259768"/>
            <a:ext cx="4810719" cy="34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4346402"/>
            <a:ext cx="375910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Anpassungen</a:t>
            </a:r>
            <a:r>
              <a:rPr lang="en-US" dirty="0" smtClean="0"/>
              <a:t>: Python-Code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941"/>
            <a:ext cx="2967404" cy="519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32624" y="964417"/>
            <a:ext cx="4282120" cy="3381985"/>
            <a:chOff x="5205028" y="2780928"/>
            <a:chExt cx="4602017" cy="34630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28" y="2780928"/>
              <a:ext cx="4602017" cy="34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049344" y="2862019"/>
              <a:ext cx="1658641" cy="28814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 smtClean="0"/>
                <a:t>Status-</a:t>
              </a:r>
              <a:r>
                <a:rPr lang="en-US" sz="1400" dirty="0" err="1" smtClean="0"/>
                <a:t>Definitionen</a:t>
              </a:r>
              <a:endParaRPr lang="en-US" sz="1400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06616" y="1038345"/>
            <a:ext cx="2994997" cy="5282022"/>
            <a:chOff x="1267020" y="1496563"/>
            <a:chExt cx="3152422" cy="537825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0" y="1496563"/>
              <a:ext cx="3152422" cy="5378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90010" y="1592796"/>
              <a:ext cx="1051103" cy="50359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 err="1" smtClean="0"/>
                <a:t>graphische</a:t>
              </a:r>
              <a:endParaRPr lang="en-US" sz="1400" dirty="0" smtClean="0"/>
            </a:p>
            <a:p>
              <a:pPr>
                <a:spcBef>
                  <a:spcPts val="0"/>
                </a:spcBef>
              </a:pPr>
              <a:r>
                <a:rPr lang="en-US" sz="1400" dirty="0" err="1" smtClean="0"/>
                <a:t>Darstellung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0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20788"/>
            <a:ext cx="8244916" cy="46831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Übersichten</a:t>
            </a:r>
            <a:endParaRPr lang="en-US" dirty="0" smtClean="0"/>
          </a:p>
          <a:p>
            <a:r>
              <a:rPr lang="en-US" dirty="0" err="1" smtClean="0"/>
              <a:t>devstatus</a:t>
            </a:r>
            <a:endParaRPr lang="en-US" dirty="0" smtClean="0"/>
          </a:p>
          <a:p>
            <a:pPr lvl="1"/>
            <a:r>
              <a:rPr lang="en-US" dirty="0" err="1" smtClean="0"/>
              <a:t>Gerätestatus</a:t>
            </a:r>
            <a:r>
              <a:rPr lang="en-US" dirty="0" smtClean="0"/>
              <a:t>, </a:t>
            </a:r>
            <a:r>
              <a:rPr lang="en-US" dirty="0" err="1" smtClean="0"/>
              <a:t>tabellarisch</a:t>
            </a:r>
            <a:endParaRPr lang="en-US" dirty="0" smtClean="0"/>
          </a:p>
          <a:p>
            <a:r>
              <a:rPr lang="en-US" dirty="0" err="1" smtClean="0"/>
              <a:t>devdesc</a:t>
            </a:r>
            <a:endParaRPr lang="en-US" dirty="0" smtClean="0"/>
          </a:p>
          <a:p>
            <a:pPr lvl="1"/>
            <a:r>
              <a:rPr lang="en-US" dirty="0" err="1" smtClean="0"/>
              <a:t>Geräteigenschaften</a:t>
            </a:r>
            <a:endParaRPr lang="en-US" dirty="0" smtClean="0"/>
          </a:p>
          <a:p>
            <a:r>
              <a:rPr lang="en-US" dirty="0" err="1" smtClean="0"/>
              <a:t>ecconfig</a:t>
            </a:r>
            <a:endParaRPr lang="en-US" dirty="0" smtClean="0"/>
          </a:p>
          <a:p>
            <a:pPr lvl="1"/>
            <a:r>
              <a:rPr lang="en-US" dirty="0" err="1" smtClean="0"/>
              <a:t>Liste</a:t>
            </a:r>
            <a:r>
              <a:rPr lang="en-US" dirty="0" smtClean="0"/>
              <a:t> der </a:t>
            </a:r>
            <a:r>
              <a:rPr lang="en-US" dirty="0" err="1" smtClean="0"/>
              <a:t>Geräte</a:t>
            </a:r>
            <a:r>
              <a:rPr lang="en-US" dirty="0" smtClean="0"/>
              <a:t> an </a:t>
            </a:r>
            <a:r>
              <a:rPr lang="en-US" dirty="0" err="1" smtClean="0"/>
              <a:t>einer</a:t>
            </a:r>
            <a:r>
              <a:rPr lang="en-US" dirty="0" smtClean="0"/>
              <a:t> SE</a:t>
            </a:r>
          </a:p>
          <a:p>
            <a:r>
              <a:rPr lang="en-US" dirty="0" err="1" smtClean="0"/>
              <a:t>propdesc</a:t>
            </a:r>
            <a:endParaRPr lang="en-US" dirty="0" smtClean="0"/>
          </a:p>
          <a:p>
            <a:pPr lvl="1"/>
            <a:r>
              <a:rPr lang="en-US" dirty="0" err="1" smtClean="0"/>
              <a:t>Liste</a:t>
            </a:r>
            <a:r>
              <a:rPr lang="en-US" dirty="0" smtClean="0"/>
              <a:t> der Properties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Gerätes</a:t>
            </a:r>
            <a:endParaRPr lang="en-US" dirty="0" smtClean="0"/>
          </a:p>
          <a:p>
            <a:r>
              <a:rPr lang="en-US" dirty="0" smtClean="0"/>
              <a:t>dev-</a:t>
            </a:r>
            <a:r>
              <a:rPr lang="en-US" dirty="0" err="1" smtClean="0"/>
              <a:t>dttc</a:t>
            </a:r>
            <a:r>
              <a:rPr lang="en-US" dirty="0" smtClean="0"/>
              <a:t>-</a:t>
            </a:r>
            <a:r>
              <a:rPr lang="en-US" dirty="0" err="1" smtClean="0"/>
              <a:t>inl</a:t>
            </a:r>
            <a:endParaRPr lang="en-US" dirty="0" smtClean="0"/>
          </a:p>
          <a:p>
            <a:pPr lvl="1"/>
            <a:r>
              <a:rPr lang="en-US" dirty="0" err="1" smtClean="0"/>
              <a:t>Trafo</a:t>
            </a:r>
            <a:r>
              <a:rPr lang="en-US" dirty="0" smtClean="0"/>
              <a:t>-Interlock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Unilac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Utilities</a:t>
            </a:r>
          </a:p>
        </p:txBody>
      </p:sp>
    </p:spTree>
    <p:extLst>
      <p:ext uri="{BB962C8B-B14F-4D97-AF65-F5344CB8AC3E}">
        <p14:creationId xmlns:p14="http://schemas.microsoft.com/office/powerpoint/2010/main" val="36747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Presentation">
  <a:themeElements>
    <a:clrScheme name="FAIR-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IR-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IR-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-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-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511</Words>
  <Application>Microsoft Office PowerPoint</Application>
  <PresentationFormat>A4 Paper (210x297 mm)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FAIR-Presentation</vt:lpstr>
      <vt:lpstr>PowerPoint Presentation</vt:lpstr>
      <vt:lpstr>Nodal: Was ist das?</vt:lpstr>
      <vt:lpstr>Zukunft von Nodal?</vt:lpstr>
      <vt:lpstr>Aktuelle Kontrollsystemumgebung</vt:lpstr>
      <vt:lpstr>Prophelper</vt:lpstr>
      <vt:lpstr>PropHelper: Anpassungen</vt:lpstr>
      <vt:lpstr>PropHelper, Gruppe ’Extra’</vt:lpstr>
      <vt:lpstr>Anpassungen: Python-Code</vt:lpstr>
      <vt:lpstr>Utilities</vt:lpstr>
      <vt:lpstr>Übersichten: devstatus, devdesc</vt:lpstr>
      <vt:lpstr>Geräte an einer SE: ecconfig</vt:lpstr>
      <vt:lpstr>Properties eines Gerätes: propdesc</vt:lpstr>
      <vt:lpstr>Interlock Unilac: dev-dttc-inl</vt:lpstr>
      <vt:lpstr>Sonstige Utilities</vt:lpstr>
      <vt:lpstr>Erweiterung / eigene Utilities: It’s Python</vt:lpstr>
      <vt:lpstr>Informationen: CSCO-Wiki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Patterns and Chains</dc:title>
  <dc:creator>CCT</dc:creator>
  <cp:lastModifiedBy>Krause, Udo Dr.</cp:lastModifiedBy>
  <cp:revision>740</cp:revision>
  <cp:lastPrinted>2015-10-27T15:17:02Z</cp:lastPrinted>
  <dcterms:created xsi:type="dcterms:W3CDTF">2011-09-23T08:06:21Z</dcterms:created>
  <dcterms:modified xsi:type="dcterms:W3CDTF">2016-07-14T13:50:05Z</dcterms:modified>
</cp:coreProperties>
</file>