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2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2737-30A6-4767-AED3-07E50A9F7240}" type="datetimeFigureOut">
              <a:rPr lang="de-DE" smtClean="0"/>
              <a:t>26.03.2021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3CDB-1535-49F3-A619-DE9453EED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74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2737-30A6-4767-AED3-07E50A9F7240}" type="datetimeFigureOut">
              <a:rPr lang="de-DE" smtClean="0"/>
              <a:t>26.03.2021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3CDB-1535-49F3-A619-DE9453EED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2245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2737-30A6-4767-AED3-07E50A9F7240}" type="datetimeFigureOut">
              <a:rPr lang="de-DE" smtClean="0"/>
              <a:t>26.03.2021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3CDB-1535-49F3-A619-DE9453EED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075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2737-30A6-4767-AED3-07E50A9F7240}" type="datetimeFigureOut">
              <a:rPr lang="de-DE" smtClean="0"/>
              <a:t>26.03.2021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3CDB-1535-49F3-A619-DE9453EED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37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2737-30A6-4767-AED3-07E50A9F7240}" type="datetimeFigureOut">
              <a:rPr lang="de-DE" smtClean="0"/>
              <a:t>26.03.2021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3CDB-1535-49F3-A619-DE9453EED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303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2737-30A6-4767-AED3-07E50A9F7240}" type="datetimeFigureOut">
              <a:rPr lang="de-DE" smtClean="0"/>
              <a:t>26.03.2021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3CDB-1535-49F3-A619-DE9453EED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74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2737-30A6-4767-AED3-07E50A9F7240}" type="datetimeFigureOut">
              <a:rPr lang="de-DE" smtClean="0"/>
              <a:t>26.03.2021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3CDB-1535-49F3-A619-DE9453EED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219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2737-30A6-4767-AED3-07E50A9F7240}" type="datetimeFigureOut">
              <a:rPr lang="de-DE" smtClean="0"/>
              <a:t>26.03.2021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3CDB-1535-49F3-A619-DE9453EED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715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2737-30A6-4767-AED3-07E50A9F7240}" type="datetimeFigureOut">
              <a:rPr lang="de-DE" smtClean="0"/>
              <a:t>26.03.2021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3CDB-1535-49F3-A619-DE9453EED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6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2737-30A6-4767-AED3-07E50A9F7240}" type="datetimeFigureOut">
              <a:rPr lang="de-DE" smtClean="0"/>
              <a:t>26.03.2021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3CDB-1535-49F3-A619-DE9453EED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70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2737-30A6-4767-AED3-07E50A9F7240}" type="datetimeFigureOut">
              <a:rPr lang="de-DE" smtClean="0"/>
              <a:t>26.03.2021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3CDB-1535-49F3-A619-DE9453EED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332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52737-30A6-4767-AED3-07E50A9F7240}" type="datetimeFigureOut">
              <a:rPr lang="de-DE" smtClean="0"/>
              <a:t>26.03.2021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93CDB-1535-49F3-A619-DE9453EED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Planung </a:t>
            </a:r>
            <a:r>
              <a:rPr lang="de-DE" dirty="0" smtClean="0"/>
              <a:t>BEA-DAT</a:t>
            </a:r>
            <a:br>
              <a:rPr lang="de-DE" dirty="0" smtClean="0"/>
            </a:br>
            <a:r>
              <a:rPr lang="de-DE" dirty="0" smtClean="0"/>
              <a:t>Projekte und Beschaffungen</a:t>
            </a:r>
            <a:br>
              <a:rPr lang="de-DE" dirty="0" smtClean="0"/>
            </a:br>
            <a:r>
              <a:rPr lang="de-DE" dirty="0" smtClean="0"/>
              <a:t>2021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834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148556"/>
            <a:ext cx="10515600" cy="717717"/>
          </a:xfrm>
        </p:spPr>
        <p:txBody>
          <a:bodyPr/>
          <a:lstStyle/>
          <a:p>
            <a:r>
              <a:rPr lang="de-DE" dirty="0"/>
              <a:t>BEA-DAT </a:t>
            </a:r>
            <a:r>
              <a:rPr lang="de-DE" dirty="0" smtClean="0"/>
              <a:t>2021 Beschaffungen</a:t>
            </a:r>
            <a:endParaRPr lang="de-DE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700277"/>
              </p:ext>
            </p:extLst>
          </p:nvPr>
        </p:nvGraphicFramePr>
        <p:xfrm>
          <a:off x="308141" y="866273"/>
          <a:ext cx="11575716" cy="547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397">
                  <a:extLst>
                    <a:ext uri="{9D8B030D-6E8A-4147-A177-3AD203B41FA5}">
                      <a16:colId xmlns:a16="http://schemas.microsoft.com/office/drawing/2014/main" xmlns="" val="1805029834"/>
                    </a:ext>
                  </a:extLst>
                </a:gridCol>
                <a:gridCol w="4240326">
                  <a:extLst>
                    <a:ext uri="{9D8B030D-6E8A-4147-A177-3AD203B41FA5}">
                      <a16:colId xmlns:a16="http://schemas.microsoft.com/office/drawing/2014/main" xmlns="" val="713216907"/>
                    </a:ext>
                  </a:extLst>
                </a:gridCol>
                <a:gridCol w="981650">
                  <a:extLst>
                    <a:ext uri="{9D8B030D-6E8A-4147-A177-3AD203B41FA5}">
                      <a16:colId xmlns:a16="http://schemas.microsoft.com/office/drawing/2014/main" xmlns="" val="3508961495"/>
                    </a:ext>
                  </a:extLst>
                </a:gridCol>
                <a:gridCol w="1332475">
                  <a:extLst>
                    <a:ext uri="{9D8B030D-6E8A-4147-A177-3AD203B41FA5}">
                      <a16:colId xmlns:a16="http://schemas.microsoft.com/office/drawing/2014/main" xmlns="" val="1265584045"/>
                    </a:ext>
                  </a:extLst>
                </a:gridCol>
                <a:gridCol w="2093495">
                  <a:extLst>
                    <a:ext uri="{9D8B030D-6E8A-4147-A177-3AD203B41FA5}">
                      <a16:colId xmlns:a16="http://schemas.microsoft.com/office/drawing/2014/main" xmlns="" val="1666881548"/>
                    </a:ext>
                  </a:extLst>
                </a:gridCol>
                <a:gridCol w="1031373">
                  <a:extLst>
                    <a:ext uri="{9D8B030D-6E8A-4147-A177-3AD203B41FA5}">
                      <a16:colId xmlns:a16="http://schemas.microsoft.com/office/drawing/2014/main" xmlns="" val="2470777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Thema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Status / Kommentar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Bestellung geplant?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Ausschrei-</a:t>
                      </a:r>
                      <a:r>
                        <a:rPr lang="de-DE" sz="1400" dirty="0" err="1" smtClean="0"/>
                        <a:t>bung</a:t>
                      </a:r>
                      <a:r>
                        <a:rPr lang="de-DE" sz="1400" dirty="0" smtClean="0"/>
                        <a:t>?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Beschaff.-Paket/</a:t>
                      </a:r>
                      <a:r>
                        <a:rPr lang="de-DE" sz="1400" dirty="0" err="1" smtClean="0"/>
                        <a:t>GruFi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Datum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5771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1" dirty="0" smtClean="0"/>
                        <a:t>Beschaffungen</a:t>
                      </a:r>
                      <a:endParaRPr lang="de-D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Resonant Transformer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Firmware fertig (1. Version), Test Hardware vorhanden </a:t>
                      </a:r>
                      <a:r>
                        <a:rPr lang="de-DE" sz="1100" dirty="0" err="1" smtClean="0"/>
                        <a:t>bzw</a:t>
                      </a:r>
                      <a:r>
                        <a:rPr lang="de-DE" sz="1100" dirty="0" smtClean="0"/>
                        <a:t> bestellt.</a:t>
                      </a:r>
                    </a:p>
                    <a:p>
                      <a:r>
                        <a:rPr lang="de-DE" sz="1100" dirty="0" smtClean="0"/>
                        <a:t>Erste Messungen im April. Dann weitere</a:t>
                      </a:r>
                      <a:r>
                        <a:rPr lang="de-DE" sz="1100" baseline="0" dirty="0" smtClean="0"/>
                        <a:t> Tests mit Carrier AFC V4.</a:t>
                      </a:r>
                    </a:p>
                    <a:p>
                      <a:r>
                        <a:rPr lang="de-DE" sz="1100" baseline="0" dirty="0" smtClean="0"/>
                        <a:t>Beschaffung ADCs und AFCs in 2021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JA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Vermutlich NEIN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54657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HV Systeme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dirty="0" err="1" smtClean="0"/>
                        <a:t>Specification</a:t>
                      </a:r>
                      <a:r>
                        <a:rPr lang="de-DE" sz="1100" dirty="0" smtClean="0"/>
                        <a:t> in Arbeit – maßgeblich über AR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JA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JA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Racks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Raumweise Beschaffung der Racks</a:t>
                      </a:r>
                      <a:r>
                        <a:rPr lang="de-DE" sz="1100" baseline="0" dirty="0" smtClean="0"/>
                        <a:t> für FAIR und Einlagerung in Weiterstadt. 1. Posten: 24HE Tunnel Racks</a:t>
                      </a:r>
                    </a:p>
                    <a:p>
                      <a:r>
                        <a:rPr lang="de-DE" sz="1100" baseline="0" dirty="0" smtClean="0"/>
                        <a:t>Dann für ELRs HEBT und SIS100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JA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Bereits erledigt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47143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Industrial PCs (IPC)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Vorbereitung der Ausschreibung im Gange</a:t>
                      </a:r>
                    </a:p>
                    <a:p>
                      <a:r>
                        <a:rPr lang="de-DE" sz="1100" dirty="0" smtClean="0"/>
                        <a:t>Leistungsverzeichnis erstellt</a:t>
                      </a:r>
                    </a:p>
                    <a:p>
                      <a:r>
                        <a:rPr lang="de-DE" sz="1100" dirty="0" smtClean="0"/>
                        <a:t>Unklar ob EKW oder Rahmenvertrag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JA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JA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09116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Ausstattung Kantine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Beschaffung Racks (aus FAIR-Menge), Tische, Stühle ,</a:t>
                      </a:r>
                      <a:r>
                        <a:rPr lang="de-DE" sz="1100" baseline="0" dirty="0" smtClean="0"/>
                        <a:t> Regale </a:t>
                      </a:r>
                      <a:r>
                        <a:rPr lang="de-DE" sz="1100" baseline="0" dirty="0" err="1" smtClean="0"/>
                        <a:t>etc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JA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NEIN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Fan Out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Sehr fortgeschritten, Produktion unklar (Jülich oder wir)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JA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Nein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Kleinteile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Zahllose Kleinteile</a:t>
                      </a:r>
                      <a:r>
                        <a:rPr lang="de-DE" sz="1100" baseline="0" dirty="0" smtClean="0"/>
                        <a:t> (Adapter, Kabel, IT Zubehör </a:t>
                      </a:r>
                      <a:r>
                        <a:rPr lang="de-DE" sz="1100" baseline="0" dirty="0" err="1" smtClean="0"/>
                        <a:t>usw</a:t>
                      </a:r>
                      <a:r>
                        <a:rPr lang="de-DE" sz="1100" baseline="0" dirty="0" smtClean="0"/>
                        <a:t>)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JA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Vakuum-überwachung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In Planung,</a:t>
                      </a:r>
                      <a:r>
                        <a:rPr lang="de-DE" sz="1100" baseline="0" dirty="0" smtClean="0"/>
                        <a:t> keine HW beschafft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Möglich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Nein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Bei Bedarf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dirty="0" err="1" smtClean="0"/>
                        <a:t>Mittelabfluß</a:t>
                      </a:r>
                      <a:r>
                        <a:rPr lang="de-DE" sz="1100" dirty="0" smtClean="0"/>
                        <a:t> für Infrastruktur (KVM, Kabel, </a:t>
                      </a:r>
                      <a:r>
                        <a:rPr lang="de-DE" sz="1100" dirty="0" err="1" smtClean="0"/>
                        <a:t>Lemo</a:t>
                      </a:r>
                      <a:r>
                        <a:rPr lang="de-DE" sz="1100" dirty="0" smtClean="0"/>
                        <a:t> Adapter, NIM </a:t>
                      </a:r>
                      <a:r>
                        <a:rPr lang="de-DE" sz="1100" dirty="0" err="1" smtClean="0"/>
                        <a:t>usw</a:t>
                      </a:r>
                      <a:r>
                        <a:rPr lang="de-DE" sz="1100" dirty="0" smtClean="0"/>
                        <a:t>)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 err="1" smtClean="0"/>
                        <a:t>Evtl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Nein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de-D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47641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53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148556"/>
            <a:ext cx="10515600" cy="717717"/>
          </a:xfrm>
        </p:spPr>
        <p:txBody>
          <a:bodyPr/>
          <a:lstStyle/>
          <a:p>
            <a:r>
              <a:rPr lang="de-DE" dirty="0"/>
              <a:t>BEA-DAT </a:t>
            </a:r>
            <a:r>
              <a:rPr lang="de-DE" dirty="0" smtClean="0"/>
              <a:t>2021 Projekte 1</a:t>
            </a:r>
            <a:endParaRPr lang="de-DE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943812"/>
              </p:ext>
            </p:extLst>
          </p:nvPr>
        </p:nvGraphicFramePr>
        <p:xfrm>
          <a:off x="308141" y="866273"/>
          <a:ext cx="11575716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397">
                  <a:extLst>
                    <a:ext uri="{9D8B030D-6E8A-4147-A177-3AD203B41FA5}">
                      <a16:colId xmlns:a16="http://schemas.microsoft.com/office/drawing/2014/main" xmlns="" val="1805029834"/>
                    </a:ext>
                  </a:extLst>
                </a:gridCol>
                <a:gridCol w="4240326">
                  <a:extLst>
                    <a:ext uri="{9D8B030D-6E8A-4147-A177-3AD203B41FA5}">
                      <a16:colId xmlns:a16="http://schemas.microsoft.com/office/drawing/2014/main" xmlns="" val="713216907"/>
                    </a:ext>
                  </a:extLst>
                </a:gridCol>
                <a:gridCol w="981650">
                  <a:extLst>
                    <a:ext uri="{9D8B030D-6E8A-4147-A177-3AD203B41FA5}">
                      <a16:colId xmlns:a16="http://schemas.microsoft.com/office/drawing/2014/main" xmlns="" val="3508961495"/>
                    </a:ext>
                  </a:extLst>
                </a:gridCol>
                <a:gridCol w="1332475">
                  <a:extLst>
                    <a:ext uri="{9D8B030D-6E8A-4147-A177-3AD203B41FA5}">
                      <a16:colId xmlns:a16="http://schemas.microsoft.com/office/drawing/2014/main" xmlns="" val="1265584045"/>
                    </a:ext>
                  </a:extLst>
                </a:gridCol>
                <a:gridCol w="2093495">
                  <a:extLst>
                    <a:ext uri="{9D8B030D-6E8A-4147-A177-3AD203B41FA5}">
                      <a16:colId xmlns:a16="http://schemas.microsoft.com/office/drawing/2014/main" xmlns="" val="1666881548"/>
                    </a:ext>
                  </a:extLst>
                </a:gridCol>
                <a:gridCol w="1031373">
                  <a:extLst>
                    <a:ext uri="{9D8B030D-6E8A-4147-A177-3AD203B41FA5}">
                      <a16:colId xmlns:a16="http://schemas.microsoft.com/office/drawing/2014/main" xmlns="" val="2470777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Thema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Status / Kommentar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Bestellung geplant?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Ausschrei-</a:t>
                      </a:r>
                      <a:r>
                        <a:rPr lang="de-DE" sz="1400" dirty="0" err="1" smtClean="0"/>
                        <a:t>bung</a:t>
                      </a:r>
                      <a:r>
                        <a:rPr lang="de-DE" sz="1400" dirty="0" smtClean="0"/>
                        <a:t>?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Beschaff.-Paket/</a:t>
                      </a:r>
                      <a:r>
                        <a:rPr lang="de-DE" sz="1400" dirty="0" err="1" smtClean="0"/>
                        <a:t>GruFi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Datum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5771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1" dirty="0" smtClean="0"/>
                        <a:t>Projekte</a:t>
                      </a:r>
                      <a:endParaRPr lang="de-D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47641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TDC µ-Spill Analyse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Stetige Weiterentwicklung,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22412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LASSIE Expert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Hardware</a:t>
                      </a:r>
                      <a:r>
                        <a:rPr lang="de-DE" sz="1100" baseline="0" dirty="0" smtClean="0"/>
                        <a:t> vorhanden, -&gt; FESA Entwicklung steht an, dann GUI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6845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err="1" smtClean="0"/>
                        <a:t>Bismarc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FEC Remote Kontrolle, fertig!</a:t>
                      </a:r>
                      <a:endParaRPr lang="de-DE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90073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SW Pflege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Service und Pflege an allen</a:t>
                      </a:r>
                      <a:r>
                        <a:rPr lang="de-DE" sz="1100" baseline="0" dirty="0" smtClean="0"/>
                        <a:t> Systemen: FCT, DCT, ACT, FC, </a:t>
                      </a:r>
                      <a:r>
                        <a:rPr lang="de-DE" sz="1100" baseline="0" dirty="0" err="1" smtClean="0"/>
                        <a:t>Joda</a:t>
                      </a:r>
                      <a:r>
                        <a:rPr lang="de-DE" sz="1100" baseline="0" dirty="0" smtClean="0"/>
                        <a:t>, Cupid, LASSIE, </a:t>
                      </a:r>
                      <a:r>
                        <a:rPr lang="de-DE" sz="1100" baseline="0" dirty="0" err="1" smtClean="0"/>
                        <a:t>Genesys</a:t>
                      </a:r>
                      <a:r>
                        <a:rPr lang="de-DE" sz="1100" baseline="0" dirty="0" smtClean="0"/>
                        <a:t>, 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79501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MAPS</a:t>
                      </a:r>
                      <a:endParaRPr lang="de-DE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DAQ-Hardware</a:t>
                      </a:r>
                      <a:r>
                        <a:rPr lang="de-DE" sz="1100" baseline="0" dirty="0" smtClean="0"/>
                        <a:t> vorhanden, außer Adapterbox -&gt;</a:t>
                      </a:r>
                      <a:r>
                        <a:rPr lang="de-DE" sz="1100" baseline="0" dirty="0" err="1" smtClean="0"/>
                        <a:t>H.Reeg</a:t>
                      </a:r>
                      <a:r>
                        <a:rPr lang="de-DE" sz="1100" baseline="0" dirty="0" smtClean="0"/>
                        <a:t> et.al.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96603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UNIMON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baseline="0" dirty="0" smtClean="0"/>
                        <a:t>Adapterbox fehlt -&gt; CM?, neue DAQ RG</a:t>
                      </a:r>
                      <a:endParaRPr lang="de-DE" sz="11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RPC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baseline="0" dirty="0" smtClean="0"/>
                        <a:t>Remote Power Control, Erstinstallation ELR mit </a:t>
                      </a:r>
                      <a:r>
                        <a:rPr lang="de-DE" sz="1100" baseline="0" dirty="0" err="1" smtClean="0"/>
                        <a:t>Liberas</a:t>
                      </a:r>
                      <a:r>
                        <a:rPr lang="de-DE" sz="1100" baseline="0" dirty="0" smtClean="0"/>
                        <a:t> erfolgreich IBN. Nun YR und LSB</a:t>
                      </a:r>
                      <a:endParaRPr lang="de-DE" sz="11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FMC </a:t>
                      </a:r>
                      <a:r>
                        <a:rPr lang="de-DE" sz="1600" dirty="0" err="1" smtClean="0"/>
                        <a:t>Logic</a:t>
                      </a:r>
                      <a:r>
                        <a:rPr lang="de-DE" sz="1600" dirty="0" smtClean="0"/>
                        <a:t> Unit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baseline="0" dirty="0" smtClean="0"/>
                        <a:t>Fortgeschritten, noch Fehler vorhanden</a:t>
                      </a:r>
                      <a:endParaRPr lang="de-DE" sz="11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err="1" smtClean="0"/>
                        <a:t>FESA@Jülich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baseline="0" dirty="0" smtClean="0"/>
                        <a:t>Betrifft TH, HB und TM, Fortgeschritten</a:t>
                      </a:r>
                      <a:endParaRPr lang="de-DE" sz="11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V-DIO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baseline="0" dirty="0" smtClean="0"/>
                        <a:t>Reproduktion im </a:t>
                      </a:r>
                      <a:r>
                        <a:rPr lang="de-DE" sz="1100" baseline="0" dirty="0" err="1" smtClean="0"/>
                        <a:t>gange</a:t>
                      </a:r>
                      <a:r>
                        <a:rPr lang="de-DE" sz="1100" baseline="0" dirty="0" smtClean="0"/>
                        <a:t>, Boards geliefert, nun Frontblenden und Tests</a:t>
                      </a:r>
                      <a:endParaRPr lang="de-DE" sz="11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Konsolidierung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baseline="0" dirty="0" smtClean="0"/>
                        <a:t>Gesamte Soft- und Hardware (Dokumentation, Inventur, Firmware Updates, neue SW Releases, DB Einträge </a:t>
                      </a:r>
                      <a:r>
                        <a:rPr lang="de-DE" sz="1100" baseline="0" dirty="0" err="1" smtClean="0"/>
                        <a:t>uvm</a:t>
                      </a:r>
                      <a:r>
                        <a:rPr lang="de-DE" sz="1100" baseline="0" dirty="0" smtClean="0"/>
                        <a:t>)</a:t>
                      </a:r>
                      <a:endParaRPr lang="de-DE" sz="11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Zuarbeiten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baseline="0" dirty="0" err="1" smtClean="0"/>
                        <a:t>Archiving</a:t>
                      </a:r>
                      <a:r>
                        <a:rPr lang="de-DE" sz="1100" baseline="0" dirty="0" smtClean="0"/>
                        <a:t>/Dave, BTM, Jülich, SFRS, APPA, Beam Flags </a:t>
                      </a:r>
                      <a:r>
                        <a:rPr lang="de-DE" sz="1100" baseline="0" dirty="0" err="1" smtClean="0"/>
                        <a:t>uvm</a:t>
                      </a:r>
                      <a:endParaRPr lang="de-DE" sz="1100" baseline="0" dirty="0" smtClean="0"/>
                    </a:p>
                    <a:p>
                      <a:endParaRPr lang="de-DE" sz="11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04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148556"/>
            <a:ext cx="10515600" cy="717717"/>
          </a:xfrm>
        </p:spPr>
        <p:txBody>
          <a:bodyPr/>
          <a:lstStyle/>
          <a:p>
            <a:r>
              <a:rPr lang="de-DE" dirty="0"/>
              <a:t>BEA-DAT </a:t>
            </a:r>
            <a:r>
              <a:rPr lang="de-DE" dirty="0" smtClean="0"/>
              <a:t>2021 Projekte 2</a:t>
            </a:r>
            <a:endParaRPr lang="de-DE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676681"/>
              </p:ext>
            </p:extLst>
          </p:nvPr>
        </p:nvGraphicFramePr>
        <p:xfrm>
          <a:off x="308141" y="866273"/>
          <a:ext cx="11575716" cy="584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397">
                  <a:extLst>
                    <a:ext uri="{9D8B030D-6E8A-4147-A177-3AD203B41FA5}">
                      <a16:colId xmlns:a16="http://schemas.microsoft.com/office/drawing/2014/main" xmlns="" val="1805029834"/>
                    </a:ext>
                  </a:extLst>
                </a:gridCol>
                <a:gridCol w="4240326">
                  <a:extLst>
                    <a:ext uri="{9D8B030D-6E8A-4147-A177-3AD203B41FA5}">
                      <a16:colId xmlns:a16="http://schemas.microsoft.com/office/drawing/2014/main" xmlns="" val="713216907"/>
                    </a:ext>
                  </a:extLst>
                </a:gridCol>
                <a:gridCol w="981650">
                  <a:extLst>
                    <a:ext uri="{9D8B030D-6E8A-4147-A177-3AD203B41FA5}">
                      <a16:colId xmlns:a16="http://schemas.microsoft.com/office/drawing/2014/main" xmlns="" val="3508961495"/>
                    </a:ext>
                  </a:extLst>
                </a:gridCol>
                <a:gridCol w="1332475">
                  <a:extLst>
                    <a:ext uri="{9D8B030D-6E8A-4147-A177-3AD203B41FA5}">
                      <a16:colId xmlns:a16="http://schemas.microsoft.com/office/drawing/2014/main" xmlns="" val="1265584045"/>
                    </a:ext>
                  </a:extLst>
                </a:gridCol>
                <a:gridCol w="2093495">
                  <a:extLst>
                    <a:ext uri="{9D8B030D-6E8A-4147-A177-3AD203B41FA5}">
                      <a16:colId xmlns:a16="http://schemas.microsoft.com/office/drawing/2014/main" xmlns="" val="1666881548"/>
                    </a:ext>
                  </a:extLst>
                </a:gridCol>
                <a:gridCol w="1031373">
                  <a:extLst>
                    <a:ext uri="{9D8B030D-6E8A-4147-A177-3AD203B41FA5}">
                      <a16:colId xmlns:a16="http://schemas.microsoft.com/office/drawing/2014/main" xmlns="" val="2470777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Thema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Status / Kommentar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Bestellung geplant?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Ausschrei-</a:t>
                      </a:r>
                      <a:r>
                        <a:rPr lang="de-DE" sz="1400" dirty="0" err="1" smtClean="0"/>
                        <a:t>bung</a:t>
                      </a:r>
                      <a:r>
                        <a:rPr lang="de-DE" sz="1400" dirty="0" smtClean="0"/>
                        <a:t>?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Beschaff.-Paket/</a:t>
                      </a:r>
                      <a:r>
                        <a:rPr lang="de-DE" sz="1400" dirty="0" err="1" smtClean="0"/>
                        <a:t>GruFi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Datum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5771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1" dirty="0" smtClean="0"/>
                        <a:t>Projekte</a:t>
                      </a:r>
                      <a:endParaRPr lang="de-D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47641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err="1" smtClean="0"/>
                        <a:t>Poland</a:t>
                      </a:r>
                      <a:r>
                        <a:rPr lang="de-DE" sz="1600" dirty="0" smtClean="0"/>
                        <a:t> FESA</a:t>
                      </a:r>
                      <a:r>
                        <a:rPr lang="de-DE" sz="1600" baseline="0" dirty="0" smtClean="0"/>
                        <a:t> und GUI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Sehr fortgeschritten, Vorgaben seitens Betrieb fehlen</a:t>
                      </a:r>
                    </a:p>
                    <a:p>
                      <a:r>
                        <a:rPr lang="de-DE" sz="1100" dirty="0" smtClean="0"/>
                        <a:t>Ein</a:t>
                      </a:r>
                      <a:r>
                        <a:rPr lang="de-DE" sz="1100" baseline="0" dirty="0" smtClean="0"/>
                        <a:t>e feste MWPC oder Gitter Installation für den Betrieb sollte aufgebaut werden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22412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Cryring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Zahlreiche SW und HW Projekte, Wartung und Verbesserungen.</a:t>
                      </a:r>
                      <a:r>
                        <a:rPr lang="de-DE" sz="1100" baseline="0" dirty="0" smtClean="0"/>
                        <a:t> Aufbau KVM-Testkonsole, neues TSM System, IPM, Cups, Cupid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6845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IPM SIS100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Vorbereitung fehlt (TG)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90073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Bootsysteme und neues </a:t>
                      </a:r>
                      <a:r>
                        <a:rPr lang="de-DE" sz="1600" dirty="0" err="1" smtClean="0"/>
                        <a:t>Targetsystem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Regelmäßiger Aufwand für alle FECs</a:t>
                      </a:r>
                      <a:r>
                        <a:rPr lang="de-DE" sz="1100" baseline="0" dirty="0" smtClean="0"/>
                        <a:t> und </a:t>
                      </a:r>
                      <a:r>
                        <a:rPr lang="de-DE" sz="1100" baseline="0" dirty="0" err="1" smtClean="0"/>
                        <a:t>Liberas</a:t>
                      </a:r>
                      <a:r>
                        <a:rPr lang="de-DE" sz="1100" baseline="0" dirty="0" smtClean="0"/>
                        <a:t>. Brisant wird Auswahl des neues OS für KS - &gt; es braucht genügend Zeit alles Systeme umzubauen und Treiber anzupassen.</a:t>
                      </a:r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79501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AFC V4 Tests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baseline="0" dirty="0" smtClean="0"/>
                        <a:t>Plattform für RT ADCs, neue </a:t>
                      </a:r>
                      <a:r>
                        <a:rPr lang="de-DE" sz="1100" baseline="0" dirty="0" err="1" smtClean="0"/>
                        <a:t>version</a:t>
                      </a:r>
                      <a:r>
                        <a:rPr lang="de-DE" sz="1100" baseline="0" dirty="0" smtClean="0"/>
                        <a:t> bisher unbekannt, 1 Board bestellt</a:t>
                      </a:r>
                      <a:endParaRPr lang="de-DE" sz="11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96603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1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1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1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1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1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1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1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1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472</Words>
  <Application>Microsoft Office PowerPoint</Application>
  <PresentationFormat>Breitbild</PresentationFormat>
  <Paragraphs>100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Planung BEA-DAT Projekte und Beschaffungen 2021</vt:lpstr>
      <vt:lpstr>BEA-DAT 2021 Beschaffungen</vt:lpstr>
      <vt:lpstr>BEA-DAT 2021 Projekte 1</vt:lpstr>
      <vt:lpstr>BEA-DAT 2021 Projekte 2</vt:lpstr>
    </vt:vector>
  </TitlesOfParts>
  <Company>GSI Helmholtzzentrum für Schwerionenforschung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Schwickert, Marcus Dr.</dc:creator>
  <cp:lastModifiedBy>Microsoft-Konto</cp:lastModifiedBy>
  <cp:revision>29</cp:revision>
  <dcterms:created xsi:type="dcterms:W3CDTF">2021-03-09T13:28:27Z</dcterms:created>
  <dcterms:modified xsi:type="dcterms:W3CDTF">2021-03-26T14:04:13Z</dcterms:modified>
</cp:coreProperties>
</file>